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83" r:id="rId10"/>
    <p:sldId id="275" r:id="rId11"/>
    <p:sldId id="276" r:id="rId12"/>
    <p:sldId id="277" r:id="rId13"/>
    <p:sldId id="278" r:id="rId14"/>
    <p:sldId id="279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3961" autoAdjust="0"/>
  </p:normalViewPr>
  <p:slideViewPr>
    <p:cSldViewPr snapToGrid="0">
      <p:cViewPr>
        <p:scale>
          <a:sx n="80" d="100"/>
          <a:sy n="80" d="100"/>
        </p:scale>
        <p:origin x="-330" y="-4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18.2.2015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18.2.2015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9061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0827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1822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6.wdp"/><Relationship Id="rId18" Type="http://schemas.openxmlformats.org/officeDocument/2006/relationships/image" Target="../media/image13.png"/><Relationship Id="rId3" Type="http://schemas.openxmlformats.org/officeDocument/2006/relationships/image" Target="../media/image6.png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10.png"/><Relationship Id="rId17" Type="http://schemas.microsoft.com/office/2007/relationships/hdphoto" Target="../media/hdphoto8.wdp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2.png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24" Type="http://schemas.openxmlformats.org/officeDocument/2006/relationships/comments" Target="../comments/comment2.xml"/><Relationship Id="rId5" Type="http://schemas.openxmlformats.org/officeDocument/2006/relationships/image" Target="../media/image4.jpeg"/><Relationship Id="rId15" Type="http://schemas.microsoft.com/office/2007/relationships/hdphoto" Target="../media/hdphoto7.wdp"/><Relationship Id="rId23" Type="http://schemas.microsoft.com/office/2007/relationships/hdphoto" Target="../media/hdphoto11.wdp"/><Relationship Id="rId10" Type="http://schemas.openxmlformats.org/officeDocument/2006/relationships/image" Target="../media/image9.png"/><Relationship Id="rId19" Type="http://schemas.microsoft.com/office/2007/relationships/hdphoto" Target="../media/hdphoto9.wdp"/><Relationship Id="rId4" Type="http://schemas.microsoft.com/office/2007/relationships/hdphoto" Target="../media/hdphoto2.wdp"/><Relationship Id="rId9" Type="http://schemas.microsoft.com/office/2007/relationships/hdphoto" Target="../media/hdphoto4.wdp"/><Relationship Id="rId14" Type="http://schemas.openxmlformats.org/officeDocument/2006/relationships/image" Target="../media/image11.png"/><Relationship Id="rId22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8.png"/><Relationship Id="rId3" Type="http://schemas.microsoft.com/office/2007/relationships/hdphoto" Target="../media/hdphoto2.wdp"/><Relationship Id="rId7" Type="http://schemas.openxmlformats.org/officeDocument/2006/relationships/image" Target="../media/image8.png"/><Relationship Id="rId12" Type="http://schemas.microsoft.com/office/2007/relationships/hdphoto" Target="../media/hdphoto6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microsoft.com/office/2007/relationships/hdphoto" Target="../media/hdphoto12.wdp"/><Relationship Id="rId11" Type="http://schemas.openxmlformats.org/officeDocument/2006/relationships/image" Target="../media/image10.png"/><Relationship Id="rId5" Type="http://schemas.openxmlformats.org/officeDocument/2006/relationships/image" Target="../media/image16.png"/><Relationship Id="rId15" Type="http://schemas.openxmlformats.org/officeDocument/2006/relationships/comments" Target="../comments/comment3.xml"/><Relationship Id="rId10" Type="http://schemas.microsoft.com/office/2007/relationships/hdphoto" Target="../media/hdphoto5.wdp"/><Relationship Id="rId4" Type="http://schemas.openxmlformats.org/officeDocument/2006/relationships/image" Target="../media/image4.jpeg"/><Relationship Id="rId9" Type="http://schemas.openxmlformats.org/officeDocument/2006/relationships/image" Target="../media/image17.png"/><Relationship Id="rId14" Type="http://schemas.microsoft.com/office/2007/relationships/hdphoto" Target="../media/hdphoto13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9.png"/><Relationship Id="rId3" Type="http://schemas.microsoft.com/office/2007/relationships/hdphoto" Target="../media/hdphoto2.wdp"/><Relationship Id="rId7" Type="http://schemas.openxmlformats.org/officeDocument/2006/relationships/image" Target="../media/image8.png"/><Relationship Id="rId12" Type="http://schemas.microsoft.com/office/2007/relationships/hdphoto" Target="../media/hdphoto6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microsoft.com/office/2007/relationships/hdphoto" Target="../media/hdphoto12.wdp"/><Relationship Id="rId11" Type="http://schemas.openxmlformats.org/officeDocument/2006/relationships/image" Target="../media/image10.png"/><Relationship Id="rId5" Type="http://schemas.openxmlformats.org/officeDocument/2006/relationships/image" Target="../media/image16.png"/><Relationship Id="rId15" Type="http://schemas.openxmlformats.org/officeDocument/2006/relationships/comments" Target="../comments/comment4.xml"/><Relationship Id="rId10" Type="http://schemas.microsoft.com/office/2007/relationships/hdphoto" Target="../media/hdphoto5.wdp"/><Relationship Id="rId4" Type="http://schemas.openxmlformats.org/officeDocument/2006/relationships/image" Target="../media/image4.jpeg"/><Relationship Id="rId9" Type="http://schemas.openxmlformats.org/officeDocument/2006/relationships/image" Target="../media/image17.png"/><Relationship Id="rId14" Type="http://schemas.microsoft.com/office/2007/relationships/hdphoto" Target="../media/hdphoto14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20.png"/><Relationship Id="rId3" Type="http://schemas.microsoft.com/office/2007/relationships/hdphoto" Target="../media/hdphoto2.wdp"/><Relationship Id="rId7" Type="http://schemas.openxmlformats.org/officeDocument/2006/relationships/image" Target="../media/image8.png"/><Relationship Id="rId12" Type="http://schemas.microsoft.com/office/2007/relationships/hdphoto" Target="../media/hdphoto6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microsoft.com/office/2007/relationships/hdphoto" Target="../media/hdphoto12.wdp"/><Relationship Id="rId11" Type="http://schemas.openxmlformats.org/officeDocument/2006/relationships/image" Target="../media/image10.png"/><Relationship Id="rId5" Type="http://schemas.openxmlformats.org/officeDocument/2006/relationships/image" Target="../media/image16.png"/><Relationship Id="rId15" Type="http://schemas.openxmlformats.org/officeDocument/2006/relationships/comments" Target="../comments/comment5.xml"/><Relationship Id="rId10" Type="http://schemas.microsoft.com/office/2007/relationships/hdphoto" Target="../media/hdphoto5.wdp"/><Relationship Id="rId4" Type="http://schemas.openxmlformats.org/officeDocument/2006/relationships/image" Target="../media/image4.jpeg"/><Relationship Id="rId9" Type="http://schemas.openxmlformats.org/officeDocument/2006/relationships/image" Target="../media/image17.png"/><Relationship Id="rId14" Type="http://schemas.microsoft.com/office/2007/relationships/hdphoto" Target="../media/hdphoto15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21.png"/><Relationship Id="rId3" Type="http://schemas.microsoft.com/office/2007/relationships/hdphoto" Target="../media/hdphoto2.wdp"/><Relationship Id="rId7" Type="http://schemas.openxmlformats.org/officeDocument/2006/relationships/image" Target="../media/image8.png"/><Relationship Id="rId12" Type="http://schemas.microsoft.com/office/2007/relationships/hdphoto" Target="../media/hdphoto6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microsoft.com/office/2007/relationships/hdphoto" Target="../media/hdphoto12.wdp"/><Relationship Id="rId11" Type="http://schemas.openxmlformats.org/officeDocument/2006/relationships/image" Target="../media/image10.png"/><Relationship Id="rId5" Type="http://schemas.openxmlformats.org/officeDocument/2006/relationships/image" Target="../media/image16.png"/><Relationship Id="rId15" Type="http://schemas.openxmlformats.org/officeDocument/2006/relationships/comments" Target="../comments/comment6.xml"/><Relationship Id="rId10" Type="http://schemas.microsoft.com/office/2007/relationships/hdphoto" Target="../media/hdphoto5.wdp"/><Relationship Id="rId4" Type="http://schemas.openxmlformats.org/officeDocument/2006/relationships/image" Target="../media/image4.jpeg"/><Relationship Id="rId9" Type="http://schemas.openxmlformats.org/officeDocument/2006/relationships/image" Target="../media/image17.png"/><Relationship Id="rId14" Type="http://schemas.microsoft.com/office/2007/relationships/hdphoto" Target="../media/hdphoto16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7.xml"/><Relationship Id="rId5" Type="http://schemas.microsoft.com/office/2007/relationships/hdphoto" Target="../media/hdphoto18.wdp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Ovocný salát pro maminku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Jemná </a:t>
            </a:r>
            <a:r>
              <a:rPr lang="cs-CZ" sz="2400" b="0" i="0" baseline="0" dirty="0" smtClean="0"/>
              <a:t> motorika</a:t>
            </a:r>
            <a:r>
              <a:rPr lang="cs-CZ" sz="2400" b="0" i="0" baseline="0" dirty="0"/>
              <a:t>, koordinace </a:t>
            </a:r>
            <a:r>
              <a:rPr lang="cs-CZ" sz="2400" b="0" i="0" baseline="0" dirty="0" smtClean="0"/>
              <a:t> ruky </a:t>
            </a:r>
            <a:r>
              <a:rPr lang="cs-CZ" sz="2400" b="0" i="0" baseline="0" dirty="0"/>
              <a:t>a oka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389" t="296370" r="-7248" b="-227948"/>
          <a:stretch/>
        </p:blipFill>
        <p:spPr>
          <a:xfrm>
            <a:off x="5662246" y="4951430"/>
            <a:ext cx="2098431" cy="19065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6057" b="95361" l="5440" r="869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04" t="5450" r="13228" b="5205"/>
          <a:stretch/>
        </p:blipFill>
        <p:spPr>
          <a:xfrm>
            <a:off x="1467995" y="531916"/>
            <a:ext cx="8836590" cy="5802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1856" b="85631" l="24190" r="686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20" t="10799" r="29312" b="11044"/>
          <a:stretch/>
        </p:blipFill>
        <p:spPr>
          <a:xfrm>
            <a:off x="9086673" y="4951430"/>
            <a:ext cx="1235896" cy="119575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389" t="296370" r="-7248" b="-227948"/>
          <a:stretch/>
        </p:blipFill>
        <p:spPr>
          <a:xfrm>
            <a:off x="5662246" y="4951430"/>
            <a:ext cx="2098431" cy="19065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0499" b="85596" l="11056" r="82013">
                        <a14:backgroundMark x1="21122" y1="55125" x2="21122" y2="55125"/>
                        <a14:backgroundMark x1="31023" y1="55125" x2="31023" y2="55125"/>
                        <a14:backgroundMark x1="31023" y1="55125" x2="31023" y2="55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32" t="21599" r="17656" b="13821"/>
          <a:stretch/>
        </p:blipFill>
        <p:spPr>
          <a:xfrm>
            <a:off x="1553709" y="1417996"/>
            <a:ext cx="1792829" cy="9735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4697" b="68568" l="13678" r="808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45" t="24273" r="18596" b="31111"/>
          <a:stretch/>
        </p:blipFill>
        <p:spPr>
          <a:xfrm>
            <a:off x="8400473" y="790811"/>
            <a:ext cx="1194585" cy="127781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0928" b="87758" l="28164" r="649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98" t="30365" r="34673" b="12213"/>
          <a:stretch/>
        </p:blipFill>
        <p:spPr>
          <a:xfrm flipH="1">
            <a:off x="5468679" y="5022016"/>
            <a:ext cx="1151102" cy="105458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21392" b="75129" l="19637" r="622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909" t="16934" r="32575" b="5400"/>
          <a:stretch/>
        </p:blipFill>
        <p:spPr>
          <a:xfrm flipH="1">
            <a:off x="5821589" y="1089256"/>
            <a:ext cx="1479359" cy="133543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20232" b="78608" l="17400" r="653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09" t="19854" r="34090" b="21555"/>
          <a:stretch/>
        </p:blipFill>
        <p:spPr>
          <a:xfrm flipH="1">
            <a:off x="9056477" y="2975700"/>
            <a:ext cx="1222131" cy="88216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8763" b="98131" l="6906" r="931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35" t="8176" r="6118" b="1957"/>
          <a:stretch/>
        </p:blipFill>
        <p:spPr>
          <a:xfrm>
            <a:off x="370436" y="4393593"/>
            <a:ext cx="3250235" cy="2011499"/>
          </a:xfrm>
          <a:prstGeom prst="rect">
            <a:avLst/>
          </a:prstGeom>
        </p:spPr>
      </p:pic>
      <p:pic>
        <p:nvPicPr>
          <p:cNvPr id="5" name="Picture 2" descr="C:\Users\Radek\AppData\Local\Microsoft\Windows\Temporary Internet Files\Content.IE5\XARO9BLK\images_ananas1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9901" b="99670" l="9827" r="898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6697" y="1089256"/>
            <a:ext cx="1262956" cy="221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ek\AppData\Local\Microsoft\Windows\Temporary Internet Files\Content.IE5\LW45HEHE\Paprika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23636" b="71515" l="1231" r="97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4053" y="3021529"/>
            <a:ext cx="1970177" cy="200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Radek\AppData\Local\Microsoft\Windows\Temporary Internet Files\Content.IE5\OMB8EABA\img__kiwi[1].jp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794" b="98016" l="0" r="986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6558" y="3263896"/>
            <a:ext cx="1725328" cy="1187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562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4100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1856" b="85631" l="24190" r="686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20" t="10799" r="29312" b="11044"/>
          <a:stretch/>
        </p:blipFill>
        <p:spPr>
          <a:xfrm>
            <a:off x="9666563" y="4728692"/>
            <a:ext cx="1540697" cy="14906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389" t="296370" r="-7248" b="-227948"/>
          <a:stretch/>
        </p:blipFill>
        <p:spPr>
          <a:xfrm>
            <a:off x="5662246" y="4951430"/>
            <a:ext cx="2098431" cy="19065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2874" b="85825" l="11150" r="82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32" t="21599" r="17656" b="13821"/>
          <a:stretch/>
        </p:blipFill>
        <p:spPr>
          <a:xfrm>
            <a:off x="6653246" y="4501165"/>
            <a:ext cx="2246208" cy="121969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4697" b="68568" l="13678" r="808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45" t="24273" r="18596" b="31111"/>
          <a:stretch/>
        </p:blipFill>
        <p:spPr>
          <a:xfrm>
            <a:off x="10018258" y="1376967"/>
            <a:ext cx="1419718" cy="15186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30928" b="87758" l="28164" r="649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98" t="30365" r="34673" b="12213"/>
          <a:stretch/>
        </p:blipFill>
        <p:spPr>
          <a:xfrm flipH="1">
            <a:off x="7320926" y="1206981"/>
            <a:ext cx="1787904" cy="163798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1392" b="75129" l="19637" r="622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909" t="16934" r="32575" b="5400"/>
          <a:stretch/>
        </p:blipFill>
        <p:spPr>
          <a:xfrm flipH="1">
            <a:off x="8779457" y="3235570"/>
            <a:ext cx="1783034" cy="160957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96714" l="11613" r="87886">
                        <a14:foregroundMark x1="19985" y1="68106" x2="46914" y2="4059"/>
                        <a14:foregroundMark x1="23611" y1="68492" x2="32215" y2="77835"/>
                        <a14:foregroundMark x1="68827" y1="7990" x2="84915" y2="46907"/>
                        <a14:foregroundMark x1="74421" y1="71070" x2="87114" y2="48067"/>
                        <a14:foregroundMark x1="87461" y1="47101" x2="85147" y2="27642"/>
                        <a14:foregroundMark x1="25116" y1="13595" x2="15316" y2="28995"/>
                        <a14:foregroundMark x1="12423" y1="54704" x2="15201" y2="64046"/>
                        <a14:foregroundMark x1="23148" y1="76095" x2="32909" y2="85245"/>
                        <a14:foregroundMark x1="36073" y1="86598" x2="77315" y2="73969"/>
                        <a14:foregroundMark x1="43634" y1="86985" x2="54707" y2="86598"/>
                        <a14:foregroundMark x1="55787" y1="86405" x2="72222" y2="78028"/>
                        <a14:foregroundMark x1="77546" y1="74162" x2="72917" y2="79446"/>
                        <a14:foregroundMark x1="63927" y1="86985" x2="73958" y2="78222"/>
                        <a14:foregroundMark x1="47724" y1="90528" x2="64969" y2="87371"/>
                        <a14:foregroundMark x1="28742" y1="83892" x2="38387" y2="88595"/>
                        <a14:foregroundMark x1="38156" y1="89948" x2="47261" y2="91688"/>
                        <a14:foregroundMark x1="49228" y1="92075" x2="56713" y2="90335"/>
                        <a14:foregroundMark x1="15548" y1="66753" x2="18480" y2="71456"/>
                        <a14:foregroundMark x1="23611" y1="78222" x2="28627" y2="81572"/>
                        <a14:foregroundMark x1="22068" y1="76675" x2="22068" y2="76675"/>
                        <a14:foregroundMark x1="20679" y1="75129" x2="20679" y2="75129"/>
                        <a14:foregroundMark x1="19869" y1="74356" x2="19869" y2="74356"/>
                        <a14:foregroundMark x1="22685" y1="78222" x2="22685" y2="78222"/>
                        <a14:foregroundMark x1="32215" y1="86985" x2="32215" y2="86985"/>
                        <a14:foregroundMark x1="72685" y1="81186" x2="72685" y2="81186"/>
                        <a14:foregroundMark x1="74537" y1="79059" x2="74537" y2="79059"/>
                        <a14:foregroundMark x1="73727" y1="80606" x2="73727" y2="80606"/>
                        <a14:foregroundMark x1="36188" y1="3479" x2="36188" y2="3479"/>
                        <a14:foregroundMark x1="31752" y1="6830" x2="31752" y2="6830"/>
                        <a14:foregroundMark x1="29321" y1="9149" x2="29321" y2="9149"/>
                        <a14:foregroundMark x1="27816" y1="9923" x2="27816" y2="9923"/>
                        <a14:foregroundMark x1="26273" y1="11856" x2="26273" y2="11856"/>
                        <a14:foregroundMark x1="44213" y1="773" x2="44213" y2="773"/>
                        <a14:backgroundMark x1="68428" y1="4718" x2="68428" y2="4718"/>
                        <a14:backgroundMark x1="63659" y1="2049" x2="63659" y2="20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64" r="11596" b="7859"/>
          <a:stretch/>
        </p:blipFill>
        <p:spPr>
          <a:xfrm>
            <a:off x="1259043" y="651666"/>
            <a:ext cx="5211910" cy="3732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562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1856" b="85631" l="24190" r="686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20" t="10799" r="29312" b="11044"/>
          <a:stretch/>
        </p:blipFill>
        <p:spPr>
          <a:xfrm>
            <a:off x="7884657" y="2360629"/>
            <a:ext cx="2185465" cy="21144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389" t="296370" r="-7248" b="-227948"/>
          <a:stretch/>
        </p:blipFill>
        <p:spPr>
          <a:xfrm>
            <a:off x="5662246" y="4951430"/>
            <a:ext cx="2098431" cy="19065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2874" b="85825" l="11150" r="82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32" t="21599" r="17656" b="13821"/>
          <a:stretch/>
        </p:blipFill>
        <p:spPr>
          <a:xfrm>
            <a:off x="8271032" y="4325318"/>
            <a:ext cx="3066602" cy="166517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4697" b="68568" l="13678" r="808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45" t="24273" r="18596" b="31111"/>
          <a:stretch/>
        </p:blipFill>
        <p:spPr>
          <a:xfrm>
            <a:off x="9772073" y="837705"/>
            <a:ext cx="1748503" cy="187032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30928" b="87758" l="28164" r="649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98" t="30365" r="34673" b="12213"/>
          <a:stretch/>
        </p:blipFill>
        <p:spPr>
          <a:xfrm flipH="1">
            <a:off x="6019662" y="3821228"/>
            <a:ext cx="1776183" cy="162724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1392" b="75129" l="19637" r="622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909" t="16934" r="32575" b="5400"/>
          <a:stretch/>
        </p:blipFill>
        <p:spPr>
          <a:xfrm flipH="1">
            <a:off x="6482862" y="597876"/>
            <a:ext cx="2332891" cy="210593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260" b="100000" l="11318" r="8192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31" t="1363" r="17773"/>
          <a:stretch/>
        </p:blipFill>
        <p:spPr>
          <a:xfrm>
            <a:off x="973017" y="715107"/>
            <a:ext cx="4882720" cy="4056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1310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1856" b="85631" l="24190" r="686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20" t="10799" r="29312" b="11044"/>
          <a:stretch/>
        </p:blipFill>
        <p:spPr>
          <a:xfrm>
            <a:off x="9889303" y="4283214"/>
            <a:ext cx="1813058" cy="17541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389" t="296370" r="-7248" b="-227948"/>
          <a:stretch/>
        </p:blipFill>
        <p:spPr>
          <a:xfrm>
            <a:off x="5662246" y="4951430"/>
            <a:ext cx="2098431" cy="19065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2874" b="85825" l="11150" r="82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32" t="21599" r="17656" b="13821"/>
          <a:stretch/>
        </p:blipFill>
        <p:spPr>
          <a:xfrm>
            <a:off x="8950971" y="1347658"/>
            <a:ext cx="2656403" cy="144243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4697" b="68568" l="13678" r="808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45" t="24273" r="18596" b="31111"/>
          <a:stretch/>
        </p:blipFill>
        <p:spPr>
          <a:xfrm>
            <a:off x="7966719" y="2877520"/>
            <a:ext cx="1739989" cy="18612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30928" b="87758" l="28164" r="649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98" t="30365" r="34673" b="12213"/>
          <a:stretch/>
        </p:blipFill>
        <p:spPr>
          <a:xfrm flipH="1">
            <a:off x="6816832" y="714612"/>
            <a:ext cx="2127876" cy="194945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1392" b="75129" l="19637" r="622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909" t="16934" r="32575" b="5400"/>
          <a:stretch/>
        </p:blipFill>
        <p:spPr>
          <a:xfrm flipH="1">
            <a:off x="6176933" y="4595446"/>
            <a:ext cx="2298851" cy="207520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0934" b="82888" l="0" r="996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5" t="22369" b="16923"/>
          <a:stretch/>
        </p:blipFill>
        <p:spPr>
          <a:xfrm>
            <a:off x="1849899" y="731702"/>
            <a:ext cx="4374604" cy="4449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1310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1856" b="85631" l="24190" r="686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20" t="10799" r="29312" b="11044"/>
          <a:stretch/>
        </p:blipFill>
        <p:spPr>
          <a:xfrm>
            <a:off x="7697087" y="4623183"/>
            <a:ext cx="1763435" cy="17061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389" t="296370" r="-7248" b="-227948"/>
          <a:stretch/>
        </p:blipFill>
        <p:spPr>
          <a:xfrm>
            <a:off x="5662246" y="4951430"/>
            <a:ext cx="2098431" cy="19065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2874" b="85825" l="11150" r="820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32" t="21599" r="17656" b="13821"/>
          <a:stretch/>
        </p:blipFill>
        <p:spPr>
          <a:xfrm>
            <a:off x="5703678" y="3117843"/>
            <a:ext cx="2742760" cy="148932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4697" b="68568" l="13678" r="808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45" t="24273" r="18596" b="31111"/>
          <a:stretch/>
        </p:blipFill>
        <p:spPr>
          <a:xfrm>
            <a:off x="5598657" y="579797"/>
            <a:ext cx="1660827" cy="177654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30928" b="87758" l="28164" r="649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98" t="30365" r="34673" b="12213"/>
          <a:stretch/>
        </p:blipFill>
        <p:spPr>
          <a:xfrm flipH="1">
            <a:off x="8622186" y="1148366"/>
            <a:ext cx="1717568" cy="157354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1392" b="75129" l="19637" r="622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909" t="16934" r="32575" b="5400"/>
          <a:stretch/>
        </p:blipFill>
        <p:spPr>
          <a:xfrm flipH="1">
            <a:off x="9142872" y="2965939"/>
            <a:ext cx="2142767" cy="193430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085" b="93557" l="11806" r="77701">
                        <a14:foregroundMark x1="12539" y1="49549" x2="12539" y2="49549"/>
                        <a14:foregroundMark x1="13002" y1="42526" x2="13002" y2="42526"/>
                        <a14:foregroundMark x1="14738" y1="35374" x2="14738" y2="35374"/>
                        <a14:foregroundMark x1="14043" y1="37693" x2="14043" y2="37693"/>
                        <a14:foregroundMark x1="16397" y1="31250" x2="16397" y2="31250"/>
                        <a14:foregroundMark x1="20100" y1="24613" x2="20100" y2="24613"/>
                        <a14:foregroundMark x1="40278" y1="10631" x2="40278" y2="10631"/>
                        <a14:foregroundMark x1="36188" y1="11018" x2="36188" y2="11018"/>
                        <a14:foregroundMark x1="31867" y1="13531" x2="31867" y2="13531"/>
                        <a14:foregroundMark x1="26273" y1="18235" x2="26273" y2="18235"/>
                        <a14:foregroundMark x1="55208" y1="11211" x2="55208" y2="11211"/>
                        <a14:foregroundMark x1="61034" y1="13144" x2="61034" y2="13144"/>
                        <a14:foregroundMark x1="67207" y1="17848" x2="67207" y2="17848"/>
                        <a14:foregroundMark x1="67438" y1="18621" x2="76659" y2="36340"/>
                        <a14:foregroundMark x1="25810" y1="19008" x2="36304" y2="11211"/>
                        <a14:foregroundMark x1="40394" y1="10438" x2="39583" y2="11211"/>
                        <a14:foregroundMark x1="40046" y1="10825" x2="40046" y2="10825"/>
                        <a14:foregroundMark x1="38310" y1="10631" x2="41088" y2="9472"/>
                        <a14:foregroundMark x1="35957" y1="11598" x2="38542" y2="10052"/>
                        <a14:foregroundMark x1="40394" y1="10438" x2="40394" y2="10438"/>
                        <a14:foregroundMark x1="45409" y1="9858" x2="55440" y2="11211"/>
                        <a14:foregroundMark x1="42940" y1="10052" x2="42940" y2="10052"/>
                        <a14:foregroundMark x1="42940" y1="10052" x2="42477" y2="11018"/>
                        <a14:foregroundMark x1="40278" y1="9858" x2="40278" y2="9858"/>
                        <a14:foregroundMark x1="40278" y1="9858" x2="44715" y2="10052"/>
                        <a14:foregroundMark x1="44715" y1="10052" x2="44715" y2="10052"/>
                        <a14:foregroundMark x1="13002" y1="61598" x2="12886" y2="62564"/>
                        <a14:foregroundMark x1="13002" y1="61985" x2="12076" y2="54639"/>
                        <a14:foregroundMark x1="12076" y1="54639" x2="12076" y2="54639"/>
                        <a14:foregroundMark x1="13233" y1="62758" x2="13233" y2="62758"/>
                        <a14:foregroundMark x1="14390" y1="65722" x2="17091" y2="73905"/>
                        <a14:foregroundMark x1="17091" y1="73905" x2="17091" y2="73905"/>
                        <a14:foregroundMark x1="15702" y1="42719" x2="15702" y2="42719"/>
                        <a14:foregroundMark x1="15702" y1="42719" x2="36651" y2="15077"/>
                        <a14:foregroundMark x1="55903" y1="15271" x2="55903" y2="15271"/>
                        <a14:foregroundMark x1="55903" y1="15271" x2="77122" y2="491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88" t="7702" r="20796" b="4829"/>
          <a:stretch/>
        </p:blipFill>
        <p:spPr>
          <a:xfrm>
            <a:off x="793215" y="814051"/>
            <a:ext cx="4404059" cy="3406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1310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15484" y="504950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763" b="98131" l="6906" r="931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35" t="8176" r="6118" b="1957"/>
          <a:stretch/>
        </p:blipFill>
        <p:spPr>
          <a:xfrm>
            <a:off x="2035112" y="1543154"/>
            <a:ext cx="6409489" cy="39666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245" b="97165" l="16127" r="830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322" t="8965" r="16030" b="1813"/>
          <a:stretch/>
        </p:blipFill>
        <p:spPr>
          <a:xfrm>
            <a:off x="9197624" y="4444304"/>
            <a:ext cx="2537175" cy="197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 Použité fotografie se nachází v archivu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 dětmi chystáme ovocný salát pro maminku. Snažíme se zapamatovat všechny </a:t>
            </a:r>
            <a:r>
              <a:rPr lang="cs-CZ" dirty="0" smtClean="0"/>
              <a:t>ingredience</a:t>
            </a:r>
            <a:r>
              <a:rPr lang="cs-CZ" dirty="0" smtClean="0"/>
              <a:t>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pojmenuje jednotlivé druhy ovoce, seznámí se a zapamatuje si postup výroby.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19" y="1183000"/>
            <a:ext cx="9901312" cy="4631646"/>
          </a:xfrm>
        </p:spPr>
        <p:txBody>
          <a:bodyPr>
            <a:normAutofit/>
          </a:bodyPr>
          <a:lstStyle/>
          <a:p>
            <a:r>
              <a:rPr lang="cs-CZ" dirty="0" smtClean="0"/>
              <a:t>Snímek č.2 – Děti pojmenují ovoce a zapamatují si je</a:t>
            </a:r>
          </a:p>
          <a:p>
            <a:r>
              <a:rPr lang="cs-CZ" dirty="0" smtClean="0"/>
              <a:t>Snímek č.3 – </a:t>
            </a:r>
            <a:r>
              <a:rPr lang="cs-CZ" dirty="0" err="1" smtClean="0"/>
              <a:t>Kimova</a:t>
            </a:r>
            <a:r>
              <a:rPr lang="cs-CZ" dirty="0" smtClean="0"/>
              <a:t> hra – děti si obrázky prohlédnou a určí, které tam nepatří (kiwi, paprika, ananas)</a:t>
            </a:r>
          </a:p>
          <a:p>
            <a:r>
              <a:rPr lang="cs-CZ" dirty="0" smtClean="0"/>
              <a:t>Snímek č.4 – Škrtni, které ovoce jsme nakrájeli do misky.</a:t>
            </a:r>
          </a:p>
          <a:p>
            <a:r>
              <a:rPr lang="cs-CZ" dirty="0" smtClean="0"/>
              <a:t>Snímek č.5  – Škrtni, které ovoce jsme nakrájeli do misky.</a:t>
            </a:r>
          </a:p>
          <a:p>
            <a:r>
              <a:rPr lang="cs-CZ" dirty="0" smtClean="0"/>
              <a:t>Snímek č.6  – Škrtni, které ovoce jsme nakrájeli do misky. Které ještě zbývá dokrájet?</a:t>
            </a:r>
          </a:p>
          <a:p>
            <a:r>
              <a:rPr lang="cs-CZ" dirty="0" smtClean="0"/>
              <a:t>Snímek č.7 – Škrtni, které ovoce jsme nakrájeli do misky. Co zbývá přidat?</a:t>
            </a:r>
          </a:p>
          <a:p>
            <a:r>
              <a:rPr lang="cs-CZ" dirty="0" smtClean="0"/>
              <a:t>Snímek č.8 – Děti zopakují postup přípravy salátu, co tam patří.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</a:t>
            </a:r>
            <a:r>
              <a:rPr lang="cs-CZ" b="1" dirty="0" smtClean="0"/>
              <a:t>jednotlivých snímcích.</a:t>
            </a:r>
            <a:endParaRPr lang="cs-CZ" dirty="0"/>
          </a:p>
          <a:p>
            <a:pPr lvl="0"/>
            <a:r>
              <a:rPr lang="cs-CZ" dirty="0"/>
              <a:t>Na magnetickou </a:t>
            </a:r>
            <a:r>
              <a:rPr lang="cs-CZ" dirty="0" smtClean="0"/>
              <a:t>tabulku nakreslíme misku, připravíme si obrázky ovoce na magnetkách. </a:t>
            </a:r>
          </a:p>
          <a:p>
            <a:pPr lvl="0"/>
            <a:r>
              <a:rPr lang="cs-CZ" dirty="0" smtClean="0"/>
              <a:t>Do misky bude dítě postupně vkládat obrázky ovoce podle posloupnosti.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Dítě se naučí používat nástroje ke krájení.</a:t>
            </a:r>
          </a:p>
          <a:p>
            <a:r>
              <a:rPr lang="cs-CZ" dirty="0" smtClean="0"/>
              <a:t>Dodržuje bezpečnost při práci s nástroji.</a:t>
            </a:r>
          </a:p>
          <a:p>
            <a:r>
              <a:rPr lang="cs-CZ" dirty="0" smtClean="0"/>
              <a:t>Vedeme dítě k získávání základních pracovních dovedností a návyků.</a:t>
            </a:r>
          </a:p>
          <a:p>
            <a:r>
              <a:rPr lang="cs-CZ" dirty="0" smtClean="0"/>
              <a:t>Učíme děti k základním poznatkům o technice.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385</Words>
  <Application>Microsoft Office PowerPoint</Application>
  <PresentationFormat>Vlastní</PresentationFormat>
  <Paragraphs>62</Paragraphs>
  <Slides>15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Ovocný salát pro maminku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Dovednost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Ovocný salát pro maminku</dc:title>
  <dc:creator/>
  <cp:lastModifiedBy/>
  <cp:revision>3</cp:revision>
  <dcterms:created xsi:type="dcterms:W3CDTF">2014-08-05T12:38:58Z</dcterms:created>
  <dcterms:modified xsi:type="dcterms:W3CDTF">2015-02-18T18:37:38Z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