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9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8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1" d="100"/>
          <a:sy n="81" d="100"/>
        </p:scale>
        <p:origin x="-288" y="-61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8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18.2.2015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18.2.2015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KARNEVAL</a:t>
            </a:r>
            <a:b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</a:br>
            <a:r>
              <a:rPr lang="cs-CZ" sz="36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Maska - kašírování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Tvořivost, vynalézavost, fantazie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282" b="22565"/>
          <a:stretch/>
        </p:blipFill>
        <p:spPr>
          <a:xfrm>
            <a:off x="7055664" y="1066800"/>
            <a:ext cx="4106333" cy="4536832"/>
          </a:xfrm>
          <a:prstGeom prst="rect">
            <a:avLst/>
          </a:prstGeom>
        </p:spPr>
      </p:pic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1076376" y="1006475"/>
            <a:ext cx="5195469" cy="4789018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r>
              <a:rPr lang="cs-CZ" sz="3800" b="1" dirty="0" smtClean="0"/>
              <a:t>Materiál a pomůcky: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Lepidlo </a:t>
            </a:r>
            <a:r>
              <a:rPr lang="cs-CZ" dirty="0" err="1" smtClean="0"/>
              <a:t>Tapeko</a:t>
            </a:r>
            <a:r>
              <a:rPr lang="cs-CZ" dirty="0" smtClean="0"/>
              <a:t> (uvařený škrob)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Misku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Toaletní papír nebo noviny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Nafukovací balonek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Provázek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Akrylové nebo temperové barvy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Š</a:t>
            </a:r>
            <a:r>
              <a:rPr lang="cs-CZ" dirty="0" smtClean="0"/>
              <a:t>tětec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Nůžky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Klobouková gumička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Šablona masky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6667" b="12820"/>
          <a:stretch/>
        </p:blipFill>
        <p:spPr>
          <a:xfrm>
            <a:off x="396957" y="1500058"/>
            <a:ext cx="3294346" cy="332935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410" r="12316" b="37436"/>
          <a:stretch/>
        </p:blipFill>
        <p:spPr>
          <a:xfrm>
            <a:off x="3923975" y="2227385"/>
            <a:ext cx="3600613" cy="31652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967" r="2038" b="9573"/>
          <a:stretch/>
        </p:blipFill>
        <p:spPr>
          <a:xfrm>
            <a:off x="7759049" y="894751"/>
            <a:ext cx="4022644" cy="4900742"/>
          </a:xfrm>
          <a:prstGeom prst="rect">
            <a:avLst/>
          </a:prstGeom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580996"/>
          </a:xfrm>
        </p:spPr>
        <p:txBody>
          <a:bodyPr/>
          <a:lstStyle/>
          <a:p>
            <a:r>
              <a:rPr lang="cs-CZ" b="1" dirty="0" smtClean="0"/>
              <a:t>Postup: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863647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62" t="10799" r="18239" b="2091"/>
          <a:stretch/>
        </p:blipFill>
        <p:spPr>
          <a:xfrm>
            <a:off x="783351" y="787606"/>
            <a:ext cx="5158492" cy="39802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825" t="4658" r="17410" b="5452"/>
          <a:stretch/>
        </p:blipFill>
        <p:spPr>
          <a:xfrm>
            <a:off x="6275825" y="1407558"/>
            <a:ext cx="4973322" cy="3782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3647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29" t="18485" r="1584" b="18637"/>
          <a:stretch/>
        </p:blipFill>
        <p:spPr>
          <a:xfrm>
            <a:off x="227779" y="103583"/>
            <a:ext cx="3353102" cy="373066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272" b="11516"/>
          <a:stretch/>
        </p:blipFill>
        <p:spPr>
          <a:xfrm>
            <a:off x="3886949" y="568864"/>
            <a:ext cx="4106333" cy="52266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22"/>
          <a:stretch/>
        </p:blipFill>
        <p:spPr>
          <a:xfrm>
            <a:off x="8377177" y="284432"/>
            <a:ext cx="3545345" cy="5795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6393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601" t="3278" r="26514" b="4763"/>
          <a:stretch/>
        </p:blipFill>
        <p:spPr>
          <a:xfrm>
            <a:off x="3200401" y="467589"/>
            <a:ext cx="5216236" cy="5538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6393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14" r="18420" b="22376"/>
          <a:stretch/>
        </p:blipFill>
        <p:spPr>
          <a:xfrm>
            <a:off x="297124" y="204525"/>
            <a:ext cx="3348506" cy="233751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8498"/>
          <a:stretch/>
        </p:blipFill>
        <p:spPr>
          <a:xfrm>
            <a:off x="3928696" y="107853"/>
            <a:ext cx="2497862" cy="340002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4068" y="2793545"/>
            <a:ext cx="2102941" cy="35121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9603" y="2614558"/>
            <a:ext cx="2317283" cy="38701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43486" y="2854154"/>
            <a:ext cx="2123609" cy="354664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6432" r="15439" b="6750"/>
          <a:stretch/>
        </p:blipFill>
        <p:spPr>
          <a:xfrm>
            <a:off x="3319183" y="3953961"/>
            <a:ext cx="2120181" cy="23792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47998" y="107853"/>
            <a:ext cx="3984575" cy="2385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81447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Pořízené </a:t>
            </a:r>
            <a:r>
              <a:rPr lang="cs-CZ" dirty="0" smtClean="0"/>
              <a:t>fotografie se nachází v archivu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 dětmi se chystáme na karneval. Vyrobíme si masku technikou kašírování.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se seznámí s výtvarnou technikou kašírování, s postupem práce, bezpečností, pracují ve dvojici a pak samostatně, navzájem si pomáhají.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3181" y="1100939"/>
            <a:ext cx="9713742" cy="423306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Snímek č.2 – soupis materiálu a pomůcek</a:t>
            </a:r>
          </a:p>
          <a:p>
            <a:r>
              <a:rPr lang="cs-CZ" dirty="0" smtClean="0"/>
              <a:t>Snímek č.3 – Postup práce: Nafoukneme balónek a zavážeme provázkem. Do misky dáme lepidlo, natrháme toaletní papír nebo noviny na kousky, které namáčíme v lepidle a lepíme na polovinu balónku. Takto nalepíme několik vrstev.</a:t>
            </a:r>
          </a:p>
          <a:p>
            <a:r>
              <a:rPr lang="cs-CZ" dirty="0" smtClean="0"/>
              <a:t>Snímek č.4 – Balónky necháme dobře uschnout (minimálně 2 dny). Pak je propíchneme a sundáme nakašírované noviny.</a:t>
            </a:r>
          </a:p>
          <a:p>
            <a:r>
              <a:rPr lang="cs-CZ" dirty="0" smtClean="0"/>
              <a:t>Snímek č.5 – </a:t>
            </a:r>
            <a:r>
              <a:rPr lang="cs-CZ" dirty="0"/>
              <a:t>Š</a:t>
            </a:r>
            <a:r>
              <a:rPr lang="cs-CZ" dirty="0" smtClean="0"/>
              <a:t>ablonu masky překreslíme na kašírované a suché noviny, vybarvíme barvami </a:t>
            </a:r>
            <a:r>
              <a:rPr lang="cs-CZ" dirty="0"/>
              <a:t>dle vlastní fantazie, necháme zaschnout </a:t>
            </a:r>
            <a:endParaRPr lang="cs-CZ" dirty="0" smtClean="0"/>
          </a:p>
          <a:p>
            <a:r>
              <a:rPr lang="cs-CZ" dirty="0" smtClean="0"/>
              <a:t>Snímek č. 6 </a:t>
            </a:r>
            <a:r>
              <a:rPr lang="cs-CZ" dirty="0"/>
              <a:t>–Vystřihneme otvory pro oči a celkový </a:t>
            </a:r>
            <a:r>
              <a:rPr lang="cs-CZ" dirty="0" smtClean="0"/>
              <a:t>tvar a přiděláme kloboukovou gumičku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Snímek č. 7 – Foto z vlastní práce dětí (uveřejněno se souhlasem zákonných zástupců)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 </a:t>
            </a:r>
            <a:r>
              <a:rPr lang="cs-CZ" b="1" dirty="0" err="1" smtClean="0"/>
              <a:t>grafomotoricky</a:t>
            </a:r>
            <a:r>
              <a:rPr lang="cs-CZ" b="1" dirty="0" smtClean="0"/>
              <a:t> znázornit balónky (uvolňovací cviky – ovál, kruh)</a:t>
            </a:r>
            <a:endParaRPr lang="cs-CZ" dirty="0"/>
          </a:p>
          <a:p>
            <a:pPr lvl="0"/>
            <a:r>
              <a:rPr lang="cs-CZ" dirty="0"/>
              <a:t>Na </a:t>
            </a:r>
            <a:r>
              <a:rPr lang="cs-CZ" dirty="0" smtClean="0"/>
              <a:t>magnetické tabulky děti budou fixem dle předkresleného zadání malovat balónky.  Dle slovních </a:t>
            </a:r>
            <a:r>
              <a:rPr lang="cs-CZ" dirty="0" smtClean="0"/>
              <a:t>pokynů </a:t>
            </a:r>
            <a:r>
              <a:rPr lang="cs-CZ" dirty="0" smtClean="0"/>
              <a:t>budou střídat barvy a pohyb zleva doprava  a obráceně. </a:t>
            </a:r>
          </a:p>
          <a:p>
            <a:pPr marL="45720" lv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Směřovat děti k získávání základních pracovních dovedností a návyků.</a:t>
            </a:r>
          </a:p>
          <a:p>
            <a:r>
              <a:rPr lang="cs-CZ" dirty="0" smtClean="0"/>
              <a:t>Podpořit rozvoj myšlenkového potenciálu dětí.</a:t>
            </a:r>
          </a:p>
          <a:p>
            <a:r>
              <a:rPr lang="cs-CZ" dirty="0" smtClean="0"/>
              <a:t>Učit děti základním poznatkům o technice.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429</Words>
  <Application>Microsoft Office PowerPoint</Application>
  <PresentationFormat>Vlastní</PresentationFormat>
  <Paragraphs>66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KARNEVAL Maska - kašírování</vt:lpstr>
      <vt:lpstr>Snímek 2</vt:lpstr>
      <vt:lpstr>Postup:</vt:lpstr>
      <vt:lpstr>Snímek 4</vt:lpstr>
      <vt:lpstr>Snímek 5</vt:lpstr>
      <vt:lpstr>Snímek 6</vt:lpstr>
      <vt:lpstr>Snímek 7</vt:lpstr>
      <vt:lpstr>Použité odkazy</vt:lpstr>
      <vt:lpstr>Metodický pokyn Integrovaný blok: Dovednost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2015-02-18T18:40:15Z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