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8" y="-61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Jak dělají zvířátka ?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C:\Users\OEM\AppData\Local\Microsoft\Windows\Temporary Internet Files\Content.IE5\2PGATW1R\houser_oskar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22709" y="319591"/>
            <a:ext cx="2912091" cy="2881365"/>
          </a:xfrm>
          <a:prstGeom prst="rect">
            <a:avLst/>
          </a:prstGeom>
          <a:noFill/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24" t="23929" r="29771" b="26669"/>
          <a:stretch/>
        </p:blipFill>
        <p:spPr>
          <a:xfrm>
            <a:off x="368879" y="3319115"/>
            <a:ext cx="3714000" cy="31850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2248" y="3561626"/>
            <a:ext cx="2388753" cy="31850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08" t="35043" r="24231" b="22051"/>
          <a:stretch/>
        </p:blipFill>
        <p:spPr>
          <a:xfrm>
            <a:off x="6805989" y="3561626"/>
            <a:ext cx="5345723" cy="294249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54" t="32605" r="23377" b="21926"/>
          <a:stretch/>
        </p:blipFill>
        <p:spPr>
          <a:xfrm>
            <a:off x="4971559" y="260510"/>
            <a:ext cx="3258883" cy="2999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40" t="23932" r="5897" b="16923"/>
          <a:stretch/>
        </p:blipFill>
        <p:spPr>
          <a:xfrm>
            <a:off x="144828" y="650382"/>
            <a:ext cx="4617727" cy="231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85" t="11966" r="13004" b="33846"/>
          <a:stretch/>
        </p:blipFill>
        <p:spPr>
          <a:xfrm>
            <a:off x="4229324" y="3704657"/>
            <a:ext cx="3423873" cy="269614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48" t="341" r="2534" b="16581"/>
          <a:stretch/>
        </p:blipFill>
        <p:spPr>
          <a:xfrm>
            <a:off x="8308980" y="339968"/>
            <a:ext cx="2526445" cy="35286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82" t="5299" r="23333" b="11453"/>
          <a:stretch/>
        </p:blipFill>
        <p:spPr>
          <a:xfrm>
            <a:off x="4582989" y="555949"/>
            <a:ext cx="3344058" cy="2966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744" t="18974" r="14413" b="13676"/>
          <a:stretch/>
        </p:blipFill>
        <p:spPr>
          <a:xfrm>
            <a:off x="357324" y="284382"/>
            <a:ext cx="3710584" cy="30805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411" t="11110" r="5651" b="12650"/>
          <a:stretch/>
        </p:blipFill>
        <p:spPr>
          <a:xfrm>
            <a:off x="808333" y="3522354"/>
            <a:ext cx="2808566" cy="30128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867"/>
          <a:stretch/>
        </p:blipFill>
        <p:spPr>
          <a:xfrm>
            <a:off x="8149242" y="3961538"/>
            <a:ext cx="2845920" cy="257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Fotografie použité se souhlasem z archivu Mgr. Michaely Máslové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Dítě pojmenuje zvíře na obrázku a napodobí zvuk, který vydává.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rozvíjí pomocí říkanky řeč, napodobováním zvuků procvičuje mluvidla, sluchem rozlišuje zvuky.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2 – 3: Učitelka říká říkanku   </a:t>
            </a:r>
            <a:r>
              <a:rPr lang="cs-CZ" b="1" dirty="0" smtClean="0"/>
              <a:t>„ Šla jsem včera kolem domku, potkala jsem tam Aničku. Anička se zeptala, zda jsem pejska slyšela.“</a:t>
            </a:r>
            <a:r>
              <a:rPr lang="cs-CZ" dirty="0"/>
              <a:t> </a:t>
            </a:r>
            <a:r>
              <a:rPr lang="cs-CZ" dirty="0" smtClean="0"/>
              <a:t> (postupně jmenujeme děti ve třídě a i názvy zvířat – kočičku, husu, kohouta, ovci… děti napodobí hlasy jmenovaných zvířat). Zvíře si ukážeme i na obrázku. </a:t>
            </a:r>
          </a:p>
          <a:p>
            <a:r>
              <a:rPr lang="cs-CZ" dirty="0" smtClean="0"/>
              <a:t>Obměnou může být volně upravená písnička: </a:t>
            </a:r>
            <a:r>
              <a:rPr lang="cs-CZ" b="1" dirty="0" smtClean="0"/>
              <a:t>“Krávy, krávy, jak si spolu </a:t>
            </a:r>
            <a:r>
              <a:rPr lang="cs-CZ" b="1" dirty="0" smtClean="0"/>
              <a:t>povídáte</a:t>
            </a:r>
            <a:r>
              <a:rPr lang="cs-CZ" b="1" dirty="0" smtClean="0"/>
              <a:t>….“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poznávat zvířata a jejich mláďata pomocí smyslů.</a:t>
            </a:r>
            <a:endParaRPr lang="cs-CZ" dirty="0"/>
          </a:p>
          <a:p>
            <a:pPr lvl="0"/>
            <a:r>
              <a:rPr lang="cs-CZ" dirty="0"/>
              <a:t>Na </a:t>
            </a:r>
            <a:r>
              <a:rPr lang="cs-CZ" dirty="0" smtClean="0"/>
              <a:t>magnetické tabulky </a:t>
            </a:r>
            <a:r>
              <a:rPr lang="cs-CZ" dirty="0"/>
              <a:t>připevníme </a:t>
            </a:r>
            <a:r>
              <a:rPr lang="cs-CZ" dirty="0" smtClean="0"/>
              <a:t>obrázky zvířat, dítě vyhledá obrázek mláděte a připevní k obrázku (Možnost práce ve skupině).</a:t>
            </a:r>
          </a:p>
          <a:p>
            <a:pPr lvl="0"/>
            <a:r>
              <a:rPr lang="cs-CZ" dirty="0" smtClean="0"/>
              <a:t>Děti manipulací s obrázky a za pomoci hry napodobují, rozlišují a určují hlasy a zvuky zvířat, určují a rozlišují slova podle délky a počtu slabik.</a:t>
            </a:r>
          </a:p>
          <a:p>
            <a:pPr lvl="0"/>
            <a:r>
              <a:rPr lang="cs-CZ" dirty="0" smtClean="0"/>
              <a:t>Pro rozvoj fonematického sluchu lze jako doplněk použít pomůcku 3CD – Hlasy ptáků, Hlasy zvířat ze ZOO, Hlasy našich zvířat (RAABE) 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Vnímat vliv techniky na přírodu a společnost.</a:t>
            </a:r>
          </a:p>
          <a:p>
            <a:r>
              <a:rPr lang="cs-CZ" dirty="0" smtClean="0"/>
              <a:t>Učit děti základním poznatkům o technice.</a:t>
            </a:r>
          </a:p>
          <a:p>
            <a:r>
              <a:rPr lang="cs-CZ" dirty="0" smtClean="0"/>
              <a:t>Vést děti ke kooperativnímu hodnocení a sebehodnocení.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393</Words>
  <Application>Microsoft Office PowerPoint</Application>
  <PresentationFormat>Vlastní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Jak dělají zvířátka ?</vt:lpstr>
      <vt:lpstr>Snímek 2</vt:lpstr>
      <vt:lpstr>Snímek 3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2015-02-18T18:42:52Z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