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2" r:id="rId4"/>
    <p:sldId id="285" r:id="rId5"/>
    <p:sldId id="284" r:id="rId6"/>
    <p:sldId id="287" r:id="rId7"/>
    <p:sldId id="283" r:id="rId8"/>
    <p:sldId id="288" r:id="rId9"/>
    <p:sldId id="289" r:id="rId10"/>
    <p:sldId id="290" r:id="rId11"/>
    <p:sldId id="293" r:id="rId12"/>
    <p:sldId id="292" r:id="rId13"/>
    <p:sldId id="294" r:id="rId14"/>
    <p:sldId id="275" r:id="rId15"/>
    <p:sldId id="286" r:id="rId16"/>
    <p:sldId id="295" r:id="rId17"/>
    <p:sldId id="276" r:id="rId18"/>
    <p:sldId id="277" r:id="rId19"/>
    <p:sldId id="278" r:id="rId20"/>
    <p:sldId id="296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100" d="100"/>
          <a:sy n="100" d="100"/>
        </p:scale>
        <p:origin x="432" y="-1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0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6.png"/><Relationship Id="rId3" Type="http://schemas.microsoft.com/office/2007/relationships/hdphoto" Target="../media/hdphoto3.wdp"/><Relationship Id="rId7" Type="http://schemas.microsoft.com/office/2007/relationships/hdphoto" Target="../media/hdphoto5.wdp"/><Relationship Id="rId12" Type="http://schemas.openxmlformats.org/officeDocument/2006/relationships/hyperlink" Target="http://www.epixtechnology.com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microsoft.com/office/2007/relationships/hdphoto" Target="../media/hdphoto7.wdp"/><Relationship Id="rId5" Type="http://schemas.microsoft.com/office/2007/relationships/hdphoto" Target="../media/hdphoto4.wdp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microsoft.com/office/2007/relationships/hdphoto" Target="../media/hdphoto6.wdp"/><Relationship Id="rId1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12" Type="http://schemas.openxmlformats.org/officeDocument/2006/relationships/comments" Target="../comments/comment4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6.png"/><Relationship Id="rId5" Type="http://schemas.microsoft.com/office/2007/relationships/hdphoto" Target="../media/hdphoto5.wdp"/><Relationship Id="rId10" Type="http://schemas.openxmlformats.org/officeDocument/2006/relationships/hyperlink" Target="http://www.epixtechnology.com/" TargetMode="External"/><Relationship Id="rId4" Type="http://schemas.openxmlformats.org/officeDocument/2006/relationships/image" Target="../media/image13.png"/><Relationship Id="rId9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5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7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comments" Target="../comments/comment10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1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rz-ds.sk/atlas-ryb/sumec-velky" TargetMode="External"/><Relationship Id="rId2" Type="http://schemas.openxmlformats.org/officeDocument/2006/relationships/hyperlink" Target="http://upload.wikimedia.org/wikipedia/commons/a/a8/Common_carp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Povolání - Rybář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228043" y="2422056"/>
            <a:ext cx="4452752" cy="337343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Celý den tu tiše sedí,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hladinu vody hledí.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to rybář, chytá ryby,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botu chytí bezpochyby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4294967295"/>
          </p:nvPr>
        </p:nvSpPr>
        <p:spPr>
          <a:xfrm>
            <a:off x="820882" y="859125"/>
            <a:ext cx="3267075" cy="725488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4800" b="1" dirty="0" smtClean="0"/>
              <a:t>RYBÁŘ</a:t>
            </a:r>
            <a:endParaRPr lang="cs-CZ" sz="48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37" y="3424237"/>
            <a:ext cx="9525" cy="9525"/>
          </a:xfrm>
          <a:prstGeom prst="rect">
            <a:avLst/>
          </a:prstGeom>
        </p:spPr>
      </p:pic>
      <p:pic>
        <p:nvPicPr>
          <p:cNvPr id="8" name="Obrázek 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43" r="7344" b="7013"/>
          <a:stretch/>
        </p:blipFill>
        <p:spPr bwMode="auto">
          <a:xfrm>
            <a:off x="5006124" y="1316785"/>
            <a:ext cx="5673437" cy="45464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http://rybarske-potreby-liberec.cz/static/_foto_zbozi/8/1/5/140149123._._.o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1052" y="1490730"/>
            <a:ext cx="1428525" cy="205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odb&amp;ecaron;rák Carp specialist I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632" b="96805" l="6250" r="9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75195" y="3924144"/>
            <a:ext cx="3180053" cy="211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www.euronics.cz/image/product/800x800/9033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7868" y="3792668"/>
            <a:ext cx="3117446" cy="235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137" r="8384" b="14498"/>
          <a:stretch/>
        </p:blipFill>
        <p:spPr>
          <a:xfrm>
            <a:off x="5922816" y="250999"/>
            <a:ext cx="3065319" cy="414016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683" y="890655"/>
            <a:ext cx="2945376" cy="161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6010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upload.wikimedia.org/wikipedia/commons/a/a8/Common_car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569" b="96447" l="2298" r="980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302" y="437530"/>
            <a:ext cx="5049920" cy="217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0/01/Esox_lucius_Prague_Vltava_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222" b="97658" l="5200" r="98200">
                        <a14:foregroundMark x1="17400" y1="65011" x2="17400" y2="65011"/>
                        <a14:foregroundMark x1="19200" y1="63946" x2="19200" y2="63946"/>
                        <a14:foregroundMark x1="20367" y1="63307" x2="20367" y2="63307"/>
                        <a14:foregroundMark x1="52267" y1="83960" x2="52267" y2="83960"/>
                        <a14:foregroundMark x1="53633" y1="88786" x2="53633" y2="88786"/>
                        <a14:foregroundMark x1="56200" y1="88786" x2="56200" y2="88786"/>
                        <a14:backgroundMark x1="79967" y1="43648" x2="80567" y2="46842"/>
                        <a14:backgroundMark x1="80867" y1="52307" x2="80867" y2="52307"/>
                        <a14:backgroundMark x1="80067" y1="58268" x2="80067" y2="58268"/>
                        <a14:backgroundMark x1="79067" y1="64159" x2="79067" y2="64159"/>
                        <a14:backgroundMark x1="82433" y1="64372" x2="82433" y2="64372"/>
                        <a14:backgroundMark x1="85800" y1="62243" x2="85800" y2="62243"/>
                        <a14:backgroundMark x1="88400" y1="58055" x2="88400" y2="58055"/>
                        <a14:backgroundMark x1="90967" y1="54223" x2="90967" y2="54223"/>
                        <a14:backgroundMark x1="61905" y1="91205" x2="61905" y2="91205"/>
                        <a14:backgroundMark x1="61905" y1="87380" x2="61905" y2="87380"/>
                        <a14:backgroundMark x1="64777" y1="84839" x2="64777" y2="848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51" t="41781"/>
          <a:stretch/>
        </p:blipFill>
        <p:spPr bwMode="auto">
          <a:xfrm>
            <a:off x="6426558" y="25581"/>
            <a:ext cx="5275012" cy="1500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b/b8/Oncorhynchus_mykiss_mid_res_150dpi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401" b="98778" l="2095" r="100000">
                        <a14:foregroundMark x1="26958" y1="87531" x2="26958" y2="87531"/>
                        <a14:foregroundMark x1="46448" y1="88020" x2="46448" y2="88020"/>
                        <a14:foregroundMark x1="52186" y1="95844" x2="52186" y2="95844"/>
                        <a14:foregroundMark x1="49818" y1="91687" x2="49818" y2="91687"/>
                        <a14:foregroundMark x1="52550" y1="87531" x2="52550" y2="87531"/>
                        <a14:foregroundMark x1="51821" y1="79707" x2="51821" y2="79707"/>
                        <a14:foregroundMark x1="48543" y1="88020" x2="48543" y2="88020"/>
                        <a14:foregroundMark x1="52186" y1="83374" x2="52186" y2="83374"/>
                        <a14:foregroundMark x1="52732" y1="91687" x2="52732" y2="916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6339" y="4082603"/>
            <a:ext cx="5946827" cy="221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upload.wikimedia.org/wikipedia/commons/1/15/Perca_fluviatilis_Prague_Vltava_4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958" b="93127" l="5867" r="95967">
                        <a14:foregroundMark x1="35167" y1="78704" x2="35167" y2="78704"/>
                        <a14:foregroundMark x1="36267" y1="82592" x2="36267" y2="82592"/>
                        <a14:foregroundMark x1="38333" y1="82423" x2="38333" y2="82423"/>
                        <a14:foregroundMark x1="41033" y1="83437" x2="41033" y2="83437"/>
                        <a14:foregroundMark x1="47667" y1="86141" x2="47667" y2="86141"/>
                        <a14:foregroundMark x1="46700" y1="81352" x2="46700" y2="81352"/>
                        <a14:foregroundMark x1="89100" y1="41183" x2="89100" y2="41183"/>
                        <a14:foregroundMark x1="87500" y1="41014" x2="87500" y2="41014"/>
                        <a14:foregroundMark x1="59933" y1="27324" x2="59933" y2="27324"/>
                        <a14:foregroundMark x1="63100" y1="27775" x2="63100" y2="27775"/>
                        <a14:foregroundMark x1="82233" y1="28394" x2="82233" y2="28394"/>
                        <a14:foregroundMark x1="87133" y1="18197" x2="87133" y2="18197"/>
                        <a14:foregroundMark x1="89233" y1="17803" x2="89233" y2="17803"/>
                        <a14:foregroundMark x1="65800" y1="29014" x2="65800" y2="29014"/>
                        <a14:foregroundMark x1="69000" y1="30648" x2="69000" y2="30648"/>
                        <a14:foregroundMark x1="65567" y1="28563" x2="65567" y2="28563"/>
                        <a14:foregroundMark x1="84067" y1="24225" x2="84067" y2="24225"/>
                        <a14:foregroundMark x1="86033" y1="20113" x2="86033" y2="20113"/>
                        <a14:foregroundMark x1="88133" y1="16958" x2="88133" y2="16958"/>
                        <a14:foregroundMark x1="89100" y1="30423" x2="89100" y2="30423"/>
                        <a14:foregroundMark x1="10154" y1="65431" x2="10154" y2="65431"/>
                        <a14:foregroundMark x1="26319" y1="35766" x2="26319" y2="35766"/>
                        <a14:foregroundMark x1="37742" y1="80981" x2="37742" y2="80981"/>
                        <a14:foregroundMark x1="40615" y1="82775" x2="40615" y2="82775"/>
                        <a14:foregroundMark x1="43687" y1="86842" x2="43687" y2="86842"/>
                        <a14:foregroundMark x1="46226" y1="86483" x2="46226" y2="86483"/>
                        <a14:foregroundMark x1="45758" y1="77273" x2="45758" y2="77273"/>
                        <a14:foregroundMark x1="68136" y1="61722" x2="68136" y2="61722"/>
                        <a14:foregroundMark x1="71075" y1="61722" x2="71075" y2="61722"/>
                        <a14:backgroundMark x1="90800" y1="41803" x2="90800" y2="41803"/>
                        <a14:backgroundMark x1="65933" y1="28394" x2="65933" y2="28394"/>
                        <a14:backgroundMark x1="69000" y1="30028" x2="69000" y2="30028"/>
                        <a14:backgroundMark x1="64833" y1="25859" x2="64833" y2="25859"/>
                        <a14:backgroundMark x1="71933" y1="32113" x2="71933" y2="32113"/>
                        <a14:backgroundMark x1="73400" y1="53014" x2="73400" y2="53014"/>
                        <a14:backgroundMark x1="11824" y1="73565" x2="11824" y2="73565"/>
                        <a14:backgroundMark x1="75818" y1="47608" x2="75818" y2="47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" t="-22852" r="-235" b="8892"/>
          <a:stretch/>
        </p:blipFill>
        <p:spPr bwMode="auto">
          <a:xfrm>
            <a:off x="316670" y="2614411"/>
            <a:ext cx="5404824" cy="315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Sumec veľký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111" b="99630" l="0" r="972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6558" y="1738471"/>
            <a:ext cx="4516445" cy="245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epixtechnology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0898188"/>
            <a:ext cx="733425" cy="21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5973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http://upload.wikimedia.org/wikipedia/commons/0/01/Esox_lucius_Prague_Vltava_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3222" b="97658" l="5200" r="98200">
                        <a14:foregroundMark x1="17400" y1="65011" x2="17400" y2="65011"/>
                        <a14:foregroundMark x1="19200" y1="63946" x2="19200" y2="63946"/>
                        <a14:foregroundMark x1="20367" y1="63307" x2="20367" y2="63307"/>
                        <a14:foregroundMark x1="52267" y1="83960" x2="52267" y2="83960"/>
                        <a14:foregroundMark x1="53633" y1="88786" x2="53633" y2="88786"/>
                        <a14:foregroundMark x1="56200" y1="88786" x2="56200" y2="88786"/>
                        <a14:backgroundMark x1="79967" y1="43648" x2="80567" y2="46842"/>
                        <a14:backgroundMark x1="80867" y1="52307" x2="80867" y2="52307"/>
                        <a14:backgroundMark x1="80067" y1="58268" x2="80067" y2="58268"/>
                        <a14:backgroundMark x1="79067" y1="64159" x2="79067" y2="64159"/>
                        <a14:backgroundMark x1="82433" y1="64372" x2="82433" y2="64372"/>
                        <a14:backgroundMark x1="85800" y1="62243" x2="85800" y2="62243"/>
                        <a14:backgroundMark x1="88400" y1="58055" x2="88400" y2="58055"/>
                        <a14:backgroundMark x1="90967" y1="54223" x2="90967" y2="54223"/>
                        <a14:backgroundMark x1="61905" y1="91205" x2="61905" y2="91205"/>
                        <a14:backgroundMark x1="61905" y1="87380" x2="61905" y2="87380"/>
                        <a14:backgroundMark x1="64777" y1="84839" x2="64777" y2="848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51" t="41781"/>
          <a:stretch/>
        </p:blipFill>
        <p:spPr bwMode="auto">
          <a:xfrm>
            <a:off x="522287" y="3689797"/>
            <a:ext cx="5275012" cy="1500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b/b8/Oncorhynchus_mykiss_mid_res_150dp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401" b="98778" l="2095" r="100000">
                        <a14:foregroundMark x1="26958" y1="87531" x2="26958" y2="87531"/>
                        <a14:foregroundMark x1="46448" y1="88020" x2="46448" y2="88020"/>
                        <a14:foregroundMark x1="52186" y1="95844" x2="52186" y2="95844"/>
                        <a14:foregroundMark x1="49818" y1="91687" x2="49818" y2="91687"/>
                        <a14:foregroundMark x1="52550" y1="87531" x2="52550" y2="87531"/>
                        <a14:foregroundMark x1="51821" y1="79707" x2="51821" y2="79707"/>
                        <a14:foregroundMark x1="48543" y1="88020" x2="48543" y2="88020"/>
                        <a14:foregroundMark x1="52186" y1="83374" x2="52186" y2="83374"/>
                        <a14:foregroundMark x1="52732" y1="91687" x2="52732" y2="916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6339" y="4082603"/>
            <a:ext cx="5946827" cy="221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upload.wikimedia.org/wikipedia/commons/1/15/Perca_fluviatilis_Prague_Vltava_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958" b="93127" l="5867" r="95967">
                        <a14:foregroundMark x1="35167" y1="78704" x2="35167" y2="78704"/>
                        <a14:foregroundMark x1="36267" y1="82592" x2="36267" y2="82592"/>
                        <a14:foregroundMark x1="38333" y1="82423" x2="38333" y2="82423"/>
                        <a14:foregroundMark x1="41033" y1="83437" x2="41033" y2="83437"/>
                        <a14:foregroundMark x1="47667" y1="86141" x2="47667" y2="86141"/>
                        <a14:foregroundMark x1="46700" y1="81352" x2="46700" y2="81352"/>
                        <a14:foregroundMark x1="89100" y1="41183" x2="89100" y2="41183"/>
                        <a14:foregroundMark x1="87500" y1="41014" x2="87500" y2="41014"/>
                        <a14:foregroundMark x1="59933" y1="27324" x2="59933" y2="27324"/>
                        <a14:foregroundMark x1="63100" y1="27775" x2="63100" y2="27775"/>
                        <a14:foregroundMark x1="82233" y1="28394" x2="82233" y2="28394"/>
                        <a14:foregroundMark x1="87133" y1="18197" x2="87133" y2="18197"/>
                        <a14:foregroundMark x1="89233" y1="17803" x2="89233" y2="17803"/>
                        <a14:foregroundMark x1="65800" y1="29014" x2="65800" y2="29014"/>
                        <a14:foregroundMark x1="69000" y1="30648" x2="69000" y2="30648"/>
                        <a14:foregroundMark x1="65567" y1="28563" x2="65567" y2="28563"/>
                        <a14:foregroundMark x1="84067" y1="24225" x2="84067" y2="24225"/>
                        <a14:foregroundMark x1="86033" y1="20113" x2="86033" y2="20113"/>
                        <a14:foregroundMark x1="88133" y1="16958" x2="88133" y2="16958"/>
                        <a14:foregroundMark x1="89100" y1="30423" x2="89100" y2="30423"/>
                        <a14:foregroundMark x1="10154" y1="65431" x2="10154" y2="65431"/>
                        <a14:foregroundMark x1="26319" y1="35766" x2="26319" y2="35766"/>
                        <a14:foregroundMark x1="37742" y1="80981" x2="37742" y2="80981"/>
                        <a14:foregroundMark x1="40615" y1="82775" x2="40615" y2="82775"/>
                        <a14:foregroundMark x1="43687" y1="86842" x2="43687" y2="86842"/>
                        <a14:foregroundMark x1="46226" y1="86483" x2="46226" y2="86483"/>
                        <a14:foregroundMark x1="45758" y1="77273" x2="45758" y2="77273"/>
                        <a14:foregroundMark x1="68136" y1="61722" x2="68136" y2="61722"/>
                        <a14:foregroundMark x1="71075" y1="61722" x2="71075" y2="61722"/>
                        <a14:backgroundMark x1="90800" y1="41803" x2="90800" y2="41803"/>
                        <a14:backgroundMark x1="65933" y1="28394" x2="65933" y2="28394"/>
                        <a14:backgroundMark x1="69000" y1="30028" x2="69000" y2="30028"/>
                        <a14:backgroundMark x1="64833" y1="25859" x2="64833" y2="25859"/>
                        <a14:backgroundMark x1="71933" y1="32113" x2="71933" y2="32113"/>
                        <a14:backgroundMark x1="73400" y1="53014" x2="73400" y2="53014"/>
                        <a14:backgroundMark x1="11824" y1="73565" x2="11824" y2="73565"/>
                        <a14:backgroundMark x1="75818" y1="47608" x2="75818" y2="47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" t="-22852" r="-235" b="8892"/>
          <a:stretch/>
        </p:blipFill>
        <p:spPr bwMode="auto">
          <a:xfrm>
            <a:off x="6544619" y="-350950"/>
            <a:ext cx="5404824" cy="315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Sumec veľký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11" b="99630" l="0" r="972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0854" y="350772"/>
            <a:ext cx="4516445" cy="245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epixtechnology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0898188"/>
            <a:ext cx="733425" cy="21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3937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6956" y="13105"/>
            <a:ext cx="34916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Výlov  rybníku</a:t>
            </a:r>
            <a:endParaRPr lang="cs-CZ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409" y="720991"/>
            <a:ext cx="4133376" cy="27739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9731" y="296440"/>
            <a:ext cx="4821072" cy="32354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23492" y="3619513"/>
            <a:ext cx="4559123" cy="30596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1928" y="3619513"/>
            <a:ext cx="4647085" cy="311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9823" y="48113"/>
            <a:ext cx="4625663" cy="31043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70311" y="3604817"/>
            <a:ext cx="4733952" cy="31770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6400" y="48113"/>
            <a:ext cx="5166498" cy="346729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05" y="3314531"/>
            <a:ext cx="5166497" cy="3467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4250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007" y="306216"/>
            <a:ext cx="5076423" cy="34068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2722" y="174551"/>
            <a:ext cx="3657599" cy="245465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5100" y="2776472"/>
            <a:ext cx="5072845" cy="380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2015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7" t="1924" r="8152"/>
          <a:stretch/>
        </p:blipFill>
        <p:spPr>
          <a:xfrm>
            <a:off x="643944" y="90152"/>
            <a:ext cx="10294512" cy="661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9038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1" t="3635" r="8259"/>
          <a:stretch/>
        </p:blipFill>
        <p:spPr>
          <a:xfrm>
            <a:off x="772732" y="141668"/>
            <a:ext cx="10161431" cy="65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8789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18" t="10799" r="20700" b="2274"/>
          <a:stretch/>
        </p:blipFill>
        <p:spPr>
          <a:xfrm>
            <a:off x="679728" y="96589"/>
            <a:ext cx="4126943" cy="32261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99" b="10986"/>
          <a:stretch/>
        </p:blipFill>
        <p:spPr>
          <a:xfrm>
            <a:off x="337840" y="3445098"/>
            <a:ext cx="2405360" cy="32665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968" b="6666"/>
          <a:stretch/>
        </p:blipFill>
        <p:spPr>
          <a:xfrm>
            <a:off x="2973886" y="3445098"/>
            <a:ext cx="2654182" cy="32964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68602" y="367047"/>
            <a:ext cx="2741411" cy="45784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86" t="6573" r="4627" b="21878"/>
          <a:stretch/>
        </p:blipFill>
        <p:spPr>
          <a:xfrm>
            <a:off x="8667482" y="1759740"/>
            <a:ext cx="3387144" cy="490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8789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07" t="2032" r="14767" b="2809"/>
          <a:stretch/>
        </p:blipFill>
        <p:spPr>
          <a:xfrm>
            <a:off x="953036" y="103031"/>
            <a:ext cx="9311426" cy="662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8789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863500" cy="407062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Snímek č.2 : Vlastní obrázek autor Jana Jedličková</a:t>
            </a:r>
          </a:p>
          <a:p>
            <a:r>
              <a:rPr lang="cs-CZ" dirty="0" smtClean="0"/>
              <a:t>Snímek č.3 :   </a:t>
            </a:r>
            <a:r>
              <a:rPr lang="cs-CZ" dirty="0"/>
              <a:t>AUTOR NEUVEDEN. </a:t>
            </a:r>
            <a:r>
              <a:rPr lang="cs-CZ" i="1" dirty="0"/>
              <a:t>Rybářské potřeby Liberec</a:t>
            </a:r>
            <a:r>
              <a:rPr lang="cs-CZ" dirty="0"/>
              <a:t> [online]. [cit. 29.1.2015]. Dostupný na WWW: http://rybarske-potreby-liberec.cz/z815-hacek-ls-3423f-n-l-gamakatsu </a:t>
            </a:r>
            <a:endParaRPr lang="cs-CZ" dirty="0" smtClean="0"/>
          </a:p>
          <a:p>
            <a:pPr marL="45720" indent="0">
              <a:buNone/>
            </a:pPr>
            <a:r>
              <a:rPr lang="pt-BR" dirty="0"/>
              <a:t>AUTOR NEZNÁMÝ. </a:t>
            </a:r>
            <a:r>
              <a:rPr lang="pt-BR" i="1" dirty="0"/>
              <a:t>Wikipedie</a:t>
            </a:r>
            <a:r>
              <a:rPr lang="pt-BR" dirty="0"/>
              <a:t> [online]. [cit. 18.2.2015]. Dostupný na WWW: https://cs.wikipedia.org/wiki/Udice#mediaviewer/File:Ca%C3%B1aDePescaPlayaTardeMediterraneo.jpg </a:t>
            </a:r>
            <a:endParaRPr lang="cs-CZ" dirty="0" smtClean="0"/>
          </a:p>
          <a:p>
            <a:pPr marL="45720" indent="0">
              <a:buNone/>
            </a:pPr>
            <a:r>
              <a:rPr lang="pt-BR" dirty="0"/>
              <a:t>AUTOR NEZNÁMÝ. </a:t>
            </a:r>
            <a:r>
              <a:rPr lang="pt-BR" i="1" dirty="0"/>
              <a:t>www.nikl.cz</a:t>
            </a:r>
            <a:r>
              <a:rPr lang="pt-BR" dirty="0"/>
              <a:t> [online]. [cit. 18.2.2015]. Dostupný na WWW: http://www.nikl.cz/p2562-kacena-sumcova-big-cat-wallerpose.php</a:t>
            </a:r>
            <a:endParaRPr lang="cs-CZ" dirty="0" smtClean="0"/>
          </a:p>
          <a:p>
            <a:pPr marL="45720" indent="0">
              <a:buNone/>
            </a:pPr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www.nikl.cz</a:t>
            </a:r>
            <a:r>
              <a:rPr lang="pt-BR" dirty="0"/>
              <a:t> [online]. [cit. 29.1.2015]. Dostupný na WWW: http://www.nikl.cz/p1771-podberak-carp-specialist-ii.php </a:t>
            </a:r>
            <a:endParaRPr lang="cs-CZ" dirty="0" smtClean="0"/>
          </a:p>
          <a:p>
            <a:pPr marL="45720" indent="0">
              <a:buNone/>
            </a:pPr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www.euronics.cz</a:t>
            </a:r>
            <a:r>
              <a:rPr lang="pt-BR" dirty="0"/>
              <a:t> [online]. [cit. 30.1.2015]. Dostupný na WWW: http://www.euronics.cz/dalekohled-olympus-8-16x40-zoom-dps-i-cerny-oly816x40dpsi/p90330/ 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pt-BR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cs-CZ" sz="5600" dirty="0" smtClean="0"/>
              <a:t>Snímek č.4 a 5:  </a:t>
            </a:r>
            <a:r>
              <a:rPr lang="pt-BR" sz="5600" dirty="0"/>
              <a:t>AUTOR NEUVEDEN. </a:t>
            </a:r>
            <a:r>
              <a:rPr lang="pt-BR" sz="5600" i="1" dirty="0"/>
              <a:t>www.wikipedie.org</a:t>
            </a:r>
            <a:r>
              <a:rPr lang="pt-BR" sz="5600" dirty="0"/>
              <a:t> [online]. [cit. 30.1.2015]. Dostupný na WWW: </a:t>
            </a:r>
            <a:r>
              <a:rPr lang="pt-BR" sz="5600" dirty="0">
                <a:hlinkClick r:id="rId2"/>
              </a:rPr>
              <a:t>http://</a:t>
            </a:r>
            <a:r>
              <a:rPr lang="pt-BR" sz="5600" dirty="0" smtClean="0">
                <a:hlinkClick r:id="rId2"/>
              </a:rPr>
              <a:t>upload.wikimedia.org/wikipedia/commons/a/a8/Common_carp.jpg</a:t>
            </a:r>
            <a:endParaRPr lang="cs-CZ" sz="5600" dirty="0" smtClean="0"/>
          </a:p>
          <a:p>
            <a:pPr marL="45720" indent="0">
              <a:buNone/>
            </a:pPr>
            <a:r>
              <a:rPr lang="pt-BR" sz="5600" dirty="0"/>
              <a:t> AUTOR NEUVEDEN. </a:t>
            </a:r>
            <a:r>
              <a:rPr lang="pt-BR" sz="5600" i="1" dirty="0"/>
              <a:t>www.wikipedie.org</a:t>
            </a:r>
            <a:r>
              <a:rPr lang="pt-BR" sz="5600" dirty="0"/>
              <a:t> [online]. [cit. 30.1.2015]. Dostupný na WWW: http://cs.wikipedia.org/wiki/%C5%A0tika_obecn%C3%A1#mediaviewer/File:Esox_lucius_Prague_Vltava_1.jpg </a:t>
            </a:r>
            <a:endParaRPr lang="cs-CZ" sz="5600" dirty="0" smtClean="0"/>
          </a:p>
          <a:p>
            <a:pPr marL="45720" indent="0">
              <a:buNone/>
            </a:pPr>
            <a:r>
              <a:rPr lang="pt-BR" sz="5600" dirty="0"/>
              <a:t>AUTOR NEUVEDEN. </a:t>
            </a:r>
            <a:r>
              <a:rPr lang="pt-BR" sz="5600" i="1" dirty="0"/>
              <a:t>www.wikipedie.org</a:t>
            </a:r>
            <a:r>
              <a:rPr lang="pt-BR" sz="5600" dirty="0"/>
              <a:t> [online]. [cit. 30.1.2015]. Dostupný na WWW: http://upload.wikimedia.org/wikipedia/commons/b/b8/Oncorhynchus_mykiss_mid_res_150dpi.jpg </a:t>
            </a:r>
            <a:endParaRPr lang="cs-CZ" sz="5600" dirty="0" smtClean="0"/>
          </a:p>
          <a:p>
            <a:pPr marL="45720" indent="0">
              <a:buNone/>
            </a:pPr>
            <a:r>
              <a:rPr lang="pt-BR" sz="5600" dirty="0"/>
              <a:t>AUTOR NEUVEDEN. </a:t>
            </a:r>
            <a:r>
              <a:rPr lang="pt-BR" sz="5600" i="1" dirty="0"/>
              <a:t>www.wikipedie.org</a:t>
            </a:r>
            <a:r>
              <a:rPr lang="pt-BR" sz="5600" dirty="0"/>
              <a:t> [online]. [cit. 30.1.2015]. Dostupný na WWW: http://cs.wikipedia.org/wiki/Okoun_%C5%99%C3%AD%C4%8Dn%C3%AD#mediaviewer/File:Perca_fluviatilis_Prague_Vltava_4.jpg </a:t>
            </a:r>
            <a:endParaRPr lang="cs-CZ" sz="5600" dirty="0" smtClean="0"/>
          </a:p>
          <a:p>
            <a:pPr marL="45720" indent="0">
              <a:buNone/>
            </a:pPr>
            <a:r>
              <a:rPr lang="cs-CZ" sz="5600" i="1" dirty="0" smtClean="0"/>
              <a:t>Sumec </a:t>
            </a:r>
            <a:r>
              <a:rPr lang="cs-CZ" sz="5600" i="1" dirty="0"/>
              <a:t>velký</a:t>
            </a:r>
            <a:r>
              <a:rPr lang="cs-CZ" sz="5600" dirty="0"/>
              <a:t> [online]. 2015 [cit. 2015-01-30]. Dostupné z: </a:t>
            </a:r>
            <a:r>
              <a:rPr lang="cs-CZ" sz="5600" dirty="0">
                <a:hlinkClick r:id="rId3"/>
              </a:rPr>
              <a:t>http://www.srz-ds.sk/atlas-ryb/sumec-velky</a:t>
            </a:r>
            <a:r>
              <a:rPr lang="cs-CZ" sz="5600" dirty="0"/>
              <a:t> </a:t>
            </a:r>
            <a:endParaRPr lang="cs-CZ" sz="5600" dirty="0" smtClean="0"/>
          </a:p>
          <a:p>
            <a:pPr marL="45720" indent="0">
              <a:buNone/>
            </a:pPr>
            <a:r>
              <a:rPr lang="cs-CZ" sz="5600" dirty="0" smtClean="0"/>
              <a:t>Snímky č.6 – 8: Použité fotografie se nachází v archivu autorky</a:t>
            </a:r>
            <a:endParaRPr lang="cs-CZ" sz="5600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pt-BR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1768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cs-CZ" sz="5600" dirty="0" smtClean="0"/>
              <a:t>Snímek č.9:</a:t>
            </a:r>
            <a:r>
              <a:rPr lang="cs-CZ" sz="6000" dirty="0"/>
              <a:t>PILAŘOVÁ, Marie. </a:t>
            </a:r>
            <a:r>
              <a:rPr lang="cs-CZ" sz="6000" i="1" dirty="0"/>
              <a:t>Šimonovy pracovní listy 5 - </a:t>
            </a:r>
            <a:r>
              <a:rPr lang="cs-CZ" sz="6000" i="1" dirty="0" err="1"/>
              <a:t>grafomotorická</a:t>
            </a:r>
            <a:r>
              <a:rPr lang="cs-CZ" sz="6000" i="1" dirty="0"/>
              <a:t> cvičení</a:t>
            </a:r>
            <a:r>
              <a:rPr lang="cs-CZ" sz="6000" dirty="0"/>
              <a:t>. Praha: Portál, 2013, ISBN 978-80-262-0464-0</a:t>
            </a:r>
            <a:r>
              <a:rPr lang="cs-CZ" sz="6000" dirty="0" smtClean="0"/>
              <a:t>.</a:t>
            </a:r>
          </a:p>
          <a:p>
            <a:pPr marL="45720" indent="0">
              <a:buNone/>
            </a:pPr>
            <a:r>
              <a:rPr lang="cs-CZ" sz="6000" dirty="0" smtClean="0"/>
              <a:t>Snímek č.10 : </a:t>
            </a:r>
            <a:r>
              <a:rPr lang="cs-CZ" sz="5600" dirty="0"/>
              <a:t>SVĚTLÍK, Eduard; PLICKOVÁ, Edita. </a:t>
            </a:r>
            <a:r>
              <a:rPr lang="cs-CZ" sz="5600" i="1" dirty="0"/>
              <a:t>Šimonovy pracovní listy 21 - </a:t>
            </a:r>
            <a:r>
              <a:rPr lang="cs-CZ" sz="5600" i="1" dirty="0" err="1"/>
              <a:t>grafomotorické</a:t>
            </a:r>
            <a:r>
              <a:rPr lang="cs-CZ" sz="5600" i="1" dirty="0"/>
              <a:t> pohádky</a:t>
            </a:r>
            <a:r>
              <a:rPr lang="cs-CZ" sz="5600" dirty="0"/>
              <a:t>. Praha: Portál, 2014, ISBN 978-80-262-0598-2. </a:t>
            </a:r>
            <a:endParaRPr lang="cs-CZ" sz="5600" dirty="0" smtClean="0"/>
          </a:p>
          <a:p>
            <a:pPr marL="45720" indent="0">
              <a:buNone/>
            </a:pPr>
            <a:r>
              <a:rPr lang="cs-CZ" sz="6000" dirty="0"/>
              <a:t>Snímky </a:t>
            </a:r>
            <a:r>
              <a:rPr lang="cs-CZ" sz="6000" dirty="0" smtClean="0"/>
              <a:t>č.11 - 12: </a:t>
            </a:r>
            <a:r>
              <a:rPr lang="cs-CZ" sz="6000" dirty="0"/>
              <a:t>Použité fotografie se nachází v archivu autorky</a:t>
            </a:r>
          </a:p>
          <a:p>
            <a:pPr marL="45720" indent="0">
              <a:buNone/>
            </a:pPr>
            <a:endParaRPr lang="cs-CZ" sz="6000" dirty="0" smtClean="0"/>
          </a:p>
          <a:p>
            <a:pPr marL="45720" indent="0">
              <a:buNone/>
            </a:pPr>
            <a:endParaRPr lang="cs-CZ" sz="6000" dirty="0" smtClean="0"/>
          </a:p>
          <a:p>
            <a:pPr marL="45720" indent="0">
              <a:buNone/>
            </a:pPr>
            <a:endParaRPr lang="cs-CZ" sz="6000" dirty="0"/>
          </a:p>
          <a:p>
            <a:pPr marL="45720" indent="0">
              <a:buNone/>
            </a:pPr>
            <a:endParaRPr lang="cs-CZ" sz="6000" dirty="0" smtClean="0"/>
          </a:p>
          <a:p>
            <a:pPr marL="45720" indent="0">
              <a:buNone/>
            </a:pPr>
            <a:endParaRPr lang="cs-CZ" sz="6000" dirty="0"/>
          </a:p>
          <a:p>
            <a:pPr marL="45720" indent="0">
              <a:buNone/>
            </a:pPr>
            <a:r>
              <a:rPr lang="cs-CZ" sz="5600" dirty="0" smtClean="0"/>
              <a:t> </a:t>
            </a:r>
            <a:endParaRPr lang="cs-CZ" sz="5600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pt-BR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459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formou vyprávění  a hrou získají povědomost o povolání – rybář. 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Děti se </a:t>
            </a:r>
            <a:r>
              <a:rPr lang="cs-CZ" dirty="0"/>
              <a:t>n</a:t>
            </a:r>
            <a:r>
              <a:rPr lang="cs-CZ" dirty="0" smtClean="0"/>
              <a:t>aučí </a:t>
            </a:r>
            <a:r>
              <a:rPr lang="cs-CZ" dirty="0"/>
              <a:t>se poznávat naše nejznámější ryby</a:t>
            </a:r>
            <a:r>
              <a:rPr lang="cs-CZ" dirty="0" smtClean="0"/>
              <a:t>. Pomocí obrázků se seznámí s rybolovem, na </a:t>
            </a:r>
            <a:r>
              <a:rPr lang="cs-CZ" dirty="0" err="1" smtClean="0"/>
              <a:t>grafomotorických</a:t>
            </a:r>
            <a:r>
              <a:rPr lang="cs-CZ" dirty="0" smtClean="0"/>
              <a:t> cvičení procvičí jemnou motoriku.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č.2 – Kdo je na obrázku? Téma navodit básničkou. Popis obrázku – kdo je na obrázku, co dělá, jaké má potřeby?</a:t>
            </a:r>
          </a:p>
          <a:p>
            <a:r>
              <a:rPr lang="cs-CZ" dirty="0" smtClean="0"/>
              <a:t>Snímek č.3 – Potřeby rybáře k lovu ryb. Co tam nepatří? </a:t>
            </a:r>
            <a:r>
              <a:rPr lang="cs-CZ" dirty="0" err="1" smtClean="0"/>
              <a:t>Kimova</a:t>
            </a:r>
            <a:r>
              <a:rPr lang="cs-CZ" dirty="0" smtClean="0"/>
              <a:t> hra.</a:t>
            </a:r>
          </a:p>
          <a:p>
            <a:r>
              <a:rPr lang="cs-CZ" dirty="0" smtClean="0"/>
              <a:t>Snímek č.4 – Nejznámější ryby našich vod – </a:t>
            </a:r>
            <a:r>
              <a:rPr lang="cs-CZ" dirty="0" err="1" smtClean="0"/>
              <a:t>poznávačka</a:t>
            </a:r>
            <a:endParaRPr lang="cs-CZ" dirty="0" smtClean="0"/>
          </a:p>
          <a:p>
            <a:r>
              <a:rPr lang="cs-CZ" dirty="0" smtClean="0"/>
              <a:t>Snímek č.5 – Která ryba na obrázku chybí?</a:t>
            </a:r>
          </a:p>
          <a:p>
            <a:r>
              <a:rPr lang="cs-CZ" dirty="0" smtClean="0"/>
              <a:t>Snímky č.6 – 8 – Výlov rybníku (vyprávění)</a:t>
            </a:r>
          </a:p>
          <a:p>
            <a:r>
              <a:rPr lang="cs-CZ" dirty="0" smtClean="0"/>
              <a:t>Snímky č. 9 – 10- Pracovní listy – </a:t>
            </a:r>
            <a:r>
              <a:rPr lang="cs-CZ" dirty="0" err="1" smtClean="0"/>
              <a:t>grafomotorika</a:t>
            </a:r>
            <a:r>
              <a:rPr lang="cs-CZ" dirty="0" smtClean="0"/>
              <a:t> (lze vytisknout pro každé dítě)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Snímek č. 11 -  Náměty na pracovní činnosti a hry.</a:t>
            </a:r>
          </a:p>
          <a:p>
            <a:pPr marL="45720" indent="0">
              <a:buNone/>
            </a:pPr>
            <a:r>
              <a:rPr lang="cs-CZ" b="1" dirty="0" smtClean="0"/>
              <a:t>Akvárium</a:t>
            </a:r>
            <a:r>
              <a:rPr lang="cs-CZ" dirty="0" smtClean="0"/>
              <a:t> </a:t>
            </a:r>
            <a:r>
              <a:rPr lang="cs-CZ" dirty="0" smtClean="0"/>
              <a:t>– skleněná zavařovací sklenice se z venku ozdobí modelínou </a:t>
            </a:r>
            <a:br>
              <a:rPr lang="cs-CZ" dirty="0" smtClean="0"/>
            </a:br>
            <a:r>
              <a:rPr lang="cs-CZ" dirty="0" smtClean="0"/>
              <a:t>(rostliny, rybičky, kamínky), poté se naplní vodou, která se obarví modrou potravinářskou barvou</a:t>
            </a:r>
          </a:p>
          <a:p>
            <a:pPr marL="45720" indent="0">
              <a:buNone/>
            </a:pPr>
            <a:r>
              <a:rPr lang="cs-CZ" b="1" dirty="0" smtClean="0"/>
              <a:t>Lovení rybiček </a:t>
            </a:r>
            <a:r>
              <a:rPr lang="cs-CZ" dirty="0" smtClean="0"/>
              <a:t>– 4 kartonové desky pomalujeme vodovými barvami , polepíme rybičkami  a slepíme - </a:t>
            </a:r>
            <a:r>
              <a:rPr lang="cs-CZ" dirty="0" smtClean="0"/>
              <a:t>akvárium</a:t>
            </a:r>
            <a:r>
              <a:rPr lang="cs-CZ" dirty="0" smtClean="0"/>
              <a:t>.  Podle šablony vystříháme další rybičky (pevnější karton), pomalujeme, doprostřed dáme 3 – 4 sponky ze sešívačky. Prut – špejle, provázek a magnet.</a:t>
            </a:r>
          </a:p>
          <a:p>
            <a:pPr marL="45720" indent="0">
              <a:buNone/>
            </a:pPr>
            <a:r>
              <a:rPr lang="cs-CZ" dirty="0" smtClean="0"/>
              <a:t>Hra: rybičky dáme do akvária a pomocí prutu s magnetem lovíme. Na druhé straně rybiček mohou být např. otázky, čísla, barvy,..</a:t>
            </a:r>
          </a:p>
          <a:p>
            <a:r>
              <a:rPr lang="cs-CZ" dirty="0" smtClean="0"/>
              <a:t>Snímek č. 12 – šablona rybiček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217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 smtClean="0"/>
              <a:t>Na jednotlivé magnetické tabulky připevníme obrázky ryb, děti určují názvy, pak stíratelným fixem malují vlny, obloučky.</a:t>
            </a:r>
          </a:p>
          <a:p>
            <a:pPr lvl="0"/>
            <a:endParaRPr lang="cs-CZ" dirty="0" smtClean="0"/>
          </a:p>
          <a:p>
            <a:pPr marL="45720" lv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defTabSz="444500">
              <a:spcBef>
                <a:spcPct val="0"/>
              </a:spcBef>
              <a:spcAft>
                <a:spcPct val="35000"/>
              </a:spcAft>
            </a:pPr>
            <a:r>
              <a:rPr lang="cs-CZ" dirty="0"/>
              <a:t>Směrovat </a:t>
            </a:r>
            <a:r>
              <a:rPr lang="cs-CZ" dirty="0" smtClean="0"/>
              <a:t>děti </a:t>
            </a:r>
            <a:r>
              <a:rPr lang="cs-CZ" dirty="0"/>
              <a:t>k získávání základních pracovních dovedností a </a:t>
            </a:r>
            <a:r>
              <a:rPr lang="cs-CZ" dirty="0" smtClean="0"/>
              <a:t>návyků</a:t>
            </a:r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r>
              <a:rPr lang="cs-CZ" dirty="0" smtClean="0"/>
              <a:t>Chápat </a:t>
            </a:r>
            <a:r>
              <a:rPr lang="cs-CZ" dirty="0"/>
              <a:t>postavení techniky a technických oborů v životě lidstva jako </a:t>
            </a:r>
            <a:r>
              <a:rPr lang="cs-CZ" dirty="0" smtClean="0"/>
              <a:t>devízu</a:t>
            </a:r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r>
              <a:rPr lang="cs-CZ" dirty="0" smtClean="0"/>
              <a:t>Vnímat </a:t>
            </a:r>
            <a:r>
              <a:rPr lang="cs-CZ" dirty="0"/>
              <a:t>vliv techniky na společnost a přírodu</a:t>
            </a:r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endParaRPr lang="cs-CZ" dirty="0" smtClean="0"/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endParaRPr lang="cs-CZ" dirty="0"/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endParaRPr lang="cs-CZ" dirty="0" smtClean="0"/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endParaRPr lang="cs-CZ" dirty="0" smtClean="0"/>
          </a:p>
          <a:p>
            <a:pPr defTabSz="444500">
              <a:spcBef>
                <a:spcPct val="0"/>
              </a:spcBef>
              <a:spcAft>
                <a:spcPct val="35000"/>
              </a:spcAft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702</Words>
  <Application>Microsoft Office PowerPoint</Application>
  <PresentationFormat>Vlastní</PresentationFormat>
  <Paragraphs>99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Povolání - Rybář</vt:lpstr>
      <vt:lpstr>Celý den tu tiše sedí, na hladinu vody hledí. Je to rybář, chytá ryby, botu chytí bezpochyby.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Použité odkazy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2015-02-19T07:56:56Z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