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49" r:id="rId2"/>
  </p:sldMasterIdLst>
  <p:notesMasterIdLst>
    <p:notesMasterId r:id="rId18"/>
  </p:notesMasterIdLst>
  <p:handoutMasterIdLst>
    <p:handoutMasterId r:id="rId19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80" r:id="rId13"/>
    <p:sldId id="276" r:id="rId14"/>
    <p:sldId id="277" r:id="rId15"/>
    <p:sldId id="275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3897" autoAdjust="0"/>
    <p:restoredTop sz="89606" autoAdjust="0"/>
  </p:normalViewPr>
  <p:slideViewPr>
    <p:cSldViewPr snapToGrid="0">
      <p:cViewPr>
        <p:scale>
          <a:sx n="80" d="100"/>
          <a:sy n="80" d="100"/>
        </p:scale>
        <p:origin x="-378" y="6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Informace pro</a:t>
            </a:r>
            <a:r>
              <a:rPr lang="cs-CZ" baseline="0" dirty="0" smtClean="0"/>
              <a:t> paní učitelky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Informace pro</a:t>
            </a:r>
            <a:r>
              <a:rPr lang="cs-CZ" baseline="0" dirty="0" smtClean="0"/>
              <a:t> paní učitelky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910080" y="359898"/>
            <a:ext cx="987552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910080" y="1850064"/>
            <a:ext cx="987552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1BEF0D-F0BB-DE4B-95CE-6DB70DBA9567}" type="datetimeFigureOut">
              <a:rPr lang="en-US" smtClean="0"/>
              <a:pPr/>
              <a:t>2/19/2015</a:t>
            </a:fld>
            <a:endParaRPr lang="en-US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Elipsa 7"/>
          <p:cNvSpPr/>
          <p:nvPr/>
        </p:nvSpPr>
        <p:spPr>
          <a:xfrm>
            <a:off x="1228577" y="1413802"/>
            <a:ext cx="280416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542901" y="1345016"/>
            <a:ext cx="85344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043853" y="-54"/>
            <a:ext cx="9144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37856" y="2600325"/>
            <a:ext cx="85344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37856" y="1066800"/>
            <a:ext cx="85344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3048000" y="0"/>
            <a:ext cx="1016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896428" y="2814656"/>
            <a:ext cx="280416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3210752" y="2745870"/>
            <a:ext cx="85344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4144" y="274320"/>
            <a:ext cx="999744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914144" y="1524000"/>
            <a:ext cx="48768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034784" y="1524000"/>
            <a:ext cx="48768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5160336"/>
            <a:ext cx="109728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328278"/>
            <a:ext cx="536448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217920" y="328278"/>
            <a:ext cx="536448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969336"/>
            <a:ext cx="536448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17920" y="969336"/>
            <a:ext cx="536448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4144" y="274320"/>
            <a:ext cx="999744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53312" y="0"/>
            <a:ext cx="10838688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353312" y="-54"/>
            <a:ext cx="97536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16778"/>
            <a:ext cx="508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406964"/>
            <a:ext cx="508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09600" y="2133601"/>
            <a:ext cx="108712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49195" y="1066800"/>
            <a:ext cx="36576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16000" y="1066800"/>
            <a:ext cx="6096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17600" y="1143004"/>
            <a:ext cx="58928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528967" y="954341"/>
            <a:ext cx="9144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6671556" y="936786"/>
            <a:ext cx="865632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17600" y="4800600"/>
            <a:ext cx="58928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44000" y="274640"/>
            <a:ext cx="24384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524000" y="274641"/>
            <a:ext cx="7416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1087902" y="-815922"/>
            <a:ext cx="2185183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25089" y="21103"/>
            <a:ext cx="2269588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243842" y="1055077"/>
            <a:ext cx="1500956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350498" y="-54"/>
            <a:ext cx="10841503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914144" y="1447800"/>
            <a:ext cx="999744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353312" y="-54"/>
            <a:ext cx="97536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oFy1FvYHf4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adebyjoel.com/2012/12/paper-city-nativity-scene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%C4%9Bsto_na_pern%C3%ADk.jpg?uselang=cs" TargetMode="External"/><Relationship Id="rId7" Type="http://schemas.openxmlformats.org/officeDocument/2006/relationships/hyperlink" Target="http://cs.wikipedia.org/w/index.php?title=Jesli%C4%8Dky&amp;oldid=12080286" TargetMode="External"/><Relationship Id="rId2" Type="http://schemas.openxmlformats.org/officeDocument/2006/relationships/hyperlink" Target="http://commons.wikimedia.org/wiki/File:Egev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bale-sl%C3%A1ma-zem%C4%9Bd%C4%9Blstv%C3%AD-sklize%C5%88-191199/" TargetMode="External"/><Relationship Id="rId5" Type="http://schemas.openxmlformats.org/officeDocument/2006/relationships/hyperlink" Target="http://pixabay.com/cs/l%C3%A1tky-barvit%C3%BD-barva-vzor-vybarven%C3%AD-43315/" TargetMode="External"/><Relationship Id="rId4" Type="http://schemas.openxmlformats.org/officeDocument/2006/relationships/hyperlink" Target="http://madebyjoel.com/2012/12/paper-city-nativity-scene.html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  <a:latin typeface="Century Gothic"/>
              </a:rPr>
              <a:t>Výstava betlémů</a:t>
            </a:r>
            <a:endParaRPr lang="cs-CZ" sz="6000" b="0" i="0" dirty="0">
              <a:solidFill>
                <a:srgbClr val="FF0000"/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Tradice v obci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Ukázky BETLÉMŮ z keramiky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9458" name="Picture 2" descr="DSCN183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45186" y="1554480"/>
            <a:ext cx="2430000" cy="324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9460" name="Picture 4" descr="DSCN183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79825" y="1583870"/>
            <a:ext cx="4320000" cy="324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1266" name="Picture 2" descr="http://keramika.websnadno.cz/hlin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685621" y="3396344"/>
            <a:ext cx="1905000" cy="1905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Ukázky papírových BETLÉMŮ 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7890" name="Picture 2" descr="PC072562"/>
          <p:cNvPicPr>
            <a:picLocks noChangeAspect="1" noChangeArrowheads="1"/>
          </p:cNvPicPr>
          <p:nvPr/>
        </p:nvPicPr>
        <p:blipFill>
          <a:blip r:embed="rId2"/>
          <a:srcRect t="32849" r="22399" b="13600"/>
          <a:stretch>
            <a:fillRect/>
          </a:stretch>
        </p:blipFill>
        <p:spPr bwMode="auto">
          <a:xfrm>
            <a:off x="1981200" y="1601016"/>
            <a:ext cx="4841388" cy="324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42" name="Picture 2" descr="DSCN1870"/>
          <p:cNvPicPr>
            <a:picLocks noChangeAspect="1" noChangeArrowheads="1"/>
          </p:cNvPicPr>
          <p:nvPr/>
        </p:nvPicPr>
        <p:blipFill>
          <a:blip r:embed="rId3"/>
          <a:srcRect b="25122"/>
          <a:stretch>
            <a:fillRect/>
          </a:stretch>
        </p:blipFill>
        <p:spPr bwMode="auto">
          <a:xfrm>
            <a:off x="7108938" y="2417286"/>
            <a:ext cx="4320000" cy="242604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44" name="Picture 4" descr="http://pixabay.com/static/uploads/photo/2013/07/12/16/26/toilet-paper-150912_640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02348" y="965835"/>
            <a:ext cx="2259018" cy="14154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Ukázka BETLÉMU </a:t>
            </a:r>
            <a:r>
              <a:rPr lang="cs-CZ" dirty="0" smtClean="0"/>
              <a:t>z látky 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8914" name="Picture 2" descr="PC07256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7326" y="1488893"/>
            <a:ext cx="4800000" cy="360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9218" name="Picture 2" descr="Látky, Barvitý, Barva, Vzor, Vybarvení, Barve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685121">
            <a:off x="9197087" y="2646514"/>
            <a:ext cx="1620000" cy="216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Ukázka BETLÉMU </a:t>
            </a:r>
            <a:r>
              <a:rPr lang="cs-CZ" dirty="0" smtClean="0"/>
              <a:t>ze slámy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9938" name="Picture 2" descr="DSCN1781"/>
          <p:cNvPicPr>
            <a:picLocks noChangeAspect="1" noChangeArrowheads="1"/>
          </p:cNvPicPr>
          <p:nvPr/>
        </p:nvPicPr>
        <p:blipFill>
          <a:blip r:embed="rId2"/>
          <a:srcRect b="13600"/>
          <a:stretch>
            <a:fillRect/>
          </a:stretch>
        </p:blipFill>
        <p:spPr bwMode="auto">
          <a:xfrm>
            <a:off x="2807335" y="1423852"/>
            <a:ext cx="3125000" cy="360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8194" name="Picture 2" descr="Bale, Sláma, Zemědělství, Sklizeň, Venkovské Krajině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61150" y="2886075"/>
            <a:ext cx="3245070" cy="216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Ukázky BETLÉMŮ ze dřeva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6" name="Picture 2" descr="DSCN1789"/>
          <p:cNvPicPr>
            <a:picLocks noChangeAspect="1" noChangeArrowheads="1"/>
          </p:cNvPicPr>
          <p:nvPr/>
        </p:nvPicPr>
        <p:blipFill>
          <a:blip r:embed="rId2"/>
          <a:srcRect t="20743"/>
          <a:stretch>
            <a:fillRect/>
          </a:stretch>
        </p:blipFill>
        <p:spPr bwMode="auto">
          <a:xfrm>
            <a:off x="2245631" y="1685108"/>
            <a:ext cx="3065988" cy="324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0" name="Picture 6" descr="DSCN1871"/>
          <p:cNvPicPr>
            <a:picLocks noChangeAspect="1" noChangeArrowheads="1"/>
          </p:cNvPicPr>
          <p:nvPr/>
        </p:nvPicPr>
        <p:blipFill>
          <a:blip r:embed="rId3"/>
          <a:srcRect b="23526"/>
          <a:stretch>
            <a:fillRect/>
          </a:stretch>
        </p:blipFill>
        <p:spPr bwMode="auto">
          <a:xfrm>
            <a:off x="5798730" y="1701437"/>
            <a:ext cx="4390299" cy="324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2" name="Picture 8" descr="File:Egeve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522823" y="4060167"/>
            <a:ext cx="1675223" cy="125641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Ukázka </a:t>
            </a:r>
            <a:r>
              <a:rPr lang="cs-CZ" dirty="0" smtClean="0"/>
              <a:t>BETLÉMU </a:t>
            </a:r>
            <a:r>
              <a:rPr lang="cs-CZ" dirty="0" smtClean="0"/>
              <a:t>z perníku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28" name="Picture 4" descr="DSCN182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4981" y="1593669"/>
            <a:ext cx="4320000" cy="324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7170" name="Picture 2" descr="File:Těsto na perník.jpg"/>
          <p:cNvPicPr>
            <a:picLocks noChangeAspect="1" noChangeArrowheads="1"/>
          </p:cNvPicPr>
          <p:nvPr/>
        </p:nvPicPr>
        <p:blipFill>
          <a:blip r:embed="rId3"/>
          <a:srcRect l="19679" t="14723" r="14286" b="15306"/>
          <a:stretch>
            <a:fillRect/>
          </a:stretch>
        </p:blipFill>
        <p:spPr bwMode="auto">
          <a:xfrm>
            <a:off x="7493331" y="3645724"/>
            <a:ext cx="1793174" cy="142503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Ukázka </a:t>
            </a:r>
            <a:r>
              <a:rPr lang="cs-CZ" dirty="0" smtClean="0"/>
              <a:t>živého BETLÉMU 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30722" name="Picture 2" descr="File:Písek (město) - Betlém (04).jpg"/>
          <p:cNvPicPr>
            <a:picLocks noChangeAspect="1" noChangeArrowheads="1"/>
          </p:cNvPicPr>
          <p:nvPr/>
        </p:nvPicPr>
        <p:blipFill>
          <a:blip r:embed="rId2"/>
          <a:srcRect l="18659" r="1343"/>
          <a:stretch>
            <a:fillRect/>
          </a:stretch>
        </p:blipFill>
        <p:spPr bwMode="auto">
          <a:xfrm>
            <a:off x="2945081" y="1476517"/>
            <a:ext cx="4322618" cy="360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8" name="Tlačítko akce: Zvuk 7">
            <a:hlinkClick r:id="rId3" highlightClick="1"/>
          </p:cNvPr>
          <p:cNvSpPr/>
          <p:nvPr/>
        </p:nvSpPr>
        <p:spPr>
          <a:xfrm>
            <a:off x="7623958" y="4714503"/>
            <a:ext cx="508026" cy="306145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6"/>
          <p:cNvSpPr txBox="1">
            <a:spLocks/>
          </p:cNvSpPr>
          <p:nvPr/>
        </p:nvSpPr>
        <p:spPr>
          <a:xfrm>
            <a:off x="8027957" y="2884912"/>
            <a:ext cx="2481705" cy="1143000"/>
          </a:xfrm>
          <a:prstGeom prst="rect">
            <a:avLst/>
          </a:prstGeom>
        </p:spPr>
        <p:txBody>
          <a:bodyPr anchor="ctr"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Comic Sans MS" pitchFamily="66" charset="0"/>
                <a:ea typeface="+mj-ea"/>
                <a:cs typeface="+mj-cs"/>
              </a:rPr>
              <a:t>Půjdem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Comic Sans MS" pitchFamily="66" charset="0"/>
                <a:ea typeface="+mj-ea"/>
                <a:cs typeface="+mj-cs"/>
              </a:rPr>
              <a:t> spolu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Comic Sans MS" pitchFamily="66" charset="0"/>
                <a:ea typeface="+mj-ea"/>
                <a:cs typeface="+mj-cs"/>
              </a:rPr>
              <a:t> do Betléma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Comic Sans MS" pitchFamily="66" charset="0"/>
                <a:ea typeface="+mj-ea"/>
                <a:cs typeface="+mj-cs"/>
              </a:rPr>
              <a:t>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Comic Sans MS" pitchFamily="66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BETLÉM  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9" name="Nadpis 6"/>
          <p:cNvSpPr txBox="1">
            <a:spLocks/>
          </p:cNvSpPr>
          <p:nvPr/>
        </p:nvSpPr>
        <p:spPr>
          <a:xfrm>
            <a:off x="2066544" y="1649877"/>
            <a:ext cx="8751877" cy="2732117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cs-CZ" dirty="0" smtClean="0"/>
              <a:t>Betlém nebo též jesličky je umělecké vyobrazení znázorňující Svatou rodinu. </a:t>
            </a:r>
            <a:r>
              <a:rPr lang="cs-CZ" dirty="0" smtClean="0"/>
              <a:t>Právě narozený Ježíš leží v nuzném chlévě na seně </a:t>
            </a:r>
            <a:r>
              <a:rPr lang="cs-CZ" dirty="0" smtClean="0"/>
              <a:t>v jesličkách</a:t>
            </a:r>
            <a:r>
              <a:rPr lang="cs-CZ" dirty="0" smtClean="0"/>
              <a:t> a Panna Maria a svatý Josef o něj pečují. </a:t>
            </a:r>
            <a:r>
              <a:rPr lang="cs-CZ" dirty="0" smtClean="0"/>
              <a:t>Pastýři a orientální Tři králové přinášejí dary, scéna bývá doplněna i zvířaty (vůl, oslík, ovce i jiné) a případně andělem provolávajícím „Sláva na výsostech Bohu a na zemi pokoj lidem dobré vůle“. </a:t>
            </a:r>
            <a:r>
              <a:rPr lang="cs-CZ" dirty="0" smtClean="0"/>
              <a:t>Betlémy byly a jsou vytvářeny z nejrůznějších materiálů: dřevěné, keramické, papírové, perníkové aj.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některých místech je i tradice živých betlémů, kde postavy jsou představovány živými lidmi ve formě buď statického výjevu nebo i hrané scény.</a:t>
            </a:r>
            <a:endParaRPr lang="cs-CZ" dirty="0" smtClean="0"/>
          </a:p>
          <a:p>
            <a:r>
              <a:rPr lang="cs-CZ" dirty="0" smtClean="0"/>
              <a:t>Jesličky jsou zemědělské zařízení pro zakládání sena ve chlévě. Vzhledem k tomu, že se Ježíšek narodil ve chlévě, objevují se jesličky coby centrální výjev lidových betlémů.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BETLÉM  k vystřižení - inspirace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32770" name="Picture 2" descr="http://madebyjoel.com/wp-content/uploads/2012/12/Made-by-Joel-Paper-City-Nativity-Scene-1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42557" y="1936863"/>
            <a:ext cx="4996224" cy="311014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6" name="Nadpis 6"/>
          <p:cNvSpPr txBox="1">
            <a:spLocks/>
          </p:cNvSpPr>
          <p:nvPr/>
        </p:nvSpPr>
        <p:spPr>
          <a:xfrm>
            <a:off x="7315438" y="1911135"/>
            <a:ext cx="4876562" cy="2732117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cs-CZ" dirty="0" smtClean="0"/>
              <a:t>Na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madebyjoel.com/2012/12/paper-city-nativity-scene.html</a:t>
            </a:r>
            <a:endParaRPr lang="cs-CZ" dirty="0" smtClean="0"/>
          </a:p>
          <a:p>
            <a:r>
              <a:rPr lang="cs-CZ" dirty="0" smtClean="0"/>
              <a:t>najdete inspiraci na vytvoření jednoduchého betlému. </a:t>
            </a:r>
            <a:br>
              <a:rPr lang="cs-CZ" dirty="0" smtClean="0"/>
            </a:br>
            <a:r>
              <a:rPr lang="cs-CZ" dirty="0" smtClean="0"/>
              <a:t>Na  stránku se také dostanete po kliknutí na obrázek na tomto snímku. </a:t>
            </a:r>
          </a:p>
          <a:p>
            <a:r>
              <a:rPr lang="cs-CZ" dirty="0" smtClean="0"/>
              <a:t>Scénu i jednotlivé figurky si můžete vytisknout, stačí kliknout na předlohu.</a:t>
            </a:r>
            <a:endParaRPr lang="cs-CZ" dirty="0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549" y="1651499"/>
            <a:ext cx="8328363" cy="3362195"/>
          </a:xfrm>
        </p:spPr>
        <p:txBody>
          <a:bodyPr>
            <a:normAutofit fontScale="92500" lnSpcReduction="10000"/>
          </a:bodyPr>
          <a:lstStyle/>
          <a:p>
            <a:pPr marL="45720" indent="0"/>
            <a:r>
              <a:rPr lang="cs-CZ" dirty="0" smtClean="0"/>
              <a:t>  Vzdělávací oblast: </a:t>
            </a:r>
            <a:r>
              <a:rPr lang="cs-CZ" dirty="0" smtClean="0"/>
              <a:t>Dítě a společnost</a:t>
            </a:r>
          </a:p>
          <a:p>
            <a:pPr marL="45720" indent="0"/>
            <a:r>
              <a:rPr lang="cs-CZ" dirty="0" smtClean="0"/>
              <a:t> </a:t>
            </a:r>
            <a:r>
              <a:rPr lang="cs-CZ" dirty="0" smtClean="0"/>
              <a:t> Podoblast: Kultura a umění</a:t>
            </a:r>
            <a:endParaRPr lang="cs-CZ" dirty="0" smtClean="0"/>
          </a:p>
          <a:p>
            <a:pPr marL="45720" indent="0"/>
            <a:r>
              <a:rPr lang="cs-CZ" dirty="0" smtClean="0"/>
              <a:t>  Integrovaný blok</a:t>
            </a:r>
            <a:r>
              <a:rPr lang="cs-CZ" dirty="0" smtClean="0"/>
              <a:t>: Já, ty, my a lidové tradice</a:t>
            </a:r>
            <a:endParaRPr lang="cs-CZ" dirty="0" smtClean="0"/>
          </a:p>
          <a:p>
            <a:pPr marL="45720" indent="0"/>
            <a:r>
              <a:rPr lang="cs-CZ" dirty="0" smtClean="0"/>
              <a:t>  Téma</a:t>
            </a:r>
            <a:r>
              <a:rPr lang="cs-CZ" dirty="0" smtClean="0"/>
              <a:t>: Tradice v naší obci – výstava betlémů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Dítě vnímá umělecké podněty, seznamuje se s lidovými tradicemi, vyrobí jednoduchý betlém dle svých schopností.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20000" y="6153150"/>
            <a:ext cx="3860800" cy="47625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157549" y="1651499"/>
            <a:ext cx="8328363" cy="336219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Děti seznamujeme s tradicemi,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různými typy betlémů,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 materiály, ze kterých jsou vyrobeny. Informace o betlémech z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Wikipedie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pro vyučující najdeme na snímku č. 9. Betlémy,  které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jso</a:t>
            </a:r>
            <a:r>
              <a:rPr lang="cs-CZ" sz="2000" dirty="0" smtClean="0"/>
              <a:t>u na fotografiích, pocházejí ze sbírek českých sběratelů.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Ukázku živého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betlému na snímku č. 8 doplňuje odkaz na internet – na stránky s koledou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Půjdem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spolu do betléma. </a:t>
            </a:r>
          </a:p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000" dirty="0" smtClean="0"/>
              <a:t>  </a:t>
            </a:r>
            <a:r>
              <a:rPr lang="cs-CZ" sz="2000" dirty="0" smtClean="0"/>
              <a:t>Snímek č. 10 je pro vyučující, najdeme zde obrázek jednoduchého betlému, který můžeme s dětmi vyrobit. Postupujeme podle návodu na snímku.  </a:t>
            </a:r>
            <a:endParaRPr lang="cs-CZ" sz="2000" dirty="0" smtClean="0"/>
          </a:p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V předvánočním čase můžeme aktivitu doplnit o další činnosti podle věku dětí, podle situace v obci, nebo městě (např. návštěva výstavy).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b="1" dirty="0" smtClean="0"/>
              <a:t>Dotyková </a:t>
            </a:r>
            <a:r>
              <a:rPr lang="cs-CZ" sz="2000" b="1" dirty="0"/>
              <a:t>obrazovka, připojená k </a:t>
            </a:r>
            <a:r>
              <a:rPr lang="cs-CZ" sz="2000" b="1" dirty="0" smtClean="0"/>
              <a:t>PC</a:t>
            </a:r>
          </a:p>
          <a:p>
            <a:pPr lvl="0"/>
            <a:r>
              <a:rPr lang="cs-CZ" sz="2000" b="1" dirty="0" smtClean="0"/>
              <a:t>Prezentace</a:t>
            </a:r>
          </a:p>
          <a:p>
            <a:pPr lvl="0"/>
            <a:r>
              <a:rPr lang="cs-CZ" sz="2000" b="1" dirty="0" smtClean="0"/>
              <a:t>Připojení k internetu – nutné pro spuštění videa s písní, pro stažení předlohy na papírový betlém</a:t>
            </a:r>
            <a:endParaRPr lang="cs-CZ" sz="2000" b="1" dirty="0"/>
          </a:p>
          <a:p>
            <a:r>
              <a:rPr lang="cs-CZ" sz="2000" b="1" dirty="0"/>
              <a:t>Didaktický kufřík - KUMUČ </a:t>
            </a:r>
            <a:r>
              <a:rPr lang="cs-CZ" sz="2000" b="1" dirty="0" smtClean="0"/>
              <a:t>– nůžky, pastelky</a:t>
            </a:r>
          </a:p>
          <a:p>
            <a:r>
              <a:rPr lang="cs-CZ" sz="2000" b="1" dirty="0" smtClean="0"/>
              <a:t>Bílé papíry</a:t>
            </a:r>
            <a:endParaRPr lang="cs-CZ" sz="2000" b="1" dirty="0"/>
          </a:p>
          <a:p>
            <a:endParaRPr lang="cs-CZ" sz="20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000" dirty="0" smtClean="0"/>
              <a:t>ORSE, Stan. </a:t>
            </a:r>
            <a:r>
              <a:rPr lang="en-US" sz="1000" i="1" dirty="0" smtClean="0"/>
              <a:t>Wikimedia Commons</a:t>
            </a:r>
            <a:r>
              <a:rPr lang="en-US" sz="1000" dirty="0" smtClean="0"/>
              <a:t> [online]. [cit. 12.2.2015]. </a:t>
            </a:r>
            <a:r>
              <a:rPr lang="en-US" sz="1000" dirty="0" err="1" smtClean="0"/>
              <a:t>Dostupný</a:t>
            </a:r>
            <a:r>
              <a:rPr lang="en-US" sz="1000" dirty="0" smtClean="0"/>
              <a:t> </a:t>
            </a:r>
            <a:r>
              <a:rPr lang="en-US" sz="1000" dirty="0" err="1" smtClean="0"/>
              <a:t>na</a:t>
            </a:r>
            <a:r>
              <a:rPr lang="en-US" sz="1000" dirty="0" smtClean="0"/>
              <a:t> WWW: </a:t>
            </a:r>
            <a:r>
              <a:rPr lang="en-US" sz="1000" dirty="0" smtClean="0">
                <a:hlinkClick r:id="rId2"/>
              </a:rPr>
              <a:t>http://</a:t>
            </a:r>
            <a:r>
              <a:rPr lang="en-US" sz="1000" dirty="0" smtClean="0">
                <a:hlinkClick r:id="rId2"/>
              </a:rPr>
              <a:t>commons.wikimedia.org/wiki/File:Egeved.JPG</a:t>
            </a:r>
            <a:endParaRPr lang="cs-CZ" sz="1000" dirty="0" smtClean="0"/>
          </a:p>
          <a:p>
            <a:r>
              <a:rPr lang="cs-CZ" sz="1000" dirty="0" smtClean="0"/>
              <a:t>DEZIDOR. 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 [online]. [cit. 19.2.2015]. Dostupný na WWW: </a:t>
            </a:r>
            <a:r>
              <a:rPr lang="cs-CZ" sz="1000" dirty="0" smtClean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commons.wikimedia.org/wiki/File:T%C4%9Bsto_na_pern%C3%ADk.jpg?uselang=cs</a:t>
            </a:r>
            <a:endParaRPr lang="cs-CZ" sz="1000" dirty="0" smtClean="0"/>
          </a:p>
          <a:p>
            <a:r>
              <a:rPr lang="cs-CZ" sz="1000" dirty="0" smtClean="0"/>
              <a:t>RICHENZA. 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 [online]. [cit. 19.2.2015]. Dostupný na WWW: http://commons.wikimedia.org/wiki/File:P%C3%ADsek_(m%C4%9Bsto)_-_Betl%C3%A9m_(04).jpg</a:t>
            </a:r>
            <a:endParaRPr lang="cs-CZ" sz="1000" dirty="0" smtClean="0"/>
          </a:p>
          <a:p>
            <a:r>
              <a:rPr lang="cs-CZ" sz="1000" dirty="0" smtClean="0"/>
              <a:t>JOEL. </a:t>
            </a:r>
            <a:r>
              <a:rPr lang="cs-CZ" sz="1000" i="1" dirty="0" err="1" smtClean="0"/>
              <a:t>Made</a:t>
            </a:r>
            <a:r>
              <a:rPr lang="cs-CZ" sz="1000" i="1" dirty="0" smtClean="0"/>
              <a:t> by </a:t>
            </a:r>
            <a:r>
              <a:rPr lang="cs-CZ" sz="1000" i="1" dirty="0" err="1" smtClean="0"/>
              <a:t>Joel</a:t>
            </a:r>
            <a:r>
              <a:rPr lang="cs-CZ" sz="1000" dirty="0" smtClean="0"/>
              <a:t> [online]. [cit. 19.2.2015]. Dostupný na WWW: </a:t>
            </a:r>
            <a:r>
              <a:rPr lang="cs-CZ" sz="1000" dirty="0" smtClean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madebyjoel.com/2012/12/paper-city-nativity-scene.html</a:t>
            </a:r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Volné zdroje:</a:t>
            </a:r>
          </a:p>
          <a:p>
            <a:r>
              <a:rPr lang="cs-CZ" sz="1000" dirty="0" smtClean="0">
                <a:hlinkClick r:id="rId5"/>
              </a:rPr>
              <a:t>http://pixabay.com/cs/l%C3%A1tky-barvit%C3%BD-barva-vzor-vybarven%C3%AD-43315/</a:t>
            </a:r>
            <a:endParaRPr lang="cs-CZ" sz="1000" dirty="0" smtClean="0"/>
          </a:p>
          <a:p>
            <a:r>
              <a:rPr lang="cs-CZ" sz="1000" dirty="0" smtClean="0">
                <a:hlinkClick r:id="rId6"/>
              </a:rPr>
              <a:t>http://pixabay.com/cs/bale-sl%C3%A1ma-zem%C4%9Bd%C4%9Blstv%C3%AD-sklize%C5%88-191199/</a:t>
            </a:r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Fotografie betlémů: </a:t>
            </a:r>
            <a:r>
              <a:rPr lang="cs-CZ" sz="1000" dirty="0"/>
              <a:t> </a:t>
            </a:r>
            <a:r>
              <a:rPr lang="cs-CZ" sz="1000" dirty="0" smtClean="0"/>
              <a:t>autorka Pavla </a:t>
            </a:r>
            <a:r>
              <a:rPr lang="cs-CZ" sz="1000" dirty="0" err="1" smtClean="0"/>
              <a:t>Tauberová</a:t>
            </a:r>
            <a:r>
              <a:rPr lang="cs-CZ" sz="1000" dirty="0" smtClean="0"/>
              <a:t> – uveřejněno s jejím </a:t>
            </a:r>
            <a:r>
              <a:rPr lang="cs-CZ" sz="1000" dirty="0" smtClean="0"/>
              <a:t>svolením</a:t>
            </a:r>
          </a:p>
          <a:p>
            <a:endParaRPr lang="cs-CZ" sz="1000" dirty="0" smtClean="0"/>
          </a:p>
          <a:p>
            <a:r>
              <a:rPr lang="cs-CZ" sz="1000" dirty="0" smtClean="0"/>
              <a:t>Text</a:t>
            </a:r>
            <a:br>
              <a:rPr lang="cs-CZ" sz="1000" dirty="0" smtClean="0"/>
            </a:br>
            <a:r>
              <a:rPr lang="cs-CZ" sz="1000" i="1" dirty="0" err="1" smtClean="0"/>
              <a:t>Wikipedie</a:t>
            </a:r>
            <a:r>
              <a:rPr lang="cs-CZ" sz="1000" i="1" dirty="0" smtClean="0"/>
              <a:t>: Otevřená encyklopedie: Jesličky</a:t>
            </a:r>
            <a:r>
              <a:rPr lang="cs-CZ" sz="1000" dirty="0" smtClean="0"/>
              <a:t> [online]. c2014 [citováno 19. 02. 2015]. Dostupný z WWW: &lt;</a:t>
            </a:r>
            <a:r>
              <a:rPr lang="cs-CZ" sz="1000" dirty="0" smtClean="0">
                <a:hlinkClick r:id="rId7"/>
              </a:rPr>
              <a:t>http://cs.wikipedia.org/w/index.php?title=Jesli%C4%8Dky&amp;oldid=12080286</a:t>
            </a:r>
            <a:r>
              <a:rPr lang="cs-CZ" sz="1000" dirty="0" smtClean="0"/>
              <a:t>&gt;</a:t>
            </a: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0</TotalTime>
  <Words>402</Words>
  <Application>Microsoft Office PowerPoint</Application>
  <PresentationFormat>Vlastní</PresentationFormat>
  <Paragraphs>83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Výstava betlémů</vt:lpstr>
      <vt:lpstr>Ukázky BETLÉMŮ z keramiky</vt:lpstr>
      <vt:lpstr>Ukázky papírových BETLÉMŮ </vt:lpstr>
      <vt:lpstr>Ukázka BETLÉMU z látky </vt:lpstr>
      <vt:lpstr>Ukázka BETLÉMU ze slámy</vt:lpstr>
      <vt:lpstr>Ukázky BETLÉMŮ ze dřeva</vt:lpstr>
      <vt:lpstr>Ukázka BETLÉMU z perníku</vt:lpstr>
      <vt:lpstr>Ukázka živého BETLÉMU </vt:lpstr>
      <vt:lpstr>BETLÉM  </vt:lpstr>
      <vt:lpstr>BETLÉM  k vystřižení - inspirace</vt:lpstr>
      <vt:lpstr>Prvky polytechnické výchovy</vt:lpstr>
      <vt:lpstr>Metodický postup </vt:lpstr>
      <vt:lpstr>Materiály, pomůcky </vt:lpstr>
      <vt:lpstr>Použité 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2015-02-19T14:16:17Z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