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21" r:id="rId2"/>
  </p:sldMasterIdLst>
  <p:notesMasterIdLst>
    <p:notesMasterId r:id="rId18"/>
  </p:notesMasterIdLst>
  <p:handoutMasterIdLst>
    <p:handoutMasterId r:id="rId19"/>
  </p:handoutMasterIdLst>
  <p:sldIdLst>
    <p:sldId id="286" r:id="rId3"/>
    <p:sldId id="287" r:id="rId4"/>
    <p:sldId id="288" r:id="rId5"/>
    <p:sldId id="289" r:id="rId6"/>
    <p:sldId id="290" r:id="rId7"/>
    <p:sldId id="292" r:id="rId8"/>
    <p:sldId id="293" r:id="rId9"/>
    <p:sldId id="291" r:id="rId10"/>
    <p:sldId id="294" r:id="rId11"/>
    <p:sldId id="295" r:id="rId12"/>
    <p:sldId id="282" r:id="rId13"/>
    <p:sldId id="283" r:id="rId14"/>
    <p:sldId id="284" r:id="rId15"/>
    <p:sldId id="285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89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180" y="-9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19. 2. 2015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19. 2. 2015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74515C7-3748-4F0F-AF0B-1BD4096165F8}" type="datetimeFigureOut">
              <a:rPr lang="cs-CZ" smtClean="0"/>
              <a:pPr/>
              <a:t>19. 2. 2015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6B56788-95AE-4333-9AFC-367CF48D8DF1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6" y="3587632"/>
            <a:ext cx="2627383" cy="125361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8"/>
            <a:ext cx="5040000" cy="110133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2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3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2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2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955249" y="5001994"/>
            <a:ext cx="5069337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71414" y="5785023"/>
            <a:ext cx="5069337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649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www.detskestranky.cz/clanek/1905-oblekacka_vystrihovaci_panenka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detskestrank.cz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p-21256/?no_redirect" TargetMode="External"/><Relationship Id="rId2" Type="http://schemas.openxmlformats.org/officeDocument/2006/relationships/hyperlink" Target="http://pixabay.com/cs/tla%C4%8D%C3%ADtka-rychlo%C5%A1n%C4%9Brov%C3%A1n%C3%AD-312190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barvy-svatba-smoking-%C5%BEenich-samec-584437/" TargetMode="External"/><Relationship Id="rId5" Type="http://schemas.openxmlformats.org/officeDocument/2006/relationships/hyperlink" Target="http://pixabay.com/cs/d%C5%BE%C3%ADny-modr%C3%A1-kapsa-m%C3%B3da-oble%C4%8Den%C3%AD-89042/" TargetMode="External"/><Relationship Id="rId4" Type="http://schemas.openxmlformats.org/officeDocument/2006/relationships/hyperlink" Target="http://pixabay.com/cs/zip-uzav%C5%99en%C3%AD-fabric-kalhoty-zav%C5%99%C3%ADt-333997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358225" y="885404"/>
            <a:ext cx="5219664" cy="1714512"/>
          </a:xfrm>
        </p:spPr>
        <p:txBody>
          <a:bodyPr/>
          <a:lstStyle/>
          <a:p>
            <a:pPr algn="ctr"/>
            <a:r>
              <a:rPr lang="cs-CZ" dirty="0" smtClean="0"/>
              <a:t>Švadlena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43420" y="2845664"/>
            <a:ext cx="6604000" cy="642942"/>
          </a:xfrm>
        </p:spPr>
        <p:txBody>
          <a:bodyPr/>
          <a:lstStyle/>
          <a:p>
            <a:pPr algn="ctr"/>
            <a:r>
              <a:rPr lang="cs-CZ" dirty="0" smtClean="0"/>
              <a:t>HRAJEME SI NA</a:t>
            </a:r>
            <a:endParaRPr lang="cs-CZ" dirty="0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782389" y="6407945"/>
            <a:ext cx="6191949" cy="365125"/>
          </a:xfrm>
        </p:spPr>
        <p:txBody>
          <a:bodyPr/>
          <a:lstStyle/>
          <a:p>
            <a:pPr algn="ctr"/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 čím pracuje švadlena</a:t>
            </a:r>
            <a:endParaRPr lang="cs-CZ" dirty="0"/>
          </a:p>
        </p:txBody>
      </p:sp>
      <p:pic>
        <p:nvPicPr>
          <p:cNvPr id="1029" name="Picture 5" descr="C:\Users\Karel\AppData\Local\Microsoft\Windows\INetCache\IE\ZWM87Y4H\MC9002387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1989" y="2714620"/>
            <a:ext cx="2675704" cy="1800000"/>
          </a:xfrm>
          <a:prstGeom prst="rect">
            <a:avLst/>
          </a:prstGeom>
          <a:noFill/>
        </p:spPr>
      </p:pic>
      <p:pic>
        <p:nvPicPr>
          <p:cNvPr id="1030" name="Picture 6" descr="C:\Users\Karel\AppData\Local\Microsoft\Windows\INetCache\IE\F6E5MW5I\MC90041364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3968" y="2799036"/>
            <a:ext cx="2639789" cy="1800000"/>
          </a:xfrm>
          <a:prstGeom prst="rect">
            <a:avLst/>
          </a:prstGeom>
          <a:noFill/>
        </p:spPr>
      </p:pic>
      <p:pic>
        <p:nvPicPr>
          <p:cNvPr id="1031" name="Picture 7" descr="C:\Users\Karel\AppData\Local\Microsoft\Windows\INetCache\IE\9EN8UJA7\MC90034016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91515" y="2714620"/>
            <a:ext cx="2356843" cy="1800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 čím nepracuje švadlena?</a:t>
            </a:r>
            <a:endParaRPr lang="cs-CZ" dirty="0"/>
          </a:p>
        </p:txBody>
      </p:sp>
      <p:pic>
        <p:nvPicPr>
          <p:cNvPr id="1029" name="Picture 5" descr="C:\Users\Karel\AppData\Local\Microsoft\Windows\INetCache\IE\ZWM87Y4H\MC9002387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1989" y="2714620"/>
            <a:ext cx="2675704" cy="1800000"/>
          </a:xfrm>
          <a:prstGeom prst="rect">
            <a:avLst/>
          </a:prstGeom>
          <a:noFill/>
        </p:spPr>
      </p:pic>
      <p:pic>
        <p:nvPicPr>
          <p:cNvPr id="1030" name="Picture 6" descr="C:\Users\Karel\AppData\Local\Microsoft\Windows\INetCache\IE\F6E5MW5I\MC90041364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3968" y="2799036"/>
            <a:ext cx="2639789" cy="1800000"/>
          </a:xfrm>
          <a:prstGeom prst="rect">
            <a:avLst/>
          </a:prstGeom>
          <a:noFill/>
        </p:spPr>
      </p:pic>
      <p:pic>
        <p:nvPicPr>
          <p:cNvPr id="2050" name="Picture 2" descr="C:\Users\Karel\AppData\Local\Microsoft\Windows\INetCache\IE\F6E5MW5I\MC900441278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16" y="2786058"/>
            <a:ext cx="2400000" cy="1800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 čím nepracuje švadlena?</a:t>
            </a:r>
            <a:endParaRPr lang="cs-CZ" dirty="0"/>
          </a:p>
        </p:txBody>
      </p:sp>
      <p:pic>
        <p:nvPicPr>
          <p:cNvPr id="1029" name="Picture 5" descr="C:\Users\Karel\AppData\Local\Microsoft\Windows\INetCache\IE\ZWM87Y4H\MC90023870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13" y="2643182"/>
            <a:ext cx="2675704" cy="1800000"/>
          </a:xfrm>
          <a:prstGeom prst="rect">
            <a:avLst/>
          </a:prstGeom>
          <a:noFill/>
        </p:spPr>
      </p:pic>
      <p:pic>
        <p:nvPicPr>
          <p:cNvPr id="5122" name="Picture 2" descr="C:\Users\Karel\AppData\Local\Microsoft\Windows\INetCache\IE\F6E5MW5I\MC90031196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41" y="3143249"/>
            <a:ext cx="2438400" cy="1222553"/>
          </a:xfrm>
          <a:prstGeom prst="rect">
            <a:avLst/>
          </a:prstGeom>
          <a:noFill/>
        </p:spPr>
      </p:pic>
      <p:pic>
        <p:nvPicPr>
          <p:cNvPr id="5123" name="Picture 3" descr="C:\Users\Karel\AppData\Local\Microsoft\Windows\INetCache\IE\ZWM87Y4H\MC900433845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69" y="3000372"/>
            <a:ext cx="2362056" cy="182857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Poznej!</a:t>
            </a:r>
            <a:endParaRPr lang="cs-CZ" dirty="0"/>
          </a:p>
        </p:txBody>
      </p:sp>
      <p:pic>
        <p:nvPicPr>
          <p:cNvPr id="3074" name="Picture 2" descr="C:\Users\Karel\AppData\Local\Microsoft\Windows\INetCache\IE\9EN8UJA7\MC90029506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76635" y="1229554"/>
            <a:ext cx="4857784" cy="3455140"/>
          </a:xfrm>
          <a:prstGeom prst="rect">
            <a:avLst/>
          </a:prstGeom>
          <a:noFill/>
        </p:spPr>
      </p:pic>
      <p:sp>
        <p:nvSpPr>
          <p:cNvPr id="6" name="Rovnoramenný trojúhelník 5"/>
          <p:cNvSpPr/>
          <p:nvPr/>
        </p:nvSpPr>
        <p:spPr>
          <a:xfrm>
            <a:off x="3174274" y="805874"/>
            <a:ext cx="5254843" cy="3178297"/>
          </a:xfrm>
          <a:prstGeom prst="triangl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ušila švadlena?</a:t>
            </a:r>
            <a:endParaRPr lang="cs-CZ" dirty="0"/>
          </a:p>
        </p:txBody>
      </p:sp>
      <p:pic>
        <p:nvPicPr>
          <p:cNvPr id="1026" name="Picture 2" descr="C:\Users\Karel\AppData\Local\Microsoft\Windows\INetCache\IE\A604VYA3\MC90035847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2410" y="2073400"/>
            <a:ext cx="1716329" cy="1796796"/>
          </a:xfrm>
          <a:prstGeom prst="rect">
            <a:avLst/>
          </a:prstGeom>
          <a:noFill/>
        </p:spPr>
      </p:pic>
      <p:pic>
        <p:nvPicPr>
          <p:cNvPr id="1027" name="Picture 3" descr="C:\Users\Karel\AppData\Local\Microsoft\Windows\INetCache\IE\ZWM87Y4H\MC90036011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7477" y="1797147"/>
            <a:ext cx="1568196" cy="1811426"/>
          </a:xfrm>
          <a:prstGeom prst="rect">
            <a:avLst/>
          </a:prstGeom>
          <a:noFill/>
        </p:spPr>
      </p:pic>
      <p:pic>
        <p:nvPicPr>
          <p:cNvPr id="1028" name="Picture 4" descr="C:\Users\Karel\AppData\Local\Microsoft\Windows\INetCache\IE\F6E5MW5I\MC90036016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655329" y="2979116"/>
            <a:ext cx="1245413" cy="1814170"/>
          </a:xfrm>
          <a:prstGeom prst="rect">
            <a:avLst/>
          </a:prstGeom>
          <a:noFill/>
        </p:spPr>
      </p:pic>
      <p:pic>
        <p:nvPicPr>
          <p:cNvPr id="1030" name="Picture 6" descr="C:\Users\Karel\AppData\Local\Microsoft\Windows\INetCache\IE\ZWM87Y4H\MC900358471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58275" y="2724993"/>
            <a:ext cx="1493215" cy="1811426"/>
          </a:xfrm>
          <a:prstGeom prst="rect">
            <a:avLst/>
          </a:prstGeom>
          <a:noFill/>
        </p:spPr>
      </p:pic>
      <p:pic>
        <p:nvPicPr>
          <p:cNvPr id="1032" name="Picture 8" descr="C:\Users\Karel\AppData\Local\Microsoft\Windows\INetCache\IE\F6E5MW5I\MC90011332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2962" y="2948107"/>
            <a:ext cx="1719780" cy="1646188"/>
          </a:xfrm>
          <a:prstGeom prst="rect">
            <a:avLst/>
          </a:prstGeom>
          <a:noFill/>
        </p:spPr>
      </p:pic>
      <p:pic>
        <p:nvPicPr>
          <p:cNvPr id="1035" name="Picture 11" descr="C:\Users\Karel\AppData\Local\Microsoft\Windows\INetCache\IE\ZWM87Y4H\MC900360183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75450" y="2035535"/>
            <a:ext cx="1604772" cy="181874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91451" y="2691267"/>
            <a:ext cx="3034937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Části </a:t>
            </a:r>
            <a:br>
              <a:rPr lang="cs-CZ" dirty="0" smtClean="0"/>
            </a:br>
            <a:r>
              <a:rPr lang="cs-CZ" dirty="0" smtClean="0"/>
              <a:t>oblečení</a:t>
            </a:r>
            <a:endParaRPr lang="cs-CZ" dirty="0"/>
          </a:p>
        </p:txBody>
      </p:sp>
      <p:pic>
        <p:nvPicPr>
          <p:cNvPr id="2052" name="Picture 4" descr="http://pixabay.com/static/uploads/photo/2012/03/02/12/43/button-21256_640.jpg"/>
          <p:cNvPicPr>
            <a:picLocks noChangeAspect="1" noChangeArrowheads="1"/>
          </p:cNvPicPr>
          <p:nvPr/>
        </p:nvPicPr>
        <p:blipFill>
          <a:blip r:embed="rId2"/>
          <a:srcRect l="30123" t="25323" r="29101" b="31426"/>
          <a:stretch>
            <a:fillRect/>
          </a:stretch>
        </p:blipFill>
        <p:spPr bwMode="auto">
          <a:xfrm>
            <a:off x="1293222" y="1123406"/>
            <a:ext cx="4177190" cy="32400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grpSp>
        <p:nvGrpSpPr>
          <p:cNvPr id="20" name="Skupina 19"/>
          <p:cNvGrpSpPr/>
          <p:nvPr/>
        </p:nvGrpSpPr>
        <p:grpSpPr>
          <a:xfrm>
            <a:off x="1566365" y="1097282"/>
            <a:ext cx="3345270" cy="3312000"/>
            <a:chOff x="286203" y="2272938"/>
            <a:chExt cx="3345270" cy="3918857"/>
          </a:xfrm>
        </p:grpSpPr>
        <p:pic>
          <p:nvPicPr>
            <p:cNvPr id="2058" name="Picture 10" descr="Barvy, Svatba, Smoking, Ženich, Samec, Člověk, Bílá"/>
            <p:cNvPicPr>
              <a:picLocks noChangeAspect="1" noChangeArrowheads="1"/>
            </p:cNvPicPr>
            <p:nvPr/>
          </p:nvPicPr>
          <p:blipFill>
            <a:blip r:embed="rId3"/>
            <a:srcRect r="26831" b="35714"/>
            <a:stretch>
              <a:fillRect/>
            </a:stretch>
          </p:blipFill>
          <p:spPr bwMode="auto">
            <a:xfrm>
              <a:off x="286203" y="2272938"/>
              <a:ext cx="3345270" cy="3918857"/>
            </a:xfrm>
            <a:prstGeom prst="rect">
              <a:avLst/>
            </a:prstGeom>
            <a:noFill/>
            <a:ln>
              <a:solidFill>
                <a:srgbClr val="FFFF00"/>
              </a:solidFill>
            </a:ln>
          </p:spPr>
        </p:pic>
        <p:cxnSp>
          <p:nvCxnSpPr>
            <p:cNvPr id="15" name="Přímá spojovací šipka 14"/>
            <p:cNvCxnSpPr/>
            <p:nvPr/>
          </p:nvCxnSpPr>
          <p:spPr>
            <a:xfrm>
              <a:off x="509451" y="3435533"/>
              <a:ext cx="1841863" cy="1175657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Skupina 21"/>
          <p:cNvGrpSpPr>
            <a:grpSpLocks noChangeAspect="1"/>
          </p:cNvGrpSpPr>
          <p:nvPr/>
        </p:nvGrpSpPr>
        <p:grpSpPr>
          <a:xfrm>
            <a:off x="1958247" y="1049658"/>
            <a:ext cx="3830393" cy="3384000"/>
            <a:chOff x="5393780" y="2081622"/>
            <a:chExt cx="4194520" cy="3705693"/>
          </a:xfrm>
        </p:grpSpPr>
        <p:pic>
          <p:nvPicPr>
            <p:cNvPr id="2060" name="Picture 12" descr="File:Hemd.jpg"/>
            <p:cNvPicPr>
              <a:picLocks noChangeAspect="1" noChangeArrowheads="1"/>
            </p:cNvPicPr>
            <p:nvPr/>
          </p:nvPicPr>
          <p:blipFill>
            <a:blip r:embed="rId4"/>
            <a:srcRect b="34463"/>
            <a:stretch>
              <a:fillRect/>
            </a:stretch>
          </p:blipFill>
          <p:spPr bwMode="auto">
            <a:xfrm>
              <a:off x="5393780" y="2081622"/>
              <a:ext cx="4194520" cy="3705693"/>
            </a:xfrm>
            <a:prstGeom prst="rect">
              <a:avLst/>
            </a:prstGeom>
            <a:noFill/>
            <a:ln>
              <a:solidFill>
                <a:srgbClr val="FFFF00"/>
              </a:solidFill>
            </a:ln>
          </p:spPr>
        </p:pic>
        <p:cxnSp>
          <p:nvCxnSpPr>
            <p:cNvPr id="18" name="Přímá spojovací šipka 17"/>
            <p:cNvCxnSpPr/>
            <p:nvPr/>
          </p:nvCxnSpPr>
          <p:spPr>
            <a:xfrm rot="5400000" flipH="1" flipV="1">
              <a:off x="5717180" y="3644538"/>
              <a:ext cx="1650273" cy="67491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50" name="Picture 2" descr="Zip, Uzavření, Fabric, Kalhoty, Zavřít, Šev"/>
          <p:cNvPicPr>
            <a:picLocks noChangeAspect="1" noChangeArrowheads="1"/>
          </p:cNvPicPr>
          <p:nvPr/>
        </p:nvPicPr>
        <p:blipFill>
          <a:blip r:embed="rId5"/>
          <a:srcRect r="15528"/>
          <a:stretch>
            <a:fillRect/>
          </a:stretch>
        </p:blipFill>
        <p:spPr bwMode="auto">
          <a:xfrm>
            <a:off x="2390502" y="1059111"/>
            <a:ext cx="4416987" cy="34560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2056" name="Picture 8" descr="Džíny, Modrá, Kapsa, Móda, Oblečení, Nezávazné, Bavln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07334" y="1018906"/>
            <a:ext cx="5630722" cy="35280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082" y="2574085"/>
            <a:ext cx="2832847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Co je na </a:t>
            </a:r>
            <a:br>
              <a:rPr lang="cs-CZ" dirty="0" smtClean="0"/>
            </a:br>
            <a:r>
              <a:rPr lang="cs-CZ" dirty="0" smtClean="0"/>
              <a:t>obrázku?</a:t>
            </a:r>
            <a:endParaRPr lang="cs-CZ" dirty="0"/>
          </a:p>
        </p:txBody>
      </p:sp>
      <p:pic>
        <p:nvPicPr>
          <p:cNvPr id="4099" name="Picture 3" descr="C:\Users\Karel\AppData\Local\Microsoft\Windows\INetCache\IE\9EN8UJA7\MC90036143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55819" y="1413612"/>
            <a:ext cx="2188628" cy="353777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294543" y="926083"/>
            <a:ext cx="571504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94926" y="1961968"/>
            <a:ext cx="571504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307222" y="2963253"/>
            <a:ext cx="571504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320285" y="4015636"/>
            <a:ext cx="571504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4652" y="666524"/>
            <a:ext cx="3335383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Pracovní </a:t>
            </a:r>
            <a:br>
              <a:rPr lang="cs-CZ" dirty="0" smtClean="0"/>
            </a:br>
            <a:r>
              <a:rPr lang="cs-CZ" dirty="0" smtClean="0"/>
              <a:t>aktivita č. 1</a:t>
            </a:r>
            <a:endParaRPr lang="cs-CZ" dirty="0"/>
          </a:p>
        </p:txBody>
      </p:sp>
      <p:pic>
        <p:nvPicPr>
          <p:cNvPr id="1026" name="Picture 2" descr="Tlačítka, Rychlošněrování, Rozmanité Knoflíky, Šití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7759" y="408214"/>
            <a:ext cx="6096000" cy="59626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4652" y="666524"/>
            <a:ext cx="3335383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Pracovní </a:t>
            </a:r>
            <a:br>
              <a:rPr lang="cs-CZ" dirty="0" smtClean="0"/>
            </a:br>
            <a:r>
              <a:rPr lang="cs-CZ" dirty="0" smtClean="0"/>
              <a:t>aktivita č. 2</a:t>
            </a:r>
            <a:endParaRPr lang="cs-CZ" dirty="0"/>
          </a:p>
        </p:txBody>
      </p:sp>
      <p:pic>
        <p:nvPicPr>
          <p:cNvPr id="30722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r="18176"/>
          <a:stretch>
            <a:fillRect/>
          </a:stretch>
        </p:blipFill>
        <p:spPr bwMode="auto">
          <a:xfrm>
            <a:off x="404948" y="2125558"/>
            <a:ext cx="4142006" cy="28460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5913120" y="2683112"/>
            <a:ext cx="5503818" cy="1993391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Webové stránky 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www.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4"/>
              </a:rPr>
              <a:t>detskestranky.cz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nabízí papírové oblékací panenky k tisku.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Na stránky s panenkami se dostaneme přímo po kliknutí na obrázek stránky vlevo.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•    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Oblast: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Dítě a jeho svět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Podoblast: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Poznatky, sociální informovanost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Integrovaný blok: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Ten dělá to a ten zas tohle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 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Hrajeme si na - švadlena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Dosažené konkretizované výstupy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: Dítě projevuje zájem o nové věci, seznamuje se s povoláními, pochopí důležitost všech povolání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řešení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s dotykovou obrazovkou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Připojení k internetu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Pracovní listy k tisku – papíry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KUMUČ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Papírové oblékací panenky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806540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5803" y="1725104"/>
            <a:ext cx="11098632" cy="3398226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Snímky č. 2 až 5 slouží k seznámení s profesí švadleny (s čím pracuje, s čím nepracuje), využíváme animační efekty. 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6 – seznámení s tím, co švadlena šije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7 – seznámení s částmi oblečení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Snímek č. 8 – děti hádají, co je na obrázku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Na činnosti s prezentací navazují dvě aktivity – hrajeme si na švadlenu</a:t>
            </a:r>
            <a:br>
              <a:rPr lang="cs-CZ" sz="2000" dirty="0" smtClean="0"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latin typeface="Arial" pitchFamily="34" charset="0"/>
                <a:cs typeface="Arial" pitchFamily="34" charset="0"/>
              </a:rPr>
              <a:t>- pracovní aktivita č. 1 – vytiskneme PL a děti vymalovávají knoflíky</a:t>
            </a:r>
            <a:br>
              <a:rPr lang="cs-CZ" sz="2000" dirty="0" smtClean="0"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latin typeface="Arial" pitchFamily="34" charset="0"/>
                <a:cs typeface="Arial" pitchFamily="34" charset="0"/>
              </a:rPr>
              <a:t>- pracovní aktivita č. 2 – využijeme papírové oblékací panenky, odkaz přímo na snímku č. 10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2907" y="314979"/>
            <a:ext cx="109728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3" y="2024473"/>
            <a:ext cx="9769481" cy="456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Kliparty -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office.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– vytvořeno v roce 2014</a:t>
            </a: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/>
              <a:t>RYJ. </a:t>
            </a:r>
            <a:r>
              <a:rPr lang="cs-CZ" sz="1200" i="1" dirty="0" err="1" smtClean="0"/>
              <a:t>Commons.wikimedia.org</a:t>
            </a:r>
            <a:r>
              <a:rPr lang="cs-CZ" sz="1200" dirty="0" smtClean="0"/>
              <a:t> [online]. [cit. 19.2.2015]. Dostupný na WWW: http://commons.wikimedia.org/wiki/File:Hemd.jpg?uselang=cs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Volné zdroje:</a:t>
            </a:r>
            <a:br>
              <a:rPr lang="cs-CZ" sz="1200" dirty="0" smtClean="0">
                <a:latin typeface="Arial" pitchFamily="34" charset="0"/>
                <a:cs typeface="Arial" pitchFamily="34" charset="0"/>
              </a:rPr>
            </a:br>
            <a:r>
              <a:rPr lang="cs-CZ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2"/>
              </a:rPr>
              <a:t>http://pixabay.com/cs/tla%C4%8D%C3%ADtka-rychlo%C5%A1n%C4%9Brov%C3%A1n%C3%AD-312190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2"/>
              </a:rPr>
              <a:t>/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  <a:hlinkClick r:id="rId3"/>
              </a:rPr>
              <a:t>http://pixabay.com/p-21256/?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3"/>
              </a:rPr>
              <a:t>no_redirect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http://pixabay.com/cs/zip-uzav%C5%99en%C3%AD-fabric-kalhoty-zav%C5%99%C3%ADt-333997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http://pixabay.com/cs/d%C5%BE%C3%ADny-modr%C3%A1-kapsa-m%C3%B3da-oble%C4%8Den%C3%AD-89042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/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http://pixabay.com/cs/barvy-svatba-smoking-%C5%BEenich-samec-584437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/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71282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3" y="111839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299</Words>
  <Application>Microsoft Office PowerPoint</Application>
  <PresentationFormat>Vlastní</PresentationFormat>
  <Paragraphs>65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Shluk</vt:lpstr>
      <vt:lpstr>Švadlena</vt:lpstr>
      <vt:lpstr>S čím pracuje švadlena</vt:lpstr>
      <vt:lpstr>S čím nepracuje švadlena?</vt:lpstr>
      <vt:lpstr>S čím nepracuje švadlena?</vt:lpstr>
      <vt:lpstr>Poznej!</vt:lpstr>
      <vt:lpstr>Co ušila švadlena?</vt:lpstr>
      <vt:lpstr>Části  oblečení</vt:lpstr>
      <vt:lpstr>Co je na  obrázku?</vt:lpstr>
      <vt:lpstr>Pracovní  aktivita č. 1</vt:lpstr>
      <vt:lpstr>Pracovní  aktivita č. 2</vt:lpstr>
      <vt:lpstr>Téma pro polytechnickou výchovu</vt:lpstr>
      <vt:lpstr>Použitý materiál</vt:lpstr>
      <vt:lpstr>Metodický postup </vt:lpstr>
      <vt:lpstr>Použité zdroje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2015-02-19T16:19:11Z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