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207" r:id="rId2"/>
  </p:sldMasterIdLst>
  <p:notesMasterIdLst>
    <p:notesMasterId r:id="rId16"/>
  </p:notesMasterIdLst>
  <p:handoutMasterIdLst>
    <p:handoutMasterId r:id="rId17"/>
  </p:handoutMasterIdLst>
  <p:sldIdLst>
    <p:sldId id="272" r:id="rId3"/>
    <p:sldId id="299" r:id="rId4"/>
    <p:sldId id="295" r:id="rId5"/>
    <p:sldId id="303" r:id="rId6"/>
    <p:sldId id="302" r:id="rId7"/>
    <p:sldId id="304" r:id="rId8"/>
    <p:sldId id="301" r:id="rId9"/>
    <p:sldId id="305" r:id="rId10"/>
    <p:sldId id="282" r:id="rId11"/>
    <p:sldId id="283" r:id="rId12"/>
    <p:sldId id="284" r:id="rId13"/>
    <p:sldId id="285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240" y="78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515C7-3748-4F0F-AF0B-1BD4096165F8}" type="datetimeFigureOut">
              <a:rPr lang="cs-CZ" smtClean="0"/>
              <a:pPr/>
              <a:t>6. 3. 2015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56788-95AE-4333-9AFC-367CF48D8DF1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83107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5319014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6" y="3587632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39685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831915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849899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59584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2666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294730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8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970603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21344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743638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2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3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2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2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551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08" r:id="rId1"/>
    <p:sldLayoutId id="2147484209" r:id="rId2"/>
    <p:sldLayoutId id="2147484210" r:id="rId3"/>
    <p:sldLayoutId id="2147484211" r:id="rId4"/>
    <p:sldLayoutId id="2147484212" r:id="rId5"/>
    <p:sldLayoutId id="2147484213" r:id="rId6"/>
    <p:sldLayoutId id="2147484214" r:id="rId7"/>
    <p:sldLayoutId id="2147484215" r:id="rId8"/>
    <p:sldLayoutId id="2147484216" r:id="rId9"/>
    <p:sldLayoutId id="2147484217" r:id="rId10"/>
    <p:sldLayoutId id="2147484218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zapni%20r&#225;dio.pptx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WCqIzrfrjv8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youtube.com/watch?v=WCqIzrfrjv8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zapni%20r&#225;dio.pptx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youtube.com/watch?v=WCqIzrfrjv8" TargetMode="Externa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zapni%20r&#225;dio.pptx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youtube.com/watch?v=WCqIzrfrjv8" TargetMode="Externa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zapni%20r&#225;dio.pptx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youtube.com/watch?v=WCqIzrfrjv8" TargetMode="Externa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zapni%20r&#225;dio.pptx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youtube.com/watch?v=WCqIzrfrjv8" TargetMode="Externa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88274" y="1332411"/>
            <a:ext cx="10363200" cy="982855"/>
          </a:xfrm>
        </p:spPr>
        <p:txBody>
          <a:bodyPr>
            <a:normAutofit/>
          </a:bodyPr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Broadway" panose="04040905080B02020502" pitchFamily="82" charset="0"/>
                <a:cs typeface="Arial" pitchFamily="34" charset="0"/>
              </a:rPr>
              <a:t>Elektřina pomáhá, ale pozor!</a:t>
            </a:r>
            <a:endParaRPr lang="cs-CZ" sz="4800" b="0" i="0" dirty="0">
              <a:solidFill>
                <a:schemeClr val="accent1">
                  <a:lumMod val="75000"/>
                </a:schemeClr>
              </a:solidFill>
              <a:latin typeface="Broadway" panose="04040905080B02020502" pitchFamily="82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80607" y="2906486"/>
            <a:ext cx="8534400" cy="581296"/>
          </a:xfrm>
        </p:spPr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4400" b="1" dirty="0" smtClean="0">
                <a:solidFill>
                  <a:srgbClr val="FFC000"/>
                </a:solidFill>
                <a:latin typeface="Broadway" panose="04040905080B02020502" pitchFamily="82" charset="0"/>
              </a:rPr>
              <a:t>Zapni rádio</a:t>
            </a:r>
            <a:endParaRPr lang="cs-CZ" sz="4400" b="1" i="0" baseline="0" dirty="0">
              <a:solidFill>
                <a:srgbClr val="FFC000"/>
              </a:solidFill>
              <a:latin typeface="Broadway" panose="04040905080B020205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700"/>
                            </p:stCondLst>
                            <p:childTnLst>
                              <p:par>
                                <p:cTn id="12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3035" y="1311288"/>
            <a:ext cx="10515600" cy="743712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Rádio hraje, jen když má správně poskládanou šňůru, kde se pravidelně opakují barvy.          </a:t>
            </a:r>
            <a:b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6" name="Obrázek 5">
            <a:hlinkClick r:id="rId2" action="ppaction://hlinkpres?slideindex=1&amp;slidetitle=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0006" y="3700942"/>
            <a:ext cx="1168522" cy="79200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561306" y="4025030"/>
            <a:ext cx="999744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573417" y="4025675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63678" y="4032108"/>
            <a:ext cx="999744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571631" y="4032108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571270" y="4025030"/>
            <a:ext cx="999744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579223" y="4025030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569484" y="4025030"/>
            <a:ext cx="999744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hlinkClick r:id="rId2" action="ppaction://hlinkpres?slideindex=1&amp;slidetitle="/>
          </p:cNvPr>
          <p:cNvSpPr/>
          <p:nvPr/>
        </p:nvSpPr>
        <p:spPr>
          <a:xfrm>
            <a:off x="9550262" y="4032108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>
            <a:hlinkClick r:id="rId2" action="ppaction://hlinkpres?slideindex=1&amp;slidetitle=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587" y="3229386"/>
            <a:ext cx="2381352" cy="1980000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10188464" y="4723274"/>
            <a:ext cx="23306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8834511" y="4577887"/>
            <a:ext cx="5383815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000" dirty="0"/>
          </a:p>
        </p:txBody>
      </p:sp>
      <p:sp>
        <p:nvSpPr>
          <p:cNvPr id="22" name="Obdélník 21"/>
          <p:cNvSpPr/>
          <p:nvPr/>
        </p:nvSpPr>
        <p:spPr>
          <a:xfrm>
            <a:off x="9134517" y="5209386"/>
            <a:ext cx="611496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</a:t>
            </a:r>
            <a:r>
              <a:rPr lang="cs-CZ" sz="20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0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1552761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064" y="3472100"/>
            <a:ext cx="2543175" cy="211455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492370" y="196842"/>
            <a:ext cx="1023564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správnou šňůru - 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88359" y="1563059"/>
            <a:ext cx="999744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3141" y="4529375"/>
            <a:ext cx="1168522" cy="7920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3877930" y="2234825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869465" y="2228392"/>
            <a:ext cx="999744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77418" y="2228392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74837" y="2227228"/>
            <a:ext cx="999744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881263" y="2234825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872161" y="2241258"/>
            <a:ext cx="999744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9879104" y="2241258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888359" y="2228392"/>
            <a:ext cx="999744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+mj-lt"/>
              <a:buAutoNum type="arabicPeriod"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873773" y="2913681"/>
            <a:ext cx="999744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876506" y="1569492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862248" y="1569492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877841" y="2917598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886061" y="2906591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860544" y="1575925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869437" y="1575925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898603" y="2906591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9879104" y="1569492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877127" y="1575925"/>
            <a:ext cx="999744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892332" y="2906591"/>
            <a:ext cx="999744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8879360" y="1572589"/>
            <a:ext cx="999744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887082" y="2906591"/>
            <a:ext cx="999744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895261" y="2907104"/>
            <a:ext cx="999744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9879104" y="2910026"/>
            <a:ext cx="999744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7" name="Obrázek 36">
            <a:hlinkClick r:id="rId4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624" y="1357550"/>
            <a:ext cx="2543175" cy="211455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8176" y="1923059"/>
            <a:ext cx="1168522" cy="792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9709290" y="2630670"/>
            <a:ext cx="722141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5892588" y="438906"/>
            <a:ext cx="999744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900459" y="438906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0957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9489" y="182881"/>
            <a:ext cx="11044311" cy="1181685"/>
          </a:xfrm>
        </p:spPr>
        <p:txBody>
          <a:bodyPr>
            <a:normAutofit fontScale="90000"/>
          </a:bodyPr>
          <a:lstStyle/>
          <a:p>
            <a:r>
              <a:rPr lang="cs-CZ" sz="40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Vyber správnou šňůru - </a:t>
            </a:r>
            <a:r>
              <a:rPr lang="cs-CZ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/>
            </a:r>
            <a:br>
              <a:rPr lang="cs-CZ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</a:br>
            <a:endParaRPr lang="cs-CZ" sz="4000" dirty="0">
              <a:latin typeface="+mn-lt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907849" y="368568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915720" y="368568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064" y="3472100"/>
            <a:ext cx="2543175" cy="2114550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2888359" y="1563059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3141" y="4529375"/>
            <a:ext cx="1168522" cy="792000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3877930" y="2234825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869465" y="2228392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862248" y="2228392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61345" y="2227810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859748" y="2234825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864809" y="2241258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9864553" y="2250553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88359" y="2228392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+mj-lt"/>
              <a:buAutoNum type="arabicPeriod"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873773" y="2913681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864980" y="1569492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862248" y="1569492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863929" y="2919992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871939" y="2927671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861345" y="1569492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859748" y="1569492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859748" y="2927408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9840923" y="1569492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864077" y="1562783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861345" y="2934104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8851006" y="1569492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858759" y="2927671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8862590" y="2934104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9840923" y="2934104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3" name="Obrázek 32">
            <a:hlinkClick r:id="rId4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826" y="799131"/>
            <a:ext cx="2543175" cy="211455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3141" y="1204962"/>
            <a:ext cx="1168522" cy="792000"/>
          </a:xfrm>
          <a:prstGeom prst="rect">
            <a:avLst/>
          </a:prstGeom>
        </p:spPr>
      </p:pic>
      <p:sp>
        <p:nvSpPr>
          <p:cNvPr id="35" name="Obdélník 34"/>
          <p:cNvSpPr/>
          <p:nvPr/>
        </p:nvSpPr>
        <p:spPr>
          <a:xfrm>
            <a:off x="9879104" y="1966912"/>
            <a:ext cx="5182773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91607102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2037" y="280428"/>
            <a:ext cx="11030243" cy="945572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Vyber správnou šňůru - </a:t>
            </a:r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/>
            </a:r>
            <a:b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</a:br>
            <a:endParaRPr lang="cs-CZ" sz="4000" dirty="0">
              <a:latin typeface="+mn-lt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30358" y="1491814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>
            <a:hlinkClick r:id="rId2" action="ppaction://hlinkpres?slideindex=1&amp;slidetitle=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541552"/>
            <a:ext cx="2381352" cy="1980000"/>
          </a:xfrm>
          <a:prstGeom prst="rect">
            <a:avLst/>
          </a:prstGeom>
        </p:spPr>
      </p:pic>
      <p:pic>
        <p:nvPicPr>
          <p:cNvPr id="9" name="Obrázek 8">
            <a:hlinkClick r:id="rId2" action="ppaction://hlinkpres?slideindex=1&amp;slidetitle=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18019" y="4474714"/>
            <a:ext cx="1168522" cy="792000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3351818" y="1491880"/>
            <a:ext cx="927415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270648" y="1491880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208468" y="1491880"/>
            <a:ext cx="927415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42763" y="1491880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070219" y="1498624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011523" y="1491880"/>
            <a:ext cx="927415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945818" y="1491880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9880113" y="1491814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373288" y="3023399"/>
            <a:ext cx="927415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294650" y="3035286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225673" y="3035286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159885" y="3035286"/>
            <a:ext cx="927415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087300" y="3035286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014715" y="3035286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946172" y="3035286"/>
            <a:ext cx="927415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8877629" y="3035286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9805044" y="3035286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405413" y="2253378"/>
            <a:ext cx="927415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341413" y="2253378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260243" y="2253378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198063" y="2253378"/>
            <a:ext cx="927415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135883" y="2253378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073703" y="2253938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994237" y="2253378"/>
            <a:ext cx="927415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8935497" y="2253378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9862004" y="2253378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6" name="Obrázek 35">
            <a:hlinkClick r:id="rId5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39" y="1443378"/>
            <a:ext cx="2381352" cy="198000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18019" y="1877722"/>
            <a:ext cx="1168522" cy="792000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5187658" y="344106"/>
            <a:ext cx="927415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125478" y="344106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7052893" y="344106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9618011" y="2631199"/>
            <a:ext cx="21352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88392475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4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8155" y="241051"/>
            <a:ext cx="10988040" cy="957238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Vyber správnou šňůru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 </a:t>
            </a:r>
            <a:endParaRPr lang="cs-CZ" sz="3600" dirty="0">
              <a:latin typeface="+mn-lt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932365" y="663745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859780" y="663745"/>
            <a:ext cx="927415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87195" y="663745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430358" y="1491814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>
            <a:hlinkClick r:id="rId2" action="ppaction://hlinkpres?slideindex=1&amp;slidetitle=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06" y="4094434"/>
            <a:ext cx="2381352" cy="1980000"/>
          </a:xfrm>
          <a:prstGeom prst="rect">
            <a:avLst/>
          </a:prstGeom>
        </p:spPr>
      </p:pic>
      <p:pic>
        <p:nvPicPr>
          <p:cNvPr id="10" name="Obrázek 9">
            <a:hlinkClick r:id="rId2" action="ppaction://hlinkpres?slideindex=1&amp;slidetitle=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51549" y="5034834"/>
            <a:ext cx="1168522" cy="7920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3351818" y="1491880"/>
            <a:ext cx="927415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270648" y="1491880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08468" y="1491880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42763" y="1491880"/>
            <a:ext cx="927415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070178" y="1491814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011523" y="1491880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945818" y="1491880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9880113" y="1491814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373288" y="3023399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306772" y="3035286"/>
            <a:ext cx="927415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239433" y="3035286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162017" y="3035286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089432" y="3035286"/>
            <a:ext cx="927415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019985" y="3035286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955577" y="3035286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886130" y="3035286"/>
            <a:ext cx="927415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9821722" y="3035286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405413" y="2253378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341413" y="2253378"/>
            <a:ext cx="927415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260243" y="2253378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198063" y="2253378"/>
            <a:ext cx="927415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135883" y="2253378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073703" y="2253938"/>
            <a:ext cx="927415" cy="360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994237" y="2253378"/>
            <a:ext cx="927415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935497" y="2253378"/>
            <a:ext cx="927415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9862911" y="2253378"/>
            <a:ext cx="927415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7" name="Obrázek 36">
            <a:hlinkClick r:id="rId5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27" y="2213399"/>
            <a:ext cx="2381352" cy="198000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18019" y="2708434"/>
            <a:ext cx="1168522" cy="7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14780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690" y="49033"/>
            <a:ext cx="10710425" cy="1344837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Vyber správnou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šňůru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-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/>
            </a:r>
            <a:b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</a:br>
            <a:endParaRPr lang="cs-CZ" sz="4000" dirty="0">
              <a:latin typeface="+mn-lt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8" name="Obrázek 7">
            <a:hlinkClick r:id="rId2" action="ppaction://hlinkpres?slideindex=1&amp;slidetitle=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6" y="3395030"/>
            <a:ext cx="2381352" cy="1980000"/>
          </a:xfrm>
          <a:prstGeom prst="rect">
            <a:avLst/>
          </a:prstGeom>
        </p:spPr>
      </p:pic>
      <p:pic>
        <p:nvPicPr>
          <p:cNvPr id="9" name="Obrázek 8">
            <a:hlinkClick r:id="rId2" action="ppaction://hlinkpres?slideindex=1&amp;slidetitle=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53715" y="4522183"/>
            <a:ext cx="1168522" cy="792000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2433787" y="2714456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413176" y="2714456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413035" y="2714456"/>
            <a:ext cx="999744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412594" y="2714456"/>
            <a:ext cx="999744" cy="3600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412099" y="2721534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7549" y="2721534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422741" y="2714456"/>
            <a:ext cx="999744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hlinkClick r:id="rId2" action="ppaction://hlinkpres?slideindex=1&amp;slidetitle="/>
          </p:cNvPr>
          <p:cNvSpPr/>
          <p:nvPr/>
        </p:nvSpPr>
        <p:spPr>
          <a:xfrm>
            <a:off x="9422743" y="2721534"/>
            <a:ext cx="999744" cy="3600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433787" y="2049978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32596" y="2049978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436159" y="2057056"/>
            <a:ext cx="999744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444112" y="2057056"/>
            <a:ext cx="999744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443751" y="2049978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451704" y="2049978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441965" y="2049978"/>
            <a:ext cx="999744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>
            <a:hlinkClick r:id="rId2" action="ppaction://hlinkpres?slideindex=1&amp;slidetitle="/>
          </p:cNvPr>
          <p:cNvSpPr/>
          <p:nvPr/>
        </p:nvSpPr>
        <p:spPr>
          <a:xfrm>
            <a:off x="9433730" y="2042900"/>
            <a:ext cx="999744" cy="3600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446154" y="1381967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445898" y="1389045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436159" y="1395478"/>
            <a:ext cx="999744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444112" y="1395478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443751" y="1388400"/>
            <a:ext cx="999744" cy="3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451704" y="1388400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8441965" y="1388400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>
            <a:hlinkClick r:id="rId2" action="ppaction://hlinkpres?slideindex=1&amp;slidetitle="/>
          </p:cNvPr>
          <p:cNvSpPr/>
          <p:nvPr/>
        </p:nvSpPr>
        <p:spPr>
          <a:xfrm>
            <a:off x="9422743" y="1395478"/>
            <a:ext cx="999744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383851" y="354365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383595" y="364689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383339" y="357611"/>
            <a:ext cx="999744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8383083" y="357611"/>
            <a:ext cx="999744" cy="3600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8" name="Obrázek 37">
            <a:hlinkClick r:id="rId5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01" y="1911534"/>
            <a:ext cx="2381352" cy="1980000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53715" y="2409978"/>
            <a:ext cx="1168522" cy="7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4093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386" y="145103"/>
            <a:ext cx="11219688" cy="103632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Vyber správnou šňůru -</a:t>
            </a: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/>
            </a:r>
            <a:b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</a:b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096256" y="354365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96000" y="354365"/>
            <a:ext cx="999744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095744" y="351149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095488" y="351149"/>
            <a:ext cx="999744" cy="36000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>
            <a:hlinkClick r:id="rId2" action="ppaction://hlinkpres?slideindex=1&amp;slidetitle=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02" y="3378934"/>
            <a:ext cx="2381352" cy="1980000"/>
          </a:xfrm>
          <a:prstGeom prst="rect">
            <a:avLst/>
          </a:prstGeom>
        </p:spPr>
      </p:pic>
      <p:pic>
        <p:nvPicPr>
          <p:cNvPr id="10" name="Obrázek 9">
            <a:hlinkClick r:id="rId2" action="ppaction://hlinkpres?slideindex=1&amp;slidetitle=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53715" y="4522183"/>
            <a:ext cx="1168522" cy="7920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2433787" y="2714456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439077" y="2714456"/>
            <a:ext cx="999744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36159" y="2721534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427393" y="2721534"/>
            <a:ext cx="999744" cy="3600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430997" y="2721534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2087" y="2721534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411831" y="2721534"/>
            <a:ext cx="999744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>
            <a:hlinkClick r:id="rId2" action="ppaction://hlinkpres?slideindex=1&amp;slidetitle="/>
          </p:cNvPr>
          <p:cNvSpPr/>
          <p:nvPr/>
        </p:nvSpPr>
        <p:spPr>
          <a:xfrm>
            <a:off x="9411575" y="2721534"/>
            <a:ext cx="999744" cy="36000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433787" y="2049978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432596" y="2049978"/>
            <a:ext cx="999744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436159" y="2057056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444112" y="2057056"/>
            <a:ext cx="999744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443751" y="2049978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451704" y="2049978"/>
            <a:ext cx="999744" cy="36000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8441965" y="2049978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>
            <a:hlinkClick r:id="rId2" action="ppaction://hlinkpres?slideindex=1&amp;slidetitle="/>
          </p:cNvPr>
          <p:cNvSpPr/>
          <p:nvPr/>
        </p:nvSpPr>
        <p:spPr>
          <a:xfrm>
            <a:off x="9447490" y="2057056"/>
            <a:ext cx="999744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446154" y="1381967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461155" y="1381967"/>
            <a:ext cx="999744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464951" y="1381967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472456" y="1381967"/>
            <a:ext cx="999744" cy="36000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479961" y="1388400"/>
            <a:ext cx="999744" cy="360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451704" y="1388400"/>
            <a:ext cx="999744" cy="3600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8441965" y="1388400"/>
            <a:ext cx="999744" cy="3600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>
            <a:hlinkClick r:id="rId2" action="ppaction://hlinkpres?slideindex=1&amp;slidetitle="/>
          </p:cNvPr>
          <p:cNvSpPr/>
          <p:nvPr/>
        </p:nvSpPr>
        <p:spPr>
          <a:xfrm>
            <a:off x="9422743" y="1395478"/>
            <a:ext cx="999744" cy="36000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5" name="Obrázek 34">
            <a:hlinkClick r:id="rId5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45" y="718893"/>
            <a:ext cx="2381352" cy="1980000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1348" y="1043972"/>
            <a:ext cx="1168522" cy="792000"/>
          </a:xfrm>
          <a:prstGeom prst="rect">
            <a:avLst/>
          </a:prstGeom>
        </p:spPr>
      </p:pic>
      <p:sp>
        <p:nvSpPr>
          <p:cNvPr id="37" name="Obdélník 36"/>
          <p:cNvSpPr/>
          <p:nvPr/>
        </p:nvSpPr>
        <p:spPr>
          <a:xfrm>
            <a:off x="9588239" y="1762556"/>
            <a:ext cx="21352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55540850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ítě a svět.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oznatky, sociální informovanost. 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Integrovaný blok: „Předvedu, co už dovedu“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Elektrika pomáhá, ale pozor, zapni rádio.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. Dítě řeší jednoduchý problém samostatně, (popřípadě s dopomocí kamarádů)</a:t>
            </a:r>
          </a:p>
          <a:p>
            <a:pPr marL="4572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     .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Rozumí některým okolnostem a jevům, které ho obklopují.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     . Zrakově vnímá pravidelné střídání barev.</a:t>
            </a:r>
            <a:endParaRPr lang="cs-CZ" sz="6500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6500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Použitý materiál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67508" y="1847850"/>
            <a:ext cx="10515600" cy="4351338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Dotyková obrazovka připojená k PC.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Didaktický kufřík KUMUČ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Pracovní listy – střídání barev.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801857"/>
            <a:ext cx="10972800" cy="829995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6354" y="244672"/>
            <a:ext cx="10781608" cy="4103993"/>
          </a:xfrm>
        </p:spPr>
        <p:txBody>
          <a:bodyPr>
            <a:normAutofit fontScale="70000" lnSpcReduction="20000"/>
          </a:bodyPr>
          <a:lstStyle/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Práci s DUMEM může předcházet pravidelné střídání barev při navlékání korálků, skládání barevného hada apod..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prvním obrázku se děti seznamují s důležitou funkcí správné „šňůry“ k připojení do elektřiny a se systémem pravidelného opakování daných barevných prvků.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 té zdůvodní a označí pouze správnou „šňůru“ sestavenou pravidelným opakováním daných barev a tu označí. Po následné animaci dotekem </a:t>
            </a:r>
            <a:r>
              <a:rPr lang="cs-CZ" smtClean="0">
                <a:latin typeface="Arial" pitchFamily="34" charset="0"/>
                <a:cs typeface="Arial" pitchFamily="34" charset="0"/>
              </a:rPr>
              <a:t>na rádio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spustí </a:t>
            </a:r>
            <a:r>
              <a:rPr lang="cs-CZ" smtClean="0">
                <a:latin typeface="Arial" pitchFamily="34" charset="0"/>
                <a:cs typeface="Arial" pitchFamily="34" charset="0"/>
              </a:rPr>
              <a:t>zvukový odkaz.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Stejný postup je i se střídáním tří a čtyř nabídnutých barevných prvků.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Během zvukové přehrávky se děti protáhnou nebo rytmizují, než se znovu soustředí na další práci. 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Následuje střídání barev dle zadání pedagoga na magnetické tabulce.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46304" y="927193"/>
            <a:ext cx="10360151" cy="10810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1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2400" dirty="0" smtClean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050" dirty="0"/>
              <a:t>: ČTK. AUTOR: A3608 OLIVER WEIKEN. </a:t>
            </a:r>
            <a:r>
              <a:rPr lang="cs-CZ" sz="1050" i="1" dirty="0"/>
              <a:t>http://www.ceskenoviny.cz/tema/index_img.php?id=30827</a:t>
            </a:r>
            <a:r>
              <a:rPr lang="cs-CZ" sz="1050" dirty="0"/>
              <a:t> [online]. [cit. 5.2.2015]. Dostupný na WWW: http://www.ceskenoviny.cz/tema/index_img.php?id=30827 </a:t>
            </a:r>
            <a:endParaRPr lang="cs-CZ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22494" y="1998303"/>
            <a:ext cx="8859130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050" dirty="0"/>
              <a:t>NEZNÁMÝ. </a:t>
            </a:r>
            <a:r>
              <a:rPr lang="cs-CZ" sz="1050" i="1" dirty="0"/>
              <a:t>http://www.clipartsalbum.com/?l=global&amp;m=start&amp;c=&amp;s=&amp;p=4&amp;t=20&amp;q=radios&amp;e=1&amp;i=151303&amp;r=62</a:t>
            </a:r>
            <a:r>
              <a:rPr lang="cs-CZ" sz="1050" dirty="0"/>
              <a:t> [online]. [cit. 5.2.2015]. Dostupný na WWW: http://www.clipartsalbum.com/?l=global&amp;m=start&amp;c=&amp;s=&amp;p=4&amp;t=20&amp;q=radios&amp;e=1&amp;i=151303&amp;r=62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22494" y="2413801"/>
            <a:ext cx="10731305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050" dirty="0"/>
              <a:t>NEZNÁMÝ. </a:t>
            </a:r>
            <a:r>
              <a:rPr lang="cs-CZ" sz="1050" i="1" dirty="0"/>
              <a:t>http://www.made-in-china.com/showroom/xinjieelectronics/product-detailjMmnPJtvsGcX/China-Portable-Radio-SJ-938-.html</a:t>
            </a:r>
            <a:r>
              <a:rPr lang="cs-CZ" sz="1050" dirty="0"/>
              <a:t> [online]. [cit. 5.2.2015]. Dostupný na WWW: http://www.made-in-china.com/showroom/xinjieelectronics/product-detailjMmnPJtvsGcX/China-Portable-Radio-SJ-938-</a:t>
            </a:r>
          </a:p>
        </p:txBody>
      </p:sp>
    </p:spTree>
    <p:extLst>
      <p:ext uri="{BB962C8B-B14F-4D97-AF65-F5344CB8AC3E}">
        <p14:creationId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497</Words>
  <Application>Microsoft Office PowerPoint</Application>
  <PresentationFormat>Širokoúhlá obrazovka</PresentationFormat>
  <Paragraphs>88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20" baseType="lpstr">
      <vt:lpstr>Arial</vt:lpstr>
      <vt:lpstr>Broadway</vt:lpstr>
      <vt:lpstr>Calibri</vt:lpstr>
      <vt:lpstr>Calibri Light</vt:lpstr>
      <vt:lpstr>Century Gothic</vt:lpstr>
      <vt:lpstr>Times New Roman</vt:lpstr>
      <vt:lpstr>Motiv Office</vt:lpstr>
      <vt:lpstr>Elektřina pomáhá, ale pozor!</vt:lpstr>
      <vt:lpstr>Rádio hraje, jen když má správně poskládanou šňůru, kde se pravidelně opakují barvy.           </vt:lpstr>
      <vt:lpstr>Prezentace aplikace PowerPoint</vt:lpstr>
      <vt:lpstr>Vyber správnou šňůru -  </vt:lpstr>
      <vt:lpstr>Vyber správnou šňůru -  </vt:lpstr>
      <vt:lpstr>Vyber správnou šňůru - </vt:lpstr>
      <vt:lpstr>Vyber správnou šňůru - </vt:lpstr>
      <vt:lpstr>Vyber správnou šňůru - </vt:lpstr>
      <vt:lpstr>Téma pro polytechnickou výchovu</vt:lpstr>
      <vt:lpstr>Použitý materiál</vt:lpstr>
      <vt:lpstr>Metodický postup 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2015-03-06T11:18:42Z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