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87" r:id="rId2"/>
  </p:sldMasterIdLst>
  <p:notesMasterIdLst>
    <p:notesMasterId r:id="rId20"/>
  </p:notesMasterIdLst>
  <p:handoutMasterIdLst>
    <p:handoutMasterId r:id="rId21"/>
  </p:handoutMasterIdLst>
  <p:sldIdLst>
    <p:sldId id="272" r:id="rId3"/>
    <p:sldId id="273" r:id="rId4"/>
    <p:sldId id="282" r:id="rId5"/>
    <p:sldId id="283" r:id="rId6"/>
    <p:sldId id="297" r:id="rId7"/>
    <p:sldId id="298" r:id="rId8"/>
    <p:sldId id="285" r:id="rId9"/>
    <p:sldId id="287" r:id="rId10"/>
    <p:sldId id="289" r:id="rId11"/>
    <p:sldId id="290" r:id="rId12"/>
    <p:sldId id="292" r:id="rId13"/>
    <p:sldId id="288" r:id="rId14"/>
    <p:sldId id="280" r:id="rId15"/>
    <p:sldId id="275" r:id="rId16"/>
    <p:sldId id="276" r:id="rId17"/>
    <p:sldId id="277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544" autoAdjust="0"/>
    <p:restoredTop sz="94660"/>
  </p:normalViewPr>
  <p:slideViewPr>
    <p:cSldViewPr snapToGrid="0">
      <p:cViewPr varScale="1">
        <p:scale>
          <a:sx n="76" d="100"/>
          <a:sy n="76" d="100"/>
        </p:scale>
        <p:origin x="156" y="9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1592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073528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0121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6288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5710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22356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157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2187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533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688541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17148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6297212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127996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447679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82435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272544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209560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32299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7.gif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6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221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88" r:id="rId1"/>
    <p:sldLayoutId id="2147484089" r:id="rId2"/>
    <p:sldLayoutId id="2147484090" r:id="rId3"/>
    <p:sldLayoutId id="2147484091" r:id="rId4"/>
    <p:sldLayoutId id="2147484092" r:id="rId5"/>
    <p:sldLayoutId id="2147484093" r:id="rId6"/>
    <p:sldLayoutId id="2147484094" r:id="rId7"/>
    <p:sldLayoutId id="2147484095" r:id="rId8"/>
    <p:sldLayoutId id="2147484096" r:id="rId9"/>
    <p:sldLayoutId id="2147484097" r:id="rId10"/>
    <p:sldLayoutId id="2147484098" r:id="rId11"/>
    <p:sldLayoutId id="2147484099" r:id="rId12"/>
    <p:sldLayoutId id="2147484100" r:id="rId13"/>
    <p:sldLayoutId id="2147484101" r:id="rId14"/>
    <p:sldLayoutId id="2147484102" r:id="rId15"/>
    <p:sldLayoutId id="2147484103" r:id="rId16"/>
    <p:sldLayoutId id="2147484104" r:id="rId17"/>
    <p:sldLayoutId id="2147484105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C00000"/>
          </a:solidFill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/>
              </a:rPr>
              <a:t>Návštěva v keramické dílně</a:t>
            </a:r>
            <a:endParaRPr lang="cs-CZ" sz="6000" b="1" i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974585"/>
            <a:ext cx="9601200" cy="780551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Poznáváme pracoviště</a:t>
            </a:r>
            <a:endParaRPr lang="cs-CZ" sz="3600" b="1" i="0" baseline="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561231" y="3427813"/>
            <a:ext cx="3630769" cy="1325563"/>
          </a:xfrm>
        </p:spPr>
        <p:txBody>
          <a:bodyPr/>
          <a:lstStyle/>
          <a:p>
            <a:r>
              <a:rPr lang="cs-CZ" dirty="0" smtClean="0"/>
              <a:t>Keramická dílna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 rot="5400000">
            <a:off x="9597749" y="2981457"/>
            <a:ext cx="3859795" cy="304801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8511999" cy="478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260250" cy="5796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86188" y="788263"/>
            <a:ext cx="1846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elímky , misky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86187" y="1561929"/>
            <a:ext cx="607218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potřeby </a:t>
            </a:r>
            <a:r>
              <a:rPr lang="cs-CZ" dirty="0"/>
              <a:t>pro tvarování hlíny:</a:t>
            </a:r>
          </a:p>
          <a:p>
            <a:r>
              <a:rPr lang="cs-CZ" dirty="0"/>
              <a:t>š</a:t>
            </a:r>
            <a:r>
              <a:rPr lang="cs-CZ" dirty="0" smtClean="0"/>
              <a:t>tětce, smirkový papír, houbičky, tvarovací špejle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86187" y="2646560"/>
            <a:ext cx="4775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formičky, lis na česnek, fix, tužka, očka na hlínu 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14774" y="3596132"/>
            <a:ext cx="56421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g</a:t>
            </a:r>
            <a:r>
              <a:rPr lang="cs-CZ" dirty="0" smtClean="0"/>
              <a:t>lazura – barva s leskem používá se na vypálenou hlínu</a:t>
            </a:r>
          </a:p>
          <a:p>
            <a:endParaRPr lang="cs-CZ" dirty="0"/>
          </a:p>
          <a:p>
            <a:r>
              <a:rPr lang="cs-CZ" dirty="0"/>
              <a:t>e</a:t>
            </a:r>
            <a:r>
              <a:rPr lang="cs-CZ" dirty="0" smtClean="0"/>
              <a:t>ngoba – barva, která se používá ihned po vytvarování před zaschnutím hlíny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70556" y="218876"/>
            <a:ext cx="548640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čím pracujeme v dílně</a:t>
            </a:r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381547" y="952271"/>
            <a:ext cx="382627" cy="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3403560" y="2057316"/>
            <a:ext cx="382627" cy="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3381548" y="2896450"/>
            <a:ext cx="382627" cy="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3481993" y="4092427"/>
            <a:ext cx="382627" cy="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3432135" y="4950441"/>
            <a:ext cx="382627" cy="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2962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68775" y="1063416"/>
            <a:ext cx="4165600" cy="2378075"/>
          </a:xfrm>
        </p:spPr>
        <p:txBody>
          <a:bodyPr>
            <a:normAutofit fontScale="90000"/>
          </a:bodyPr>
          <a:lstStyle/>
          <a:p>
            <a:r>
              <a:rPr lang="cs-CZ" sz="1800" dirty="0" smtClean="0"/>
              <a:t>Na horní polici jsou talíře na tvarování výrobků z hlíny -  kruhy na manipulaci </a:t>
            </a:r>
            <a:br>
              <a:rPr lang="cs-CZ" sz="1800" dirty="0" smtClean="0"/>
            </a:br>
            <a:r>
              <a:rPr lang="cs-CZ" sz="1800" dirty="0" smtClean="0"/>
              <a:t>s větším výrobkem.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V poličkách jsou výrobky , které schnou </a:t>
            </a:r>
            <a:br>
              <a:rPr lang="cs-CZ" sz="1800" dirty="0" smtClean="0"/>
            </a:br>
            <a:r>
              <a:rPr lang="cs-CZ" sz="1800" dirty="0" smtClean="0"/>
              <a:t>a budou se  vypalovat v keramické peci.</a:t>
            </a: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422251" cy="6084000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3529013" y="957263"/>
            <a:ext cx="614362" cy="490537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529013" y="2500313"/>
            <a:ext cx="614362" cy="51435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633532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48000" y="2669037"/>
            <a:ext cx="2232660" cy="1417320"/>
          </a:xfrm>
        </p:spPr>
        <p:txBody>
          <a:bodyPr>
            <a:normAutofit/>
          </a:bodyPr>
          <a:lstStyle/>
          <a:p>
            <a:r>
              <a:rPr lang="cs-CZ" sz="1800" dirty="0"/>
              <a:t>Keramická hlína</a:t>
            </a:r>
            <a:br>
              <a:rPr lang="cs-CZ" sz="1800" dirty="0"/>
            </a:br>
            <a:endParaRPr lang="cs-CZ" sz="1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448000" cy="47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7885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12000" y="2011909"/>
            <a:ext cx="2054817" cy="2731576"/>
          </a:xfrm>
        </p:spPr>
        <p:txBody>
          <a:bodyPr>
            <a:normAutofit/>
          </a:bodyPr>
          <a:lstStyle/>
          <a:p>
            <a:r>
              <a:rPr lang="cs-CZ" sz="1800" dirty="0" smtClean="0"/>
              <a:t>Výrobek z hlíny vysychal čtrnáct dní</a:t>
            </a:r>
            <a:r>
              <a:rPr lang="cs-CZ" sz="1800" dirty="0"/>
              <a:t> </a:t>
            </a:r>
            <a:r>
              <a:rPr lang="cs-CZ" sz="1800" dirty="0" smtClean="0"/>
              <a:t>a  je připraven pro vložení do pece.</a:t>
            </a:r>
            <a:endParaRPr lang="cs-CZ" sz="1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512000" cy="478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3399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96000" y="3171912"/>
            <a:ext cx="2909807" cy="267756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Výrobky se vkládají                do keramické pece.       Říkáme že dáváme </a:t>
            </a:r>
            <a:br>
              <a:rPr lang="cs-CZ" sz="1800" dirty="0" smtClean="0"/>
            </a:br>
            <a:r>
              <a:rPr lang="cs-CZ" sz="1800" dirty="0" smtClean="0"/>
              <a:t>keramiku </a:t>
            </a:r>
            <a:br>
              <a:rPr lang="cs-CZ" sz="1800" dirty="0" smtClean="0"/>
            </a:br>
            <a:r>
              <a:rPr lang="cs-CZ" sz="1800" dirty="0" smtClean="0"/>
              <a:t>na „</a:t>
            </a:r>
            <a:r>
              <a:rPr lang="cs-CZ" sz="1800" dirty="0" err="1" smtClean="0"/>
              <a:t>přežah</a:t>
            </a:r>
            <a:r>
              <a:rPr lang="cs-CZ" sz="1800" dirty="0" smtClean="0"/>
              <a:t>“.</a:t>
            </a:r>
            <a:endParaRPr lang="cs-CZ" sz="1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496000" cy="4779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50" t="33316" r="850" b="2589"/>
          <a:stretch/>
        </p:blipFill>
        <p:spPr>
          <a:xfrm>
            <a:off x="1724634" y="0"/>
            <a:ext cx="4423116" cy="5040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8496000" y="2248582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 keramické  </a:t>
            </a:r>
            <a:r>
              <a:rPr lang="cs-CZ" dirty="0" smtClean="0"/>
              <a:t>peci</a:t>
            </a:r>
          </a:p>
          <a:p>
            <a:r>
              <a:rPr lang="cs-CZ" dirty="0" smtClean="0"/>
              <a:t> </a:t>
            </a:r>
            <a:r>
              <a:rPr lang="cs-CZ" dirty="0"/>
              <a:t>se hlína vypaluje. 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67122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1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12000" y="1613000"/>
            <a:ext cx="2415540" cy="2971800"/>
          </a:xfrm>
        </p:spPr>
        <p:txBody>
          <a:bodyPr>
            <a:normAutofit fontScale="90000"/>
          </a:bodyPr>
          <a:lstStyle/>
          <a:p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2000" dirty="0" smtClean="0"/>
              <a:t>Vypálené výrobky. </a:t>
            </a:r>
            <a:r>
              <a:rPr lang="cs-CZ" sz="2000" dirty="0"/>
              <a:t>Ř</a:t>
            </a:r>
            <a:r>
              <a:rPr lang="cs-CZ" sz="2000" dirty="0" smtClean="0"/>
              <a:t>íká se jim střepy.</a:t>
            </a:r>
            <a:endParaRPr lang="cs-CZ" sz="2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512000" cy="478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7301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73551" y="2872648"/>
            <a:ext cx="2560320" cy="1325563"/>
          </a:xfrm>
        </p:spPr>
        <p:txBody>
          <a:bodyPr>
            <a:noAutofit/>
          </a:bodyPr>
          <a:lstStyle/>
          <a:p>
            <a:r>
              <a:rPr lang="cs-CZ" sz="1800" dirty="0" smtClean="0"/>
              <a:t>Výrobky natřené glazurou, které se budou znovu vypalovat. </a:t>
            </a: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882"/>
          <a:stretch/>
        </p:blipFill>
        <p:spPr>
          <a:xfrm>
            <a:off x="-1" y="0"/>
            <a:ext cx="8473551" cy="51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4747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67070" y="3164940"/>
            <a:ext cx="2106930" cy="162306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Vypálený, </a:t>
            </a:r>
            <a:r>
              <a:rPr lang="cs-CZ" sz="1800" dirty="0" err="1" smtClean="0"/>
              <a:t>naglazovaný</a:t>
            </a:r>
            <a:r>
              <a:rPr lang="cs-CZ" sz="1800" dirty="0" smtClean="0"/>
              <a:t> výrobek</a:t>
            </a:r>
            <a:endParaRPr lang="cs-CZ" sz="1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512000" cy="478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6587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12000" y="2564897"/>
            <a:ext cx="1981200" cy="13255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Vpravo dva výrobky po úpravě burelem.</a:t>
            </a:r>
            <a:endParaRPr lang="cs-CZ" sz="1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512000" cy="478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0842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29943" y="1809700"/>
            <a:ext cx="7315200" cy="1771650"/>
          </a:xfrm>
        </p:spPr>
        <p:txBody>
          <a:bodyPr>
            <a:normAutofit/>
          </a:bodyPr>
          <a:lstStyle/>
          <a:p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Keramický kruh.</a:t>
            </a:r>
            <a:br>
              <a:rPr lang="cs-CZ" sz="1800" dirty="0" smtClean="0"/>
            </a:br>
            <a:r>
              <a:rPr lang="cs-CZ" sz="1800" dirty="0" smtClean="0"/>
              <a:t>Další </a:t>
            </a:r>
            <a:r>
              <a:rPr lang="cs-CZ" sz="1800" dirty="0"/>
              <a:t>možné zpracování keramické hlíny</a:t>
            </a:r>
            <a:br>
              <a:rPr lang="cs-CZ" sz="1800" dirty="0"/>
            </a:br>
            <a:endParaRPr lang="cs-CZ" sz="1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12"/>
          <a:stretch/>
        </p:blipFill>
        <p:spPr>
          <a:xfrm>
            <a:off x="0" y="0"/>
            <a:ext cx="5529943" cy="4866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4163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Integrovaný blok: „Dívám se kolem sebe“</a:t>
            </a:r>
          </a:p>
          <a:p>
            <a:pPr marL="45720" indent="0"/>
            <a:r>
              <a:rPr lang="cs-CZ" dirty="0" smtClean="0"/>
              <a:t>  Vzdělávací oblast: Dítě a společnost</a:t>
            </a:r>
          </a:p>
          <a:p>
            <a:pPr marL="45720" indent="0"/>
            <a:r>
              <a:rPr lang="cs-CZ" dirty="0" smtClean="0"/>
              <a:t>  Téma: Tradiční řemesla a seznámení s nimi</a:t>
            </a:r>
          </a:p>
          <a:p>
            <a:pPr marL="45720" indent="0"/>
            <a:r>
              <a:rPr lang="cs-CZ" dirty="0" smtClean="0"/>
              <a:t>  Konkretizované výstupy: Poznávání pracovišť řemeslné výroby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z archivu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969264" y="17526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Prezentace slouží k seznámení s keramickou dílnou.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PC.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454</Words>
  <Application>Microsoft Office PowerPoint</Application>
  <PresentationFormat>Širokoúhlá obrazovka</PresentationFormat>
  <Paragraphs>74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Wingdings</vt:lpstr>
      <vt:lpstr>Wingdings 3</vt:lpstr>
      <vt:lpstr>Ion</vt:lpstr>
      <vt:lpstr>Návštěva v keramické dílně</vt:lpstr>
      <vt:lpstr>Keramická dílna</vt:lpstr>
      <vt:lpstr>Prezentace aplikace PowerPoint</vt:lpstr>
      <vt:lpstr>Na horní polici jsou talíře na tvarování výrobků z hlíny -  kruhy na manipulaci  s větším výrobkem.  V poličkách jsou výrobky , které schnou  a budou se  vypalovat v keramické peci. </vt:lpstr>
      <vt:lpstr>Keramická hlína </vt:lpstr>
      <vt:lpstr>Výrobek z hlíny vysychal čtrnáct dní a  je připraven pro vložení do pece.</vt:lpstr>
      <vt:lpstr>Výrobky se vkládají                do keramické pece.       Říkáme že dáváme  keramiku  na „přežah“.</vt:lpstr>
      <vt:lpstr>         Vypálené výrobky. Říká se jim střepy.</vt:lpstr>
      <vt:lpstr>Výrobky natřené glazurou, které se budou znovu vypalovat.  </vt:lpstr>
      <vt:lpstr>Vypálený, naglazovaný výrobek</vt:lpstr>
      <vt:lpstr>Vpravo dva výrobky po úpravě burelem.</vt:lpstr>
      <vt:lpstr>  Keramický kruh. Další možné zpracování keramické hlíny </vt:lpstr>
      <vt:lpstr>Prvky polytechnické výchovy</vt:lpstr>
      <vt:lpstr>Použité zdroje</vt:lpstr>
      <vt:lpstr>Metodický postup 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2015-03-06T13:23:39Z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