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charts/style2.xml" ContentType="application/vnd.ms-office.chart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charts/colors2.xml" ContentType="application/vnd.ms-office.chartcolorstyl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rts/colors1.xml" ContentType="application/vnd.ms-office.chartcolorstyle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charts/style1.xml" ContentType="application/vnd.ms-office.chart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7" r:id="rId11"/>
    <p:sldId id="269" r:id="rId12"/>
    <p:sldId id="263" r:id="rId13"/>
    <p:sldId id="264" r:id="rId14"/>
    <p:sldId id="265" r:id="rId15"/>
    <p:sldId id="268" r:id="rId16"/>
    <p:sldId id="270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E8E7"/>
    <a:srgbClr val="EEF4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0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3" Type="http://schemas.microsoft.com/office/2011/relationships/chartStyle" Target="style2.xml"/><Relationship Id="rId2" Type="http://schemas.microsoft.com/office/2011/relationships/chartColorStyle" Target="colors2.xml"/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cs-CZ" dirty="0" smtClean="0"/>
              <a:t>Historie české sazby DPH</a:t>
            </a:r>
            <a:endParaRPr lang="cs-CZ" dirty="0"/>
          </a:p>
        </c:rich>
      </c:tx>
      <c:layout/>
      <c:spPr>
        <a:noFill/>
        <a:ln>
          <a:noFill/>
        </a:ln>
        <a:effectLst/>
      </c:spPr>
    </c:title>
    <c:plotArea>
      <c:layout>
        <c:manualLayout>
          <c:layoutTarget val="inner"/>
          <c:xMode val="edge"/>
          <c:yMode val="edge"/>
          <c:x val="0.11131321812569404"/>
          <c:y val="0.12254130427490066"/>
          <c:w val="0.87311624904638152"/>
          <c:h val="0.57261895803433083"/>
        </c:manualLayout>
      </c:layout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Základní sazba DPH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s-CZ"/>
              </a:p>
            </c:txPr>
            <c:dLblPos val="outEnd"/>
            <c:showVal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List1!$A$2:$A$9</c:f>
              <c:strCache>
                <c:ptCount val="8"/>
                <c:pt idx="0">
                  <c:v>1. 1. 1993 – 31. 12. 1994</c:v>
                </c:pt>
                <c:pt idx="1">
                  <c:v>1. 1. 1995 – 30. 4. 2004</c:v>
                </c:pt>
                <c:pt idx="2">
                  <c:v>1. 5. 2004 – 31. 12. 2007</c:v>
                </c:pt>
                <c:pt idx="3">
                  <c:v>1. 1. 2008 – 31. 12. 2009</c:v>
                </c:pt>
                <c:pt idx="4">
                  <c:v> 1. 1. 2010 - 31. 12. 2011</c:v>
                </c:pt>
                <c:pt idx="5">
                  <c:v>1. 1. 2012 - 31. 12. 2014</c:v>
                </c:pt>
                <c:pt idx="6">
                  <c:v>1. 1. 2013 - 31. 12. 2014</c:v>
                </c:pt>
                <c:pt idx="7">
                  <c:v>1. 1. 2015 --&gt;</c:v>
                </c:pt>
              </c:strCache>
            </c:strRef>
          </c:cat>
          <c:val>
            <c:numRef>
              <c:f>List1!$B$2:$B$9</c:f>
              <c:numCache>
                <c:formatCode>General</c:formatCode>
                <c:ptCount val="8"/>
                <c:pt idx="0">
                  <c:v>23</c:v>
                </c:pt>
                <c:pt idx="1">
                  <c:v>22</c:v>
                </c:pt>
                <c:pt idx="2">
                  <c:v>19</c:v>
                </c:pt>
                <c:pt idx="3">
                  <c:v>19</c:v>
                </c:pt>
                <c:pt idx="4">
                  <c:v>20</c:v>
                </c:pt>
                <c:pt idx="5">
                  <c:v>20</c:v>
                </c:pt>
                <c:pt idx="6">
                  <c:v>21</c:v>
                </c:pt>
                <c:pt idx="7">
                  <c:v>21</c:v>
                </c:pt>
              </c:numCache>
            </c:numRef>
          </c:val>
        </c:ser>
        <c:ser>
          <c:idx val="2"/>
          <c:order val="1"/>
          <c:tx>
            <c:strRef>
              <c:f>List1!$C$1</c:f>
              <c:strCache>
                <c:ptCount val="1"/>
                <c:pt idx="0">
                  <c:v>Snížená sazba DPH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s-CZ"/>
              </a:p>
            </c:txPr>
            <c:dLblPos val="outEnd"/>
            <c:showVal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List1!$A$2:$A$9</c:f>
              <c:strCache>
                <c:ptCount val="8"/>
                <c:pt idx="0">
                  <c:v>1. 1. 1993 – 31. 12. 1994</c:v>
                </c:pt>
                <c:pt idx="1">
                  <c:v>1. 1. 1995 – 30. 4. 2004</c:v>
                </c:pt>
                <c:pt idx="2">
                  <c:v>1. 5. 2004 – 31. 12. 2007</c:v>
                </c:pt>
                <c:pt idx="3">
                  <c:v>1. 1. 2008 – 31. 12. 2009</c:v>
                </c:pt>
                <c:pt idx="4">
                  <c:v> 1. 1. 2010 - 31. 12. 2011</c:v>
                </c:pt>
                <c:pt idx="5">
                  <c:v>1. 1. 2012 - 31. 12. 2014</c:v>
                </c:pt>
                <c:pt idx="6">
                  <c:v>1. 1. 2013 - 31. 12. 2014</c:v>
                </c:pt>
                <c:pt idx="7">
                  <c:v>1. 1. 2015 --&gt;</c:v>
                </c:pt>
              </c:strCache>
            </c:strRef>
          </c:cat>
          <c:val>
            <c:numRef>
              <c:f>List1!$C$2:$C$9</c:f>
              <c:numCache>
                <c:formatCode>General</c:formatCode>
                <c:ptCount val="8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9</c:v>
                </c:pt>
                <c:pt idx="4">
                  <c:v>10</c:v>
                </c:pt>
                <c:pt idx="5">
                  <c:v>14</c:v>
                </c:pt>
                <c:pt idx="6">
                  <c:v>15</c:v>
                </c:pt>
                <c:pt idx="7">
                  <c:v>15</c:v>
                </c:pt>
              </c:numCache>
            </c:numRef>
          </c:val>
        </c:ser>
        <c:dLbls>
          <c:showVal val="1"/>
        </c:dLbls>
        <c:gapWidth val="219"/>
        <c:overlap val="-27"/>
        <c:axId val="166457728"/>
        <c:axId val="166459648"/>
      </c:barChart>
      <c:catAx>
        <c:axId val="166457728"/>
        <c:scaling>
          <c:orientation val="minMax"/>
        </c:scaling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dirty="0" smtClean="0"/>
                  <a:t>Dané</a:t>
                </a:r>
                <a:r>
                  <a:rPr lang="cs-CZ" baseline="0" dirty="0" smtClean="0"/>
                  <a:t> období</a:t>
                </a:r>
                <a:endParaRPr lang="cs-CZ" dirty="0"/>
              </a:p>
            </c:rich>
          </c:tx>
          <c:layout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66459648"/>
        <c:crosses val="autoZero"/>
        <c:auto val="1"/>
        <c:lblAlgn val="ctr"/>
        <c:lblOffset val="100"/>
      </c:catAx>
      <c:valAx>
        <c:axId val="166459648"/>
        <c:scaling>
          <c:orientation val="minMax"/>
        </c:scaling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dirty="0" smtClean="0"/>
                  <a:t>Udáno v %</a:t>
                </a:r>
                <a:endParaRPr lang="cs-CZ" dirty="0"/>
              </a:p>
            </c:rich>
          </c:tx>
          <c:layout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664577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cs-CZ" dirty="0" smtClean="0"/>
              <a:t>Státní dluh</a:t>
            </a:r>
            <a:endParaRPr lang="cs-CZ" dirty="0"/>
          </a:p>
        </c:rich>
      </c:tx>
      <c:layout/>
      <c:spPr>
        <a:noFill/>
        <a:ln>
          <a:noFill/>
        </a:ln>
        <a:effectLst/>
      </c:spPr>
    </c:title>
    <c:plotArea>
      <c:layout>
        <c:manualLayout>
          <c:layoutTarget val="inner"/>
          <c:xMode val="edge"/>
          <c:yMode val="edge"/>
          <c:x val="6.4314386482939648E-2"/>
          <c:y val="8.8092592592592625E-2"/>
          <c:w val="0.91901894685039354"/>
          <c:h val="0.81893336249635451"/>
        </c:manualLayout>
      </c:layout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Státní dluh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cat>
            <c:numRef>
              <c:f>List1!$A$2:$A$23</c:f>
              <c:numCache>
                <c:formatCode>General</c:formatCode>
                <c:ptCount val="22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  <c:pt idx="18">
                  <c:v>2011</c:v>
                </c:pt>
                <c:pt idx="19">
                  <c:v>2012</c:v>
                </c:pt>
                <c:pt idx="20">
                  <c:v>2013</c:v>
                </c:pt>
                <c:pt idx="21">
                  <c:v>2014</c:v>
                </c:pt>
              </c:numCache>
            </c:numRef>
          </c:cat>
          <c:val>
            <c:numRef>
              <c:f>List1!$B$2:$B$23</c:f>
              <c:numCache>
                <c:formatCode>General</c:formatCode>
                <c:ptCount val="22"/>
                <c:pt idx="0">
                  <c:v>158.80000000000001</c:v>
                </c:pt>
                <c:pt idx="1">
                  <c:v>157.30000000000001</c:v>
                </c:pt>
                <c:pt idx="2">
                  <c:v>154.4</c:v>
                </c:pt>
                <c:pt idx="3">
                  <c:v>155.19999999999999</c:v>
                </c:pt>
                <c:pt idx="4">
                  <c:v>173.1</c:v>
                </c:pt>
                <c:pt idx="5">
                  <c:v>194.7</c:v>
                </c:pt>
                <c:pt idx="6">
                  <c:v>228.4</c:v>
                </c:pt>
                <c:pt idx="7">
                  <c:v>289.3</c:v>
                </c:pt>
                <c:pt idx="8">
                  <c:v>345</c:v>
                </c:pt>
                <c:pt idx="9">
                  <c:v>395.9</c:v>
                </c:pt>
                <c:pt idx="10">
                  <c:v>493.2</c:v>
                </c:pt>
                <c:pt idx="11">
                  <c:v>592.9</c:v>
                </c:pt>
                <c:pt idx="12">
                  <c:v>691.2</c:v>
                </c:pt>
                <c:pt idx="13">
                  <c:v>802.5</c:v>
                </c:pt>
                <c:pt idx="14">
                  <c:v>892.6</c:v>
                </c:pt>
                <c:pt idx="15">
                  <c:v>999.8</c:v>
                </c:pt>
                <c:pt idx="16">
                  <c:v>1178.2</c:v>
                </c:pt>
                <c:pt idx="17">
                  <c:v>1344.1</c:v>
                </c:pt>
                <c:pt idx="18">
                  <c:v>1499.4</c:v>
                </c:pt>
                <c:pt idx="19">
                  <c:v>1667.6</c:v>
                </c:pt>
                <c:pt idx="20">
                  <c:v>1683.3</c:v>
                </c:pt>
                <c:pt idx="21">
                  <c:v>1663.7</c:v>
                </c:pt>
              </c:numCache>
            </c:numRef>
          </c:val>
        </c:ser>
        <c:ser>
          <c:idx val="2"/>
          <c:order val="1"/>
          <c:tx>
            <c:strRef>
              <c:f>List1!$D$1</c:f>
              <c:strCache>
                <c:ptCount val="1"/>
                <c:pt idx="0">
                  <c:v>Roční přírůst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cat>
            <c:numRef>
              <c:f>List1!$A$2:$A$23</c:f>
              <c:numCache>
                <c:formatCode>General</c:formatCode>
                <c:ptCount val="22"/>
                <c:pt idx="0">
                  <c:v>1993</c:v>
                </c:pt>
                <c:pt idx="1">
                  <c:v>1994</c:v>
                </c:pt>
                <c:pt idx="2">
                  <c:v>1995</c:v>
                </c:pt>
                <c:pt idx="3">
                  <c:v>1996</c:v>
                </c:pt>
                <c:pt idx="4">
                  <c:v>1997</c:v>
                </c:pt>
                <c:pt idx="5">
                  <c:v>1998</c:v>
                </c:pt>
                <c:pt idx="6">
                  <c:v>1999</c:v>
                </c:pt>
                <c:pt idx="7">
                  <c:v>2000</c:v>
                </c:pt>
                <c:pt idx="8">
                  <c:v>2001</c:v>
                </c:pt>
                <c:pt idx="9">
                  <c:v>2002</c:v>
                </c:pt>
                <c:pt idx="10">
                  <c:v>2003</c:v>
                </c:pt>
                <c:pt idx="11">
                  <c:v>2004</c:v>
                </c:pt>
                <c:pt idx="12">
                  <c:v>2005</c:v>
                </c:pt>
                <c:pt idx="13">
                  <c:v>2006</c:v>
                </c:pt>
                <c:pt idx="14">
                  <c:v>2007</c:v>
                </c:pt>
                <c:pt idx="15">
                  <c:v>2008</c:v>
                </c:pt>
                <c:pt idx="16">
                  <c:v>2009</c:v>
                </c:pt>
                <c:pt idx="17">
                  <c:v>2010</c:v>
                </c:pt>
                <c:pt idx="18">
                  <c:v>2011</c:v>
                </c:pt>
                <c:pt idx="19">
                  <c:v>2012</c:v>
                </c:pt>
                <c:pt idx="20">
                  <c:v>2013</c:v>
                </c:pt>
                <c:pt idx="21">
                  <c:v>2014</c:v>
                </c:pt>
              </c:numCache>
            </c:numRef>
          </c:cat>
          <c:val>
            <c:numRef>
              <c:f>List1!$D$2:$D$23</c:f>
              <c:numCache>
                <c:formatCode>General</c:formatCode>
                <c:ptCount val="22"/>
                <c:pt idx="1">
                  <c:v>-1.5</c:v>
                </c:pt>
                <c:pt idx="2">
                  <c:v>-2.9</c:v>
                </c:pt>
                <c:pt idx="3">
                  <c:v>0.8</c:v>
                </c:pt>
                <c:pt idx="4">
                  <c:v>17.899999999999999</c:v>
                </c:pt>
                <c:pt idx="5">
                  <c:v>21.6</c:v>
                </c:pt>
                <c:pt idx="6">
                  <c:v>33.700000000000003</c:v>
                </c:pt>
                <c:pt idx="7">
                  <c:v>60.9</c:v>
                </c:pt>
                <c:pt idx="8">
                  <c:v>55.7</c:v>
                </c:pt>
                <c:pt idx="9">
                  <c:v>50.9</c:v>
                </c:pt>
                <c:pt idx="10">
                  <c:v>97.3</c:v>
                </c:pt>
                <c:pt idx="11">
                  <c:v>99.7</c:v>
                </c:pt>
                <c:pt idx="12">
                  <c:v>98.9</c:v>
                </c:pt>
                <c:pt idx="13">
                  <c:v>111.3</c:v>
                </c:pt>
                <c:pt idx="14">
                  <c:v>89.8</c:v>
                </c:pt>
                <c:pt idx="15">
                  <c:v>107.2</c:v>
                </c:pt>
                <c:pt idx="16">
                  <c:v>178.4</c:v>
                </c:pt>
                <c:pt idx="17">
                  <c:v>165.8</c:v>
                </c:pt>
                <c:pt idx="18">
                  <c:v>155.30000000000001</c:v>
                </c:pt>
                <c:pt idx="19">
                  <c:v>168.3</c:v>
                </c:pt>
                <c:pt idx="20">
                  <c:v>81.3</c:v>
                </c:pt>
                <c:pt idx="21">
                  <c:v>77.8</c:v>
                </c:pt>
              </c:numCache>
            </c:numRef>
          </c:val>
        </c:ser>
        <c:dLbls/>
        <c:gapWidth val="219"/>
        <c:overlap val="-27"/>
        <c:axId val="172152704"/>
        <c:axId val="172036096"/>
      </c:barChart>
      <c:catAx>
        <c:axId val="172152704"/>
        <c:scaling>
          <c:orientation val="minMax"/>
        </c:scaling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dirty="0" smtClean="0"/>
                  <a:t>Daný rok</a:t>
                </a:r>
                <a:endParaRPr lang="cs-CZ" dirty="0"/>
              </a:p>
            </c:rich>
          </c:tx>
          <c:layout/>
          <c:spPr>
            <a:noFill/>
            <a:ln>
              <a:noFill/>
            </a:ln>
            <a:effectLst/>
          </c:spPr>
        </c:title>
        <c:numFmt formatCode="General" sourceLinked="1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72036096"/>
        <c:crosses val="autoZero"/>
        <c:auto val="1"/>
        <c:lblAlgn val="ctr"/>
        <c:lblOffset val="100"/>
      </c:catAx>
      <c:valAx>
        <c:axId val="172036096"/>
        <c:scaling>
          <c:orientation val="minMax"/>
        </c:scaling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dirty="0" smtClean="0"/>
                  <a:t>Udáno v mld.</a:t>
                </a:r>
                <a:endParaRPr lang="cs-CZ" dirty="0"/>
              </a:p>
            </c:rich>
          </c:tx>
          <c:layout/>
          <c:spPr>
            <a:noFill/>
            <a:ln>
              <a:noFill/>
            </a:ln>
            <a:effectLst/>
          </c:spPr>
        </c:title>
        <c:numFmt formatCode="General" sourceLinked="1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721527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43846735564304468"/>
          <c:y val="0.94673899095946357"/>
          <c:w val="0.18973187335958006"/>
          <c:h val="3.6594342373869944E-2"/>
        </c:manualLayout>
      </c:layout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1"/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0939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1429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7206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9973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255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1621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0322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969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7306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112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519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851679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20540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8481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5853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0308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492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A20E0-A52D-4E56-9BF1-55BA19BC7D38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2FBD7-C180-40E2-83D5-574A51BBE55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2788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  <p:sldLayoutId id="2147484255" r:id="rId12"/>
    <p:sldLayoutId id="2147484256" r:id="rId13"/>
    <p:sldLayoutId id="2147484257" r:id="rId14"/>
    <p:sldLayoutId id="2147484258" r:id="rId15"/>
    <p:sldLayoutId id="2147484259" r:id="rId16"/>
    <p:sldLayoutId id="2147484260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d/Praha,_Star%C3%A9_m%C4%9Bsto,_Burzovn%C3%AD_pal%C3%A1c.jpg" TargetMode="External"/><Relationship Id="rId13" Type="http://schemas.openxmlformats.org/officeDocument/2006/relationships/hyperlink" Target="http://img.ihned.cz/attachment.php/440/34796440/aos8BEGJLk6PQWcefghryz01TUw29RVm/EK46_34_temelin_lf.jpg" TargetMode="External"/><Relationship Id="rId3" Type="http://schemas.openxmlformats.org/officeDocument/2006/relationships/hyperlink" Target="http://www.czso.cz/xm/redakce.nsf/bce41ad0daa3aad1c1256c6e00499152/1d764cf9e1a148d5c1257cee0026d020/$FILE/Mzdy1q2014g2.jpg" TargetMode="External"/><Relationship Id="rId7" Type="http://schemas.openxmlformats.org/officeDocument/2006/relationships/hyperlink" Target="http://upload.wikimedia.org/wikipedia/commons/e/ed/2004_-_United_States_-_Manhattan_-_New_York_City_-_New_York_-_New_York_Stock_Exchange_copy_4887745328.jpg" TargetMode="External"/><Relationship Id="rId12" Type="http://schemas.openxmlformats.org/officeDocument/2006/relationships/hyperlink" Target="http://upload.wikimedia.org/wikipedia/commons/5/56/Czech_republic_export_2007.png" TargetMode="External"/><Relationship Id="rId2" Type="http://schemas.openxmlformats.org/officeDocument/2006/relationships/hyperlink" Target="http://cs.wikipedia.org/wiki/Ekonomika_%C4%8Ces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c/HDP_CR.png" TargetMode="External"/><Relationship Id="rId11" Type="http://schemas.openxmlformats.org/officeDocument/2006/relationships/hyperlink" Target="http://www.tyden.cz/obrazek/201404/533a97e58a021/crop-592487-rekjb.jpg" TargetMode="External"/><Relationship Id="rId5" Type="http://schemas.openxmlformats.org/officeDocument/2006/relationships/hyperlink" Target="http://upload.wikimedia.org/wikipedia/commons/3/3e/Ceske-hdp.jpg" TargetMode="External"/><Relationship Id="rId10" Type="http://schemas.openxmlformats.org/officeDocument/2006/relationships/hyperlink" Target="http://cs.wikipedia.org/wiki/Euro" TargetMode="External"/><Relationship Id="rId4" Type="http://schemas.openxmlformats.org/officeDocument/2006/relationships/hyperlink" Target="http://upload.wikimedia.org/wikipedia/commons/f/fc/Average_brutto_wage_Czech_Republic_1985-2008.svg" TargetMode="External"/><Relationship Id="rId9" Type="http://schemas.openxmlformats.org/officeDocument/2006/relationships/hyperlink" Target="http://upload.wikimedia.org/wikipedia/commons/e/e7/CBN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7842" y="1994863"/>
            <a:ext cx="10820400" cy="4024125"/>
          </a:xfrm>
        </p:spPr>
        <p:txBody>
          <a:bodyPr>
            <a:normAutofit fontScale="85000" lnSpcReduction="20000"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 </a:t>
            </a:r>
            <a:r>
              <a:rPr lang="cs-CZ" sz="3000" dirty="0" smtClean="0">
                <a:solidFill>
                  <a:srgbClr val="FF0000"/>
                </a:solidFill>
              </a:rPr>
              <a:t>Název školy: </a:t>
            </a:r>
            <a:r>
              <a:rPr lang="cs-CZ" sz="3000" dirty="0" smtClean="0"/>
              <a:t>Základní škola Václava Hejny Červený Kostelec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Autor:</a:t>
            </a:r>
            <a:r>
              <a:rPr lang="cs-CZ" sz="3000" dirty="0" smtClean="0"/>
              <a:t> Michal Lelek (žák 9. ročníku) 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Datum:</a:t>
            </a:r>
            <a:r>
              <a:rPr lang="cs-CZ" sz="3000" dirty="0" smtClean="0"/>
              <a:t> 6. 3. 2015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Téma: </a:t>
            </a:r>
            <a:r>
              <a:rPr lang="cs-CZ" sz="3000" dirty="0" smtClean="0"/>
              <a:t>Ekonomika ČR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Věková skupina: </a:t>
            </a:r>
            <a:r>
              <a:rPr lang="cs-CZ" sz="3000" dirty="0" smtClean="0"/>
              <a:t>9. ročník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Vzdělávací oblast: </a:t>
            </a:r>
            <a:r>
              <a:rPr lang="cs-CZ" sz="3000" dirty="0" smtClean="0"/>
              <a:t>Člověk a společnost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Vzdělávací obor: </a:t>
            </a:r>
            <a:r>
              <a:rPr lang="cs-CZ" sz="3000" dirty="0" smtClean="0"/>
              <a:t>Občanská výchova</a:t>
            </a:r>
          </a:p>
          <a:p>
            <a:endParaRPr lang="cs-CZ" dirty="0"/>
          </a:p>
          <a:p>
            <a:endParaRPr lang="cs-CZ" dirty="0" smtClean="0"/>
          </a:p>
          <a:p>
            <a:pPr marL="3657600" lvl="8" indent="0">
              <a:buNone/>
            </a:pPr>
            <a:r>
              <a:rPr lang="cs-CZ" sz="2600" b="1" dirty="0" smtClean="0"/>
              <a:t>                DUM </a:t>
            </a:r>
            <a:r>
              <a:rPr lang="cs-CZ" sz="2600" b="1" dirty="0"/>
              <a:t>není vytvořený v rámci projektů.</a:t>
            </a:r>
          </a:p>
          <a:p>
            <a:pPr lvl="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345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55860" y="2248266"/>
            <a:ext cx="9448800" cy="1825096"/>
          </a:xfrm>
        </p:spPr>
        <p:txBody>
          <a:bodyPr>
            <a:normAutofit/>
          </a:bodyPr>
          <a:lstStyle/>
          <a:p>
            <a:pPr algn="ctr"/>
            <a:r>
              <a:rPr lang="cs-CZ" sz="8000" u="sng" dirty="0" smtClean="0"/>
              <a:t>Ekonomika ČR</a:t>
            </a:r>
            <a:br>
              <a:rPr lang="cs-CZ" sz="8000" u="sng" dirty="0" smtClean="0"/>
            </a:b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100181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9641" y="979526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Základní informace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54741" y="2495774"/>
            <a:ext cx="10820400" cy="4024125"/>
          </a:xfrm>
        </p:spPr>
        <p:txBody>
          <a:bodyPr>
            <a:normAutofit/>
          </a:bodyPr>
          <a:lstStyle/>
          <a:p>
            <a:r>
              <a:rPr lang="cs-CZ" b="1" dirty="0"/>
              <a:t>Ekonomika</a:t>
            </a:r>
            <a:r>
              <a:rPr lang="cs-CZ" dirty="0"/>
              <a:t> (hospodářství) je shrnutí hospodaření určitého subjektu například státu, organizace nebo jednotlivce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Česká ekonomika je řazena mezi nejrozvinutější ekonomiky na světě</a:t>
            </a:r>
          </a:p>
          <a:p>
            <a:r>
              <a:rPr lang="cs-CZ" dirty="0" smtClean="0"/>
              <a:t>Vyspělost ekonomiky byla důležitá pro přijetí ČR do OECD (</a:t>
            </a:r>
            <a:r>
              <a:rPr lang="cs-CZ" dirty="0"/>
              <a:t>Organizace pro hospodářskou spolupráci a </a:t>
            </a:r>
            <a:r>
              <a:rPr lang="cs-CZ" dirty="0" smtClean="0"/>
              <a:t>rozvoj), v této skupině vystupuje mezi bohatými členy, členem se stala roku 1995</a:t>
            </a:r>
          </a:p>
          <a:p>
            <a:r>
              <a:rPr lang="cs-CZ" dirty="0" smtClean="0"/>
              <a:t>ČR má 2. nejstabilnější a nejvíce vynášející ekonomiku ze všech postkomunistických zemí (po Slovinsku)</a:t>
            </a:r>
          </a:p>
          <a:p>
            <a:r>
              <a:rPr lang="cs-CZ" dirty="0" smtClean="0"/>
              <a:t>Základem české ekonomiky je průmysl a služby (60%)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778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63894" y="1313013"/>
            <a:ext cx="8892092" cy="129302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Česká ekonomika před vznikem České republiky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6558" y="3130475"/>
            <a:ext cx="10820400" cy="4024125"/>
          </a:xfrm>
        </p:spPr>
        <p:txBody>
          <a:bodyPr/>
          <a:lstStyle/>
          <a:p>
            <a:r>
              <a:rPr lang="cs-CZ" dirty="0" smtClean="0"/>
              <a:t>České země produkovaly na konci 19. století většinu (asi 70%) veškeré průmyslové výroby Rakouska-Uherska</a:t>
            </a:r>
          </a:p>
          <a:p>
            <a:r>
              <a:rPr lang="cs-CZ" dirty="0" smtClean="0"/>
              <a:t>V dubnu roku 1919 byla zavedena Koruna česká</a:t>
            </a:r>
            <a:r>
              <a:rPr lang="cs-CZ" dirty="0"/>
              <a:t> </a:t>
            </a:r>
            <a:r>
              <a:rPr lang="cs-CZ" dirty="0" smtClean="0"/>
              <a:t>(byla v poměru 1:1 k rakousko-uherské měně) a stala se jednou z nejstabilnějších měn v Evropě</a:t>
            </a:r>
          </a:p>
          <a:p>
            <a:r>
              <a:rPr lang="cs-CZ" dirty="0" smtClean="0"/>
              <a:t>První republika se dostala mezi 10 nejvyspělejších států na světě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4763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023" y="691508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Vývoj ekonomiky od vzniku České republiky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 rozpadem ČSFR bylo povoleno např. soukromé podnikání</a:t>
            </a:r>
          </a:p>
          <a:p>
            <a:r>
              <a:rPr lang="cs-CZ" dirty="0" smtClean="0"/>
              <a:t>Také proběhly </a:t>
            </a:r>
            <a:r>
              <a:rPr lang="cs-CZ" dirty="0" smtClean="0"/>
              <a:t>restituce, </a:t>
            </a:r>
            <a:r>
              <a:rPr lang="cs-CZ" dirty="0" smtClean="0"/>
              <a:t>kdy byl navrácen majetek, který byl znárodněn </a:t>
            </a:r>
          </a:p>
          <a:p>
            <a:r>
              <a:rPr lang="cs-CZ" dirty="0" smtClean="0"/>
              <a:t>Česká ekonomika v roce 2005 předběhla ekonomiku Portugalska, poté Řecka, Kypru a nyní se blíží úrovní Španělska a Itálie</a:t>
            </a:r>
          </a:p>
          <a:p>
            <a:r>
              <a:rPr lang="cs-CZ" dirty="0" smtClean="0"/>
              <a:t>V ČR je průměrná měsíční hrubá mzda 25 128 Kč</a:t>
            </a:r>
          </a:p>
          <a:p>
            <a:r>
              <a:rPr lang="cs-CZ" dirty="0"/>
              <a:t>Nezaměstnanost v ČR je 7,5% (789 123 obyvatel</a:t>
            </a:r>
            <a:r>
              <a:rPr lang="cs-CZ" dirty="0" smtClean="0"/>
              <a:t>), v Česku </a:t>
            </a:r>
            <a:r>
              <a:rPr lang="cs-CZ" dirty="0"/>
              <a:t>i tak zůstává jako jedna z nejnižších v </a:t>
            </a:r>
            <a:r>
              <a:rPr lang="cs-CZ" dirty="0" smtClean="0"/>
              <a:t>Evropě</a:t>
            </a:r>
          </a:p>
          <a:p>
            <a:r>
              <a:rPr lang="cs-CZ" dirty="0" smtClean="0"/>
              <a:t>Nedostatek pracovníků je hlavně ve stavebnictví, strojírenství a dopravě.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roce 2008 podle odhadů Svazu průmyslu a dopravy v těchto odvětvích chybělo 300 000 kvalifikovaných pracovníků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027106" y="-1474837"/>
            <a:ext cx="15269169" cy="96567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92000" cy="6829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541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38747" y="764373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HDP (hrubý domácí produkt)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HDP udává přírůstek bohatství</a:t>
            </a:r>
          </a:p>
          <a:p>
            <a:r>
              <a:rPr lang="cs-CZ" dirty="0"/>
              <a:t>Tento ukazatel se používá v </a:t>
            </a:r>
            <a:r>
              <a:rPr lang="cs-CZ" dirty="0" smtClean="0"/>
              <a:t>makroekonomii pro </a:t>
            </a:r>
            <a:r>
              <a:rPr lang="cs-CZ" dirty="0"/>
              <a:t>určování výkonnosti ekonomiky </a:t>
            </a:r>
            <a:r>
              <a:rPr lang="cs-CZ" dirty="0" smtClean="0"/>
              <a:t>států</a:t>
            </a:r>
          </a:p>
          <a:p>
            <a:r>
              <a:rPr lang="cs-CZ" dirty="0"/>
              <a:t>V mezinárodních srovnáních se také používá HDP na obyvatele (HDP na hlavu</a:t>
            </a:r>
            <a:r>
              <a:rPr lang="cs-CZ" dirty="0" smtClean="0"/>
              <a:t>)</a:t>
            </a:r>
          </a:p>
          <a:p>
            <a:r>
              <a:rPr lang="cs-CZ" dirty="0" smtClean="0"/>
              <a:t>Celkové HDP v ČR je asi 5010 miliard Kč</a:t>
            </a:r>
          </a:p>
          <a:p>
            <a:r>
              <a:rPr lang="cs-CZ" dirty="0" smtClean="0"/>
              <a:t>Na 1 obyvatele to je asi 476 256 Kč</a:t>
            </a:r>
          </a:p>
          <a:p>
            <a:r>
              <a:rPr lang="cs-CZ" dirty="0" smtClean="0"/>
              <a:t>Největší HDP na světě má Lucembursko (2 181 000 Kč/obyvatel)</a:t>
            </a:r>
          </a:p>
          <a:p>
            <a:r>
              <a:rPr lang="cs-CZ" dirty="0" smtClean="0"/>
              <a:t>HDP podle odvětví: zemědělství: 1,8%</a:t>
            </a:r>
          </a:p>
          <a:p>
            <a:pPr marL="1828800" lvl="4" indent="0">
              <a:buNone/>
            </a:pPr>
            <a:r>
              <a:rPr lang="cs-CZ" sz="2200" dirty="0"/>
              <a:t>  </a:t>
            </a:r>
            <a:r>
              <a:rPr lang="cs-CZ" sz="2200" dirty="0" smtClean="0"/>
              <a:t>            průmysl: 39,6%</a:t>
            </a:r>
          </a:p>
          <a:p>
            <a:pPr marL="1828800" lvl="4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služby: 58,6%</a:t>
            </a:r>
          </a:p>
          <a:p>
            <a:pPr marL="1828800" lvl="4" indent="0">
              <a:buNone/>
            </a:pPr>
            <a:r>
              <a:rPr lang="cs-CZ" sz="1800" dirty="0"/>
              <a:t> </a:t>
            </a:r>
            <a:endParaRPr lang="cs-CZ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9026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-17541"/>
            <a:ext cx="12192000" cy="6875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3815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DPH (daň z přidané hodnoty)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DPH tvoří jeden z nejdůležitějších příjmů státního rozpočtu</a:t>
            </a:r>
          </a:p>
          <a:p>
            <a:r>
              <a:rPr lang="cs-CZ" dirty="0" smtClean="0"/>
              <a:t>Platí ji všichni při nákupu většiny zboží a služeb, a proto se jí také někdy říká univerzální daň</a:t>
            </a:r>
          </a:p>
          <a:p>
            <a:r>
              <a:rPr lang="cs-CZ" dirty="0"/>
              <a:t>V České republice byla tato daň zavedena 1. 1. 1993 a nahradila tak dříve používanou daň z </a:t>
            </a:r>
            <a:r>
              <a:rPr lang="cs-CZ" dirty="0" smtClean="0"/>
              <a:t>obratu</a:t>
            </a:r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5258744"/>
              </p:ext>
            </p:extLst>
          </p:nvPr>
        </p:nvGraphicFramePr>
        <p:xfrm>
          <a:off x="588981" y="523539"/>
          <a:ext cx="10715814" cy="611033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571938"/>
                <a:gridCol w="3571938"/>
                <a:gridCol w="3571938"/>
              </a:tblGrid>
              <a:tr h="5976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Sazby DPH v některých evropských zemích</a:t>
                      </a:r>
                      <a:endParaRPr lang="cs-CZ" sz="1800" b="1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5127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Stát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sazba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Snížená sazba</a:t>
                      </a:r>
                      <a:endParaRPr lang="cs-CZ" sz="1800" b="1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Česká republika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21 %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15 (10)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Dánsko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25 %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0 %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Maďarsko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27 %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18 %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Malta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18 %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5 %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Německo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19 %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7 %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Nizozemsko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21 %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6% (21 % daň z pojištění)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Rakousko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20 %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10 %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Slovensko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20 %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10 %</a:t>
                      </a:r>
                      <a:endParaRPr lang="cs-CZ" sz="1800" dirty="0"/>
                    </a:p>
                  </a:txBody>
                  <a:tcPr anchor="ctr"/>
                </a:tc>
              </a:tr>
              <a:tr h="55127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Švédsko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25 %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12 %</a:t>
                      </a:r>
                      <a:endParaRPr lang="cs-CZ" sz="1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32409092"/>
              </p:ext>
            </p:extLst>
          </p:nvPr>
        </p:nvGraphicFramePr>
        <p:xfrm>
          <a:off x="50800" y="609600"/>
          <a:ext cx="7061200" cy="5852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65300"/>
                <a:gridCol w="1765300"/>
                <a:gridCol w="1765300"/>
                <a:gridCol w="1765300"/>
              </a:tblGrid>
              <a:tr h="358775"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Historie české sazby DPH</a:t>
                      </a:r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Období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sazba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Snížená sazba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 Snížená sazba</a:t>
                      </a:r>
                      <a:endParaRPr lang="cs-CZ" b="1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12 1993 – 31. 12. 1994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1. 1995 – 30. 4. 2004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5. 2004 – 31. 12. 2007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1. 2008 – 31. 12. 2009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1. 2010 – 31. 12. 2011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1. 2012 – 31. 12. 2012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627856">
                <a:tc>
                  <a:txBody>
                    <a:bodyPr/>
                    <a:lstStyle/>
                    <a:p>
                      <a:r>
                        <a:rPr lang="cs-CZ" dirty="0" smtClean="0"/>
                        <a:t>1. 1. 2013 – 31. 12. 2014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</a:t>
                      </a:r>
                      <a:endParaRPr lang="cs-CZ" dirty="0"/>
                    </a:p>
                  </a:txBody>
                  <a:tcPr anchor="ctr"/>
                </a:tc>
              </a:tr>
              <a:tr h="358775">
                <a:tc>
                  <a:txBody>
                    <a:bodyPr/>
                    <a:lstStyle/>
                    <a:p>
                      <a:r>
                        <a:rPr lang="cs-CZ" dirty="0" smtClean="0"/>
                        <a:t>1. 1. 2015 -</a:t>
                      </a:r>
                      <a:r>
                        <a:rPr lang="cs-CZ" dirty="0" smtClean="0">
                          <a:sym typeface="Wingdings" panose="05000000000000000000" pitchFamily="2" charset="2"/>
                        </a:rPr>
                        <a:t>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15 %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10 %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9" name="Graf 28"/>
          <p:cNvGraphicFramePr/>
          <p:nvPr>
            <p:extLst>
              <p:ext uri="{D42A27DB-BD31-4B8C-83A1-F6EECF244321}">
                <p14:modId xmlns:p14="http://schemas.microsoft.com/office/powerpoint/2010/main" xmlns="" val="1103464900"/>
              </p:ext>
            </p:extLst>
          </p:nvPr>
        </p:nvGraphicFramePr>
        <p:xfrm>
          <a:off x="5628754" y="1629470"/>
          <a:ext cx="6525146" cy="44118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334319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Graphic spid="2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Státní dluh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160589"/>
            <a:ext cx="8757122" cy="3880773"/>
          </a:xfrm>
        </p:spPr>
        <p:txBody>
          <a:bodyPr/>
          <a:lstStyle/>
          <a:p>
            <a:r>
              <a:rPr lang="cs-CZ" dirty="0"/>
              <a:t>Česká republika má v současnosti v porovnání s okolními zeměmi relativně nízký, ale nadále se zvyšující státní </a:t>
            </a:r>
            <a:r>
              <a:rPr lang="cs-CZ" dirty="0" smtClean="0"/>
              <a:t>dluh</a:t>
            </a:r>
          </a:p>
          <a:p>
            <a:r>
              <a:rPr lang="cs-CZ" dirty="0"/>
              <a:t>Ze státního dluhu je vyplácen úrok, v roce 2010 činila výše úroků 35,63 miliard korun</a:t>
            </a:r>
            <a:r>
              <a:rPr lang="cs-CZ" dirty="0" smtClean="0"/>
              <a:t>.</a:t>
            </a:r>
          </a:p>
          <a:p>
            <a:r>
              <a:rPr lang="cs-CZ" dirty="0"/>
              <a:t>V květnu 2014 činil státní dluh přibližně 1,7 bilionu </a:t>
            </a:r>
            <a:r>
              <a:rPr lang="cs-CZ" dirty="0" smtClean="0"/>
              <a:t>korun, </a:t>
            </a:r>
            <a:r>
              <a:rPr lang="cs-CZ" dirty="0" smtClean="0"/>
              <a:t>což je 46 % z HDP</a:t>
            </a:r>
          </a:p>
          <a:p>
            <a:r>
              <a:rPr lang="cs-CZ" dirty="0" smtClean="0"/>
              <a:t>Například státní dluh Řecka je v přepočtu 12,5 bilionu korun což je 175 % z HDP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2744739"/>
              </p:ext>
            </p:extLst>
          </p:nvPr>
        </p:nvGraphicFramePr>
        <p:xfrm>
          <a:off x="889001" y="0"/>
          <a:ext cx="4659084" cy="68813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3028"/>
                <a:gridCol w="1553028"/>
                <a:gridCol w="1553028"/>
              </a:tblGrid>
              <a:tr h="367131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Státní dluh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6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Státní dluh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Roční</a:t>
                      </a:r>
                      <a:r>
                        <a:rPr lang="cs-CZ" b="1" baseline="0" dirty="0" smtClean="0"/>
                        <a:t> přírůstek</a:t>
                      </a:r>
                      <a:endParaRPr lang="cs-CZ" b="1" dirty="0"/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158,8 mld.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</a:t>
                      </a:r>
                      <a:endParaRPr lang="cs-CZ" dirty="0"/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157,3 mld.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-1,5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154,4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-2,9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155,2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0,8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173,1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17,9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194,7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21,6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1999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228,4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33,7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289,3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60,9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345,0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55,7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395,9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50,9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493,2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97,3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592,9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99,7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691,2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98,9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802,5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111,3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892,3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89,8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999,8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107,2 mld.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54002672"/>
              </p:ext>
            </p:extLst>
          </p:nvPr>
        </p:nvGraphicFramePr>
        <p:xfrm>
          <a:off x="5488607" y="2561242"/>
          <a:ext cx="4659084" cy="22027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3028"/>
                <a:gridCol w="1553028"/>
                <a:gridCol w="1553028"/>
              </a:tblGrid>
              <a:tr h="367131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2009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5E8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1178,2 mld.</a:t>
                      </a:r>
                    </a:p>
                  </a:txBody>
                  <a:tcPr>
                    <a:solidFill>
                      <a:srgbClr val="F5E8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178,4 mld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rgbClr val="F5E8E7"/>
                    </a:solidFill>
                  </a:tcPr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1344,1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165,8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1499,4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155,3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1667,6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168,3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1683,3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81,3 mld.</a:t>
                      </a:r>
                    </a:p>
                  </a:txBody>
                  <a:tcPr/>
                </a:tc>
              </a:tr>
              <a:tr h="367131">
                <a:tc>
                  <a:txBody>
                    <a:bodyPr/>
                    <a:lstStyle/>
                    <a:p>
                      <a:r>
                        <a:rPr lang="cs-CZ" dirty="0" smtClean="0"/>
                        <a:t>2014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1663,7 mld.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77,8 mld.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Graf 13"/>
          <p:cNvGraphicFramePr/>
          <p:nvPr>
            <p:extLst>
              <p:ext uri="{D42A27DB-BD31-4B8C-83A1-F6EECF244321}">
                <p14:modId xmlns:p14="http://schemas.microsoft.com/office/powerpoint/2010/main" xmlns="" val="2842926300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284199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Graphic spid="1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0623" y="387856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Burza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Burza je místo, kde se obchoduje s cennými papíry</a:t>
            </a:r>
          </a:p>
          <a:p>
            <a:r>
              <a:rPr lang="cs-CZ" dirty="0" smtClean="0"/>
              <a:t>Zprostředkovatel obchodu s cennými papíry se nazývá makléř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Druhy burz: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1) Peněžní – obchod s devizami (s cizími měnami)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 smtClean="0"/>
              <a:t>                        2) Zbožové – obchod se zbožím (ropa, drahé kovy,……)</a:t>
            </a:r>
          </a:p>
          <a:p>
            <a:r>
              <a:rPr lang="cs-CZ" dirty="0"/>
              <a:t>Největším českým organizátorem trhu s cennými papíry je Prague stock exchange (PSE) - Burza cenných papírů </a:t>
            </a:r>
            <a:r>
              <a:rPr lang="cs-CZ" dirty="0" smtClean="0"/>
              <a:t>Praha (BCPP)</a:t>
            </a:r>
          </a:p>
          <a:p>
            <a:r>
              <a:rPr lang="cs-CZ" dirty="0"/>
              <a:t>Na funkci burzy dohlíží Česká národní banka, která spolu s ministerstvem </a:t>
            </a:r>
            <a:r>
              <a:rPr lang="cs-CZ" dirty="0" smtClean="0"/>
              <a:t>financí</a:t>
            </a:r>
            <a:r>
              <a:rPr lang="cs-CZ" dirty="0"/>
              <a:t> vytváří právní předpisy pro její </a:t>
            </a:r>
            <a:r>
              <a:rPr lang="cs-CZ" dirty="0" smtClean="0"/>
              <a:t>fungování</a:t>
            </a:r>
          </a:p>
          <a:p>
            <a:r>
              <a:rPr lang="cs-CZ" dirty="0"/>
              <a:t>NYSE – New York Stock Exchange (USA) – největší burza na světě podle tržní hodnoty cenných papírů v USD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Např. 1 gram zlata stojí přibližně 950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za 1 Kč by jsme si koupili asi 0,001 g zlata 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12366" y="130867"/>
            <a:ext cx="2657713" cy="33761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0305" y="130867"/>
            <a:ext cx="3022899" cy="201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819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39384" y="305224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Banka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040" y="1871831"/>
            <a:ext cx="10820400" cy="4024125"/>
          </a:xfrm>
        </p:spPr>
        <p:txBody>
          <a:bodyPr/>
          <a:lstStyle/>
          <a:p>
            <a:r>
              <a:rPr lang="cs-CZ" dirty="0" smtClean="0"/>
              <a:t>Banka je peněžní ústav, podnik obchodující na peněžním trhu</a:t>
            </a:r>
          </a:p>
          <a:p>
            <a:r>
              <a:rPr lang="cs-CZ" dirty="0" smtClean="0"/>
              <a:t>Má za úkol pečovat o peníze, poskytovat úvěry, přijímat vklady, zabezpečovat placení převodem</a:t>
            </a:r>
          </a:p>
          <a:p>
            <a:r>
              <a:rPr lang="cs-CZ" dirty="0" smtClean="0"/>
              <a:t>Česká národní banka je centrální banka státu a reguluje množství peněz v oběhu, vydává peníze, provádí dozor nad financemi</a:t>
            </a:r>
          </a:p>
          <a:p>
            <a:r>
              <a:rPr lang="cs-CZ" dirty="0" smtClean="0"/>
              <a:t>Česká koruna byla dříve kryta zlatem, ale</a:t>
            </a:r>
            <a:br>
              <a:rPr lang="cs-CZ" dirty="0" smtClean="0"/>
            </a:br>
            <a:r>
              <a:rPr lang="cs-CZ" dirty="0" smtClean="0"/>
              <a:t>dnes je kryta cennými papíry, protože v ČR</a:t>
            </a:r>
            <a:br>
              <a:rPr lang="cs-CZ" dirty="0" smtClean="0"/>
            </a:br>
            <a:r>
              <a:rPr lang="cs-CZ" dirty="0" smtClean="0"/>
              <a:t>je pouze 13,7 tuny </a:t>
            </a:r>
            <a:r>
              <a:rPr lang="cs-CZ" dirty="0" smtClean="0"/>
              <a:t>zlata, </a:t>
            </a:r>
            <a:r>
              <a:rPr lang="cs-CZ" dirty="0" smtClean="0"/>
              <a:t>což kryje asi 0,4 %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ze všech peněz ČR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2416" y="3712017"/>
            <a:ext cx="5282008" cy="301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85791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201008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541791" y="-277378"/>
            <a:ext cx="8610600" cy="1293028"/>
          </a:xfrm>
        </p:spPr>
        <p:txBody>
          <a:bodyPr/>
          <a:lstStyle/>
          <a:p>
            <a:r>
              <a:rPr lang="cs-CZ" u="sng" dirty="0" smtClean="0"/>
              <a:t>Oběh peněz ČR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904485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4988" y="806385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Přijetí Eura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Vstupem do Evropské unie se Česko zavázalo přijmout jednotnou měnu, po splnění požadovaných kritérií</a:t>
            </a:r>
          </a:p>
          <a:p>
            <a:r>
              <a:rPr lang="cs-CZ" dirty="0" smtClean="0"/>
              <a:t>Pro přijetí společné měny je potřeba stanovit relativně pevný kurz koruny k euru, což v této </a:t>
            </a:r>
            <a:r>
              <a:rPr lang="cs-CZ" dirty="0" smtClean="0"/>
              <a:t>době, </a:t>
            </a:r>
            <a:r>
              <a:rPr lang="cs-CZ" dirty="0" smtClean="0"/>
              <a:t>přestože koruna posílila o několik </a:t>
            </a:r>
            <a:r>
              <a:rPr lang="cs-CZ" dirty="0" smtClean="0"/>
              <a:t>procent, </a:t>
            </a:r>
            <a:r>
              <a:rPr lang="cs-CZ" dirty="0" smtClean="0"/>
              <a:t>nebylo příliš vhodné</a:t>
            </a:r>
          </a:p>
          <a:p>
            <a:r>
              <a:rPr lang="cs-CZ" dirty="0" smtClean="0"/>
              <a:t>V květnu 2013 se guvernér ČNB (České národní banky) vyjádřil pro přijetí eura nejdříve v roce 2019</a:t>
            </a:r>
          </a:p>
          <a:p>
            <a:r>
              <a:rPr lang="cs-CZ" dirty="0" smtClean="0"/>
              <a:t>V únoru 2014 ministr financí Andrej Babiš posunul tento termín o rok později a za nejbližší možný považuje rok 2020.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405867" y="5030252"/>
            <a:ext cx="3437790" cy="1653577"/>
          </a:xfrm>
          <a:prstGeom prst="rect">
            <a:avLst/>
          </a:prstGeom>
        </p:spPr>
      </p:pic>
      <p:pic>
        <p:nvPicPr>
          <p:cNvPr id="7" name="Picture 2" descr="bankovky eu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343" y="0"/>
            <a:ext cx="2933709" cy="224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476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83695" y="602861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Vývoz a dovoz zboží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43843" y="2196747"/>
            <a:ext cx="8596668" cy="3880773"/>
          </a:xfrm>
        </p:spPr>
        <p:txBody>
          <a:bodyPr/>
          <a:lstStyle/>
          <a:p>
            <a:r>
              <a:rPr lang="cs-CZ" dirty="0" smtClean="0"/>
              <a:t>Vývoz (export): 3 072,6 mld.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42178" y="3170436"/>
            <a:ext cx="3988591" cy="353926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299" y="3170436"/>
            <a:ext cx="3988591" cy="354040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683843" y="2568720"/>
            <a:ext cx="46103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Dovoz (import): 2 766,9 mld.</a:t>
            </a:r>
          </a:p>
          <a:p>
            <a:endParaRPr lang="cs-CZ" dirty="0"/>
          </a:p>
        </p:txBody>
      </p:sp>
      <p:sp>
        <p:nvSpPr>
          <p:cNvPr id="3" name="Pravá složená závorka 2"/>
          <p:cNvSpPr/>
          <p:nvPr/>
        </p:nvSpPr>
        <p:spPr>
          <a:xfrm>
            <a:off x="7976647" y="2216575"/>
            <a:ext cx="317500" cy="671317"/>
          </a:xfrm>
          <a:prstGeom prst="righ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97093" y="2321400"/>
            <a:ext cx="2861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Nejvíce Německo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3033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13" grpId="0"/>
      <p:bldP spid="3" grpId="0" animBg="1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7708" y="691961"/>
            <a:ext cx="8610600" cy="1293028"/>
          </a:xfrm>
        </p:spPr>
        <p:txBody>
          <a:bodyPr/>
          <a:lstStyle/>
          <a:p>
            <a:pPr algn="ctr"/>
            <a:r>
              <a:rPr lang="cs-CZ" dirty="0" smtClean="0"/>
              <a:t>           </a:t>
            </a:r>
            <a:r>
              <a:rPr lang="cs-CZ" u="sng" dirty="0" smtClean="0"/>
              <a:t>Průmysl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3" y="2160589"/>
            <a:ext cx="11048501" cy="4509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Průmysl v Česku zaměstnává téměř 38 % ekonomicky aktivních pracovníků, tímto podílem je Česko na 1. místě mezi státy Evropské unie</a:t>
            </a:r>
          </a:p>
          <a:p>
            <a:r>
              <a:rPr lang="cs-CZ" dirty="0" smtClean="0"/>
              <a:t>Hlavními průmyslovými centry jsou: Praha, Ostravsko, Plzeňsko</a:t>
            </a:r>
            <a:r>
              <a:rPr lang="cs-CZ" dirty="0"/>
              <a:t> </a:t>
            </a:r>
            <a:r>
              <a:rPr lang="cs-CZ" dirty="0" smtClean="0"/>
              <a:t>a také mnohá místa v Ústeckém kraji</a:t>
            </a:r>
          </a:p>
          <a:p>
            <a:r>
              <a:rPr lang="cs-CZ" dirty="0" smtClean="0"/>
              <a:t>Mezi důležitá odvětví průmyslu patří strojírenství, elektrotechnika, chemický průmysl, hutnictví, potravinářství, energetika a nejvíce rozvíjejícím odvětvím je stavebnictví</a:t>
            </a:r>
          </a:p>
          <a:p>
            <a:r>
              <a:rPr lang="cs-CZ" dirty="0" smtClean="0"/>
              <a:t>V českém průmyslu má velký význam výroba dopravních prostředků</a:t>
            </a:r>
          </a:p>
          <a:p>
            <a:pPr marL="0" indent="0">
              <a:buNone/>
            </a:pPr>
            <a:r>
              <a:rPr lang="cs-CZ" b="1" dirty="0" smtClean="0"/>
              <a:t>Energetika: </a:t>
            </a:r>
            <a:endParaRPr lang="cs-CZ" dirty="0" smtClean="0"/>
          </a:p>
          <a:p>
            <a:r>
              <a:rPr lang="cs-CZ" dirty="0" smtClean="0"/>
              <a:t>Základem české energetiky jsou uhelné a jaderné elektrárny (Temelín a Dukovany), podíl na výrobě elektřiny z obnovitelných zdrojů se pohybuje kolem 12 %</a:t>
            </a:r>
          </a:p>
          <a:p>
            <a:r>
              <a:rPr lang="cs-CZ" dirty="0" smtClean="0"/>
              <a:t>Výstavba elektráren na obnovitelné zdroje je dotována dotacemi EU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328" y="39936"/>
            <a:ext cx="3452757" cy="19450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79621" y="39936"/>
            <a:ext cx="3452757" cy="194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164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0700" y="1044071"/>
            <a:ext cx="8610600" cy="1293028"/>
          </a:xfrm>
        </p:spPr>
        <p:txBody>
          <a:bodyPr/>
          <a:lstStyle/>
          <a:p>
            <a:pPr algn="ctr"/>
            <a:r>
              <a:rPr lang="cs-CZ" u="sng" dirty="0" smtClean="0"/>
              <a:t>Další pojmy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2833875"/>
            <a:ext cx="10820400" cy="4024125"/>
          </a:xfrm>
        </p:spPr>
        <p:txBody>
          <a:bodyPr/>
          <a:lstStyle/>
          <a:p>
            <a:r>
              <a:rPr lang="cs-CZ" dirty="0" smtClean="0"/>
              <a:t>Konvertibilita měny – směnitelnost měny za jinou měnu</a:t>
            </a:r>
          </a:p>
          <a:p>
            <a:r>
              <a:rPr lang="cs-CZ" dirty="0" smtClean="0"/>
              <a:t>Devalvace – znehodnocení peněz, snížení hodnoty peněz</a:t>
            </a:r>
          </a:p>
          <a:p>
            <a:r>
              <a:rPr lang="cs-CZ" dirty="0" smtClean="0"/>
              <a:t>Revalvace – zhodnocení peněz, posílení peněžní hodnoty</a:t>
            </a:r>
          </a:p>
          <a:p>
            <a:r>
              <a:rPr lang="cs-CZ" dirty="0" smtClean="0"/>
              <a:t>Inflace – snížení kupní síly peněz, ekonomická nerovnováha (zvyšování cen, koupíme si méně)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4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34966" y="60436"/>
            <a:ext cx="8610600" cy="1293028"/>
          </a:xfrm>
        </p:spPr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7939" y="1395250"/>
            <a:ext cx="11800489" cy="4708634"/>
          </a:xfrm>
        </p:spPr>
        <p:txBody>
          <a:bodyPr>
            <a:normAutofit fontScale="25000" lnSpcReduction="20000"/>
          </a:bodyPr>
          <a:lstStyle/>
          <a:p>
            <a:r>
              <a:rPr lang="cs-CZ" sz="4800" dirty="0">
                <a:hlinkClick r:id="rId2"/>
              </a:rPr>
              <a:t>http://cs.wikipedia.org/wiki/Ekonomika_%</a:t>
            </a:r>
            <a:r>
              <a:rPr lang="cs-CZ" sz="4800" dirty="0" smtClean="0">
                <a:hlinkClick r:id="rId2"/>
              </a:rPr>
              <a:t>C4%8Ceska</a:t>
            </a:r>
            <a:endParaRPr lang="cs-CZ" sz="4800" dirty="0" smtClean="0"/>
          </a:p>
          <a:p>
            <a:r>
              <a:rPr lang="cs-CZ" sz="4800" dirty="0">
                <a:hlinkClick r:id="rId3"/>
              </a:rPr>
              <a:t>http://www.czso.cz/xm/redakce.nsf/bce41ad0daa3aad1c1256c6e00499152/1d764cf9e1a148d5c1257cee0026d020/$</a:t>
            </a:r>
            <a:r>
              <a:rPr lang="cs-CZ" sz="4800" dirty="0" smtClean="0">
                <a:hlinkClick r:id="rId3"/>
              </a:rPr>
              <a:t>FILE/Mzdy1q2014g2.jpg</a:t>
            </a:r>
            <a:endParaRPr lang="cs-CZ" sz="4800" dirty="0" smtClean="0"/>
          </a:p>
          <a:p>
            <a:r>
              <a:rPr lang="cs-CZ" sz="4800" dirty="0">
                <a:hlinkClick r:id="rId4"/>
              </a:rPr>
              <a:t>http://</a:t>
            </a:r>
            <a:r>
              <a:rPr lang="cs-CZ" sz="4800" dirty="0" smtClean="0">
                <a:hlinkClick r:id="rId4"/>
              </a:rPr>
              <a:t>upload.wikimedia.org/wikipedia/commons/f/fc/Average_brutto_wage_Czech_Republic_1985-2008.svg</a:t>
            </a:r>
            <a:endParaRPr lang="cs-CZ" sz="4800" dirty="0" smtClean="0"/>
          </a:p>
          <a:p>
            <a:r>
              <a:rPr lang="cs-CZ" sz="4800" dirty="0">
                <a:hlinkClick r:id="rId5"/>
              </a:rPr>
              <a:t>http://</a:t>
            </a:r>
            <a:r>
              <a:rPr lang="cs-CZ" sz="4800" dirty="0" smtClean="0">
                <a:hlinkClick r:id="rId5"/>
              </a:rPr>
              <a:t>upload.wikimedia.org/wikipedia/commons/3/3e/Ceske-hdp.jpg</a:t>
            </a:r>
            <a:endParaRPr lang="cs-CZ" sz="4800" dirty="0" smtClean="0"/>
          </a:p>
          <a:p>
            <a:r>
              <a:rPr lang="cs-CZ" sz="4800" dirty="0">
                <a:hlinkClick r:id="rId6"/>
              </a:rPr>
              <a:t>http://</a:t>
            </a:r>
            <a:r>
              <a:rPr lang="cs-CZ" sz="4800" dirty="0" smtClean="0">
                <a:hlinkClick r:id="rId6"/>
              </a:rPr>
              <a:t>upload.wikimedia.org/wikipedia/commons/6/6c/HDP_CR.png</a:t>
            </a:r>
            <a:endParaRPr lang="cs-CZ" sz="4800" dirty="0" smtClean="0"/>
          </a:p>
          <a:p>
            <a:r>
              <a:rPr lang="cs-CZ" sz="4800" dirty="0">
                <a:hlinkClick r:id="rId7"/>
              </a:rPr>
              <a:t>http://upload.wikimedia.org/wikipedia/commons/e/ed/2004_-_United_States_-_Manhattan_-_New_York_City_-_New_York_-_</a:t>
            </a:r>
            <a:r>
              <a:rPr lang="cs-CZ" sz="4800" dirty="0" smtClean="0">
                <a:hlinkClick r:id="rId7"/>
              </a:rPr>
              <a:t>New_York_Stock_Exchange_copy_4887745328.jpg</a:t>
            </a:r>
            <a:endParaRPr lang="cs-CZ" sz="4800" dirty="0" smtClean="0"/>
          </a:p>
          <a:p>
            <a:r>
              <a:rPr lang="cs-CZ" sz="4800" dirty="0">
                <a:hlinkClick r:id="rId8"/>
              </a:rPr>
              <a:t>http://</a:t>
            </a:r>
            <a:r>
              <a:rPr lang="cs-CZ" sz="4800" dirty="0" smtClean="0">
                <a:hlinkClick r:id="rId8"/>
              </a:rPr>
              <a:t>upload.wikimedia.org/wikipedia/commons/a/ad/Praha%2C_Star%C3%A9_m%C4%9Bsto%2C_Burzovn%C3%AD_pal%C3%A1c.jpg</a:t>
            </a:r>
            <a:endParaRPr lang="cs-CZ" sz="4800" dirty="0" smtClean="0"/>
          </a:p>
          <a:p>
            <a:r>
              <a:rPr lang="cs-CZ" sz="4800" dirty="0">
                <a:hlinkClick r:id="rId9"/>
              </a:rPr>
              <a:t>http://</a:t>
            </a:r>
            <a:r>
              <a:rPr lang="cs-CZ" sz="4800" dirty="0" smtClean="0">
                <a:hlinkClick r:id="rId9"/>
              </a:rPr>
              <a:t>upload.wikimedia.org/wikipedia/commons/e/e7/CBNod.JPG</a:t>
            </a:r>
            <a:endParaRPr lang="cs-CZ" sz="4800" dirty="0" smtClean="0"/>
          </a:p>
          <a:p>
            <a:r>
              <a:rPr lang="cs-CZ" sz="4800" dirty="0">
                <a:hlinkClick r:id="rId10"/>
              </a:rPr>
              <a:t>http://</a:t>
            </a:r>
            <a:r>
              <a:rPr lang="cs-CZ" sz="4800" dirty="0" smtClean="0">
                <a:hlinkClick r:id="rId10"/>
              </a:rPr>
              <a:t>cs.wikipedia.org/wiki/Euro#mediaviewer/File:Euro_banknotes.png</a:t>
            </a:r>
            <a:endParaRPr lang="cs-CZ" sz="4800" dirty="0" smtClean="0"/>
          </a:p>
          <a:p>
            <a:r>
              <a:rPr lang="cs-CZ" sz="4800" dirty="0">
                <a:hlinkClick r:id="rId11"/>
              </a:rPr>
              <a:t>http://</a:t>
            </a:r>
            <a:r>
              <a:rPr lang="cs-CZ" sz="4800" dirty="0" smtClean="0">
                <a:hlinkClick r:id="rId11"/>
              </a:rPr>
              <a:t>www.tyden.cz/obrazek/201404/533a97e58a021/crop-592487-rekjb.jpg</a:t>
            </a:r>
            <a:endParaRPr lang="cs-CZ" sz="4800" dirty="0" smtClean="0"/>
          </a:p>
          <a:p>
            <a:r>
              <a:rPr lang="cs-CZ" sz="4800" dirty="0">
                <a:hlinkClick r:id="rId12"/>
              </a:rPr>
              <a:t>http://</a:t>
            </a:r>
            <a:r>
              <a:rPr lang="cs-CZ" sz="4800" dirty="0" smtClean="0">
                <a:hlinkClick r:id="rId12"/>
              </a:rPr>
              <a:t>upload.wikimedia.org/wikipedia/commons/5/56/Czech_republic_export_2007.png</a:t>
            </a:r>
            <a:endParaRPr lang="cs-CZ" sz="4800" dirty="0" smtClean="0"/>
          </a:p>
          <a:p>
            <a:r>
              <a:rPr lang="cs-CZ" sz="4800" dirty="0">
                <a:hlinkClick r:id="rId2"/>
              </a:rPr>
              <a:t>http://cs.wikipedia.org/wiki/Ekonomika_%</a:t>
            </a:r>
            <a:r>
              <a:rPr lang="cs-CZ" sz="4800" dirty="0" smtClean="0">
                <a:hlinkClick r:id="rId2"/>
              </a:rPr>
              <a:t>C4%8Ceska#mediaviewer/File:Czech_republic_import_2007.png</a:t>
            </a:r>
            <a:endParaRPr lang="cs-CZ" sz="4800" dirty="0" smtClean="0"/>
          </a:p>
          <a:p>
            <a:r>
              <a:rPr lang="cs-CZ" sz="4800" dirty="0">
                <a:hlinkClick r:id="rId2"/>
              </a:rPr>
              <a:t>http://cs.wikipedia.org/wiki/Ekonomika_%C4%8Ceska#mediaviewer/File:Plze%C5%88,_%C5%A0koda_Transportation,_</a:t>
            </a:r>
            <a:r>
              <a:rPr lang="cs-CZ" sz="4800" dirty="0" smtClean="0">
                <a:hlinkClick r:id="rId2"/>
              </a:rPr>
              <a:t>rozestav%C4%9Bn%C3%A1_tramvaj_III.JPG</a:t>
            </a:r>
            <a:endParaRPr lang="cs-CZ" sz="4800" dirty="0" smtClean="0"/>
          </a:p>
          <a:p>
            <a:r>
              <a:rPr lang="cs-CZ" sz="4800" dirty="0">
                <a:hlinkClick r:id="rId13"/>
              </a:rPr>
              <a:t>http://</a:t>
            </a:r>
            <a:r>
              <a:rPr lang="cs-CZ" sz="4800" dirty="0" smtClean="0">
                <a:hlinkClick r:id="rId13"/>
              </a:rPr>
              <a:t>img.ihned.cz/attachment.php/440/34796440/aos8BEGJLk6PQWcefghryz01TUw29RVm/EK46_34_temelin_lf.jpg</a:t>
            </a:r>
            <a:endParaRPr lang="cs-CZ" sz="4800" dirty="0" smtClean="0"/>
          </a:p>
          <a:p>
            <a:r>
              <a:rPr lang="cs-CZ" sz="4800" dirty="0" smtClean="0"/>
              <a:t>Další grafy byly zhotoveny v </a:t>
            </a:r>
            <a:r>
              <a:rPr lang="cs-CZ" sz="4800" dirty="0" err="1" smtClean="0"/>
              <a:t>programi</a:t>
            </a:r>
            <a:r>
              <a:rPr lang="cs-CZ" sz="4800" dirty="0" smtClean="0"/>
              <a:t> Microsoft Office PowerPoint</a:t>
            </a:r>
          </a:p>
          <a:p>
            <a:r>
              <a:rPr lang="cs-CZ" sz="4800" dirty="0" smtClean="0"/>
              <a:t>Školní materiály</a:t>
            </a:r>
          </a:p>
          <a:p>
            <a:r>
              <a:rPr lang="cs-CZ" sz="9600" dirty="0" smtClean="0">
                <a:solidFill>
                  <a:srgbClr val="FF0000"/>
                </a:solidFill>
              </a:rPr>
              <a:t>!!!! Materiál </a:t>
            </a:r>
            <a:r>
              <a:rPr lang="cs-CZ" sz="9600" dirty="0">
                <a:solidFill>
                  <a:srgbClr val="FF0000"/>
                </a:solidFill>
              </a:rPr>
              <a:t>je určen pro bezplatné používání pro potřeby výuky a vzdělávání na všech typech škol a školských zařízení. Jakékoliv další využití podléhá autorskému </a:t>
            </a:r>
            <a:r>
              <a:rPr lang="cs-CZ" sz="9600" dirty="0" smtClean="0">
                <a:solidFill>
                  <a:srgbClr val="FF0000"/>
                </a:solidFill>
              </a:rPr>
              <a:t>zákonu !!!!</a:t>
            </a:r>
          </a:p>
          <a:p>
            <a:endParaRPr lang="cs-CZ" sz="3400" dirty="0" smtClean="0"/>
          </a:p>
          <a:p>
            <a:endParaRPr lang="cs-CZ" sz="3400" dirty="0" smtClean="0"/>
          </a:p>
          <a:p>
            <a:endParaRPr lang="cs-CZ" sz="3400" dirty="0" smtClean="0"/>
          </a:p>
          <a:p>
            <a:endParaRPr lang="cs-CZ" sz="3400" dirty="0" smtClean="0"/>
          </a:p>
          <a:p>
            <a:endParaRPr lang="cs-CZ" sz="3400" dirty="0" smtClean="0"/>
          </a:p>
          <a:p>
            <a:pPr marL="0" indent="0">
              <a:buNone/>
            </a:pP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535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ondenzační stopa">
  <a:themeElements>
    <a:clrScheme name="Kondenzační stopa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Kondenzační stopa">
      <a:maj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ondenzační stopa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TM04033937[[fn=Kondenzační stopa]]</Template>
  <TotalTime>719</TotalTime>
  <Words>1170</Words>
  <Application>Microsoft Office PowerPoint</Application>
  <PresentationFormat>Vlastní</PresentationFormat>
  <Paragraphs>270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Kondenzační stopa</vt:lpstr>
      <vt:lpstr>Snímek 1</vt:lpstr>
      <vt:lpstr>Ekonomika ČR </vt:lpstr>
      <vt:lpstr>Základní informace</vt:lpstr>
      <vt:lpstr>Česká ekonomika před vznikem České republiky</vt:lpstr>
      <vt:lpstr>Vývoj ekonomiky od vzniku České republiky</vt:lpstr>
      <vt:lpstr>HDP (hrubý domácí produkt)</vt:lpstr>
      <vt:lpstr>DPH (daň z přidané hodnoty)</vt:lpstr>
      <vt:lpstr>Státní dluh</vt:lpstr>
      <vt:lpstr>Burza</vt:lpstr>
      <vt:lpstr>Banka</vt:lpstr>
      <vt:lpstr>Oběh peněz ČR</vt:lpstr>
      <vt:lpstr>Přijetí Eura</vt:lpstr>
      <vt:lpstr>Vývoz a dovoz zboží</vt:lpstr>
      <vt:lpstr>           Průmysl</vt:lpstr>
      <vt:lpstr>Další pojmy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Ekonomika ČR</dc:title>
  <dc:creator>Michal Lelek</dc:creator>
  <cp:lastModifiedBy>Dum</cp:lastModifiedBy>
  <cp:revision>64</cp:revision>
  <dcterms:created xsi:type="dcterms:W3CDTF">2015-02-10T15:12:29Z</dcterms:created>
  <dcterms:modified xsi:type="dcterms:W3CDTF">2015-03-06T21:50:41Z</dcterms:modified>
  <cp:contentStatus/>
</cp:coreProperties>
</file>