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28"/>
  </p:notesMasterIdLst>
  <p:handoutMasterIdLst>
    <p:handoutMasterId r:id="rId29"/>
  </p:handoutMasterIdLst>
  <p:sldIdLst>
    <p:sldId id="272" r:id="rId3"/>
    <p:sldId id="273" r:id="rId4"/>
    <p:sldId id="288" r:id="rId5"/>
    <p:sldId id="289" r:id="rId6"/>
    <p:sldId id="290" r:id="rId7"/>
    <p:sldId id="303" r:id="rId8"/>
    <p:sldId id="291" r:id="rId9"/>
    <p:sldId id="292" r:id="rId10"/>
    <p:sldId id="294" r:id="rId11"/>
    <p:sldId id="293" r:id="rId12"/>
    <p:sldId id="299" r:id="rId13"/>
    <p:sldId id="298" r:id="rId14"/>
    <p:sldId id="295" r:id="rId15"/>
    <p:sldId id="296" r:id="rId16"/>
    <p:sldId id="300" r:id="rId17"/>
    <p:sldId id="306" r:id="rId18"/>
    <p:sldId id="304" r:id="rId19"/>
    <p:sldId id="305" r:id="rId20"/>
    <p:sldId id="307" r:id="rId21"/>
    <p:sldId id="301" r:id="rId22"/>
    <p:sldId id="282" r:id="rId23"/>
    <p:sldId id="283" r:id="rId24"/>
    <p:sldId id="284" r:id="rId25"/>
    <p:sldId id="285" r:id="rId26"/>
    <p:sldId id="28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15" autoAdjust="0"/>
    <p:restoredTop sz="94711" autoAdjust="0"/>
  </p:normalViewPr>
  <p:slideViewPr>
    <p:cSldViewPr snapToGrid="0">
      <p:cViewPr>
        <p:scale>
          <a:sx n="130" d="100"/>
          <a:sy n="130" d="100"/>
        </p:scale>
        <p:origin x="114" y="61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-1740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9969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76363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5768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3/8/2015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jpeg"/><Relationship Id="rId18" Type="http://schemas.openxmlformats.org/officeDocument/2006/relationships/image" Target="../media/image61.jpeg"/><Relationship Id="rId3" Type="http://schemas.openxmlformats.org/officeDocument/2006/relationships/image" Target="../media/image46.jpeg"/><Relationship Id="rId21" Type="http://schemas.openxmlformats.org/officeDocument/2006/relationships/image" Target="../media/image64.jpeg"/><Relationship Id="rId7" Type="http://schemas.openxmlformats.org/officeDocument/2006/relationships/image" Target="../media/image50.jpeg"/><Relationship Id="rId12" Type="http://schemas.openxmlformats.org/officeDocument/2006/relationships/image" Target="../media/image55.jpeg"/><Relationship Id="rId17" Type="http://schemas.openxmlformats.org/officeDocument/2006/relationships/image" Target="../media/image60.jpeg"/><Relationship Id="rId2" Type="http://schemas.openxmlformats.org/officeDocument/2006/relationships/image" Target="../media/image45.jpeg"/><Relationship Id="rId16" Type="http://schemas.openxmlformats.org/officeDocument/2006/relationships/image" Target="../media/image59.jpeg"/><Relationship Id="rId20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11" Type="http://schemas.openxmlformats.org/officeDocument/2006/relationships/image" Target="../media/image54.jpeg"/><Relationship Id="rId5" Type="http://schemas.openxmlformats.org/officeDocument/2006/relationships/image" Target="../media/image48.jpeg"/><Relationship Id="rId15" Type="http://schemas.openxmlformats.org/officeDocument/2006/relationships/image" Target="../media/image58.jpeg"/><Relationship Id="rId10" Type="http://schemas.openxmlformats.org/officeDocument/2006/relationships/image" Target="../media/image53.jpeg"/><Relationship Id="rId19" Type="http://schemas.openxmlformats.org/officeDocument/2006/relationships/image" Target="../media/image62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Relationship Id="rId14" Type="http://schemas.openxmlformats.org/officeDocument/2006/relationships/image" Target="../media/image5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.jpeg"/><Relationship Id="rId5" Type="http://schemas.openxmlformats.org/officeDocument/2006/relationships/image" Target="../media/image67.jpeg"/><Relationship Id="rId4" Type="http://schemas.openxmlformats.org/officeDocument/2006/relationships/image" Target="../media/image66.jpeg"/><Relationship Id="rId9" Type="http://schemas.openxmlformats.org/officeDocument/2006/relationships/image" Target="../media/image7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image" Target="../media/image73.jpeg"/><Relationship Id="rId7" Type="http://schemas.openxmlformats.org/officeDocument/2006/relationships/image" Target="../media/image77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eg"/><Relationship Id="rId9" Type="http://schemas.openxmlformats.org/officeDocument/2006/relationships/image" Target="../media/image7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7" Type="http://schemas.openxmlformats.org/officeDocument/2006/relationships/image" Target="../media/image82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jpeg"/><Relationship Id="rId5" Type="http://schemas.openxmlformats.org/officeDocument/2006/relationships/image" Target="../media/image66.jpeg"/><Relationship Id="rId4" Type="http://schemas.openxmlformats.org/officeDocument/2006/relationships/image" Target="../media/image8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hyperlink" Target="http://www.katalog-remeslniku.cz/videogalerie/vyroba-syru-stanislav-drapal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en/cow-calf-cattle-stock-brown-white-425164/http:/pixabay.com/en/quark-cheese-white-food-571703/" TargetMode="External"/><Relationship Id="rId3" Type="http://schemas.openxmlformats.org/officeDocument/2006/relationships/hyperlink" Target="http://pixabay.com/en/cows-pasture-calves-young-animals-444531/" TargetMode="External"/><Relationship Id="rId7" Type="http://schemas.openxmlformats.org/officeDocument/2006/relationships/hyperlink" Target="http://pixabay.com/en/silage-tractor-trailer-317950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en/pine-cones-tap-tree-conifer-10626/" TargetMode="External"/><Relationship Id="rId11" Type="http://schemas.openxmlformats.org/officeDocument/2006/relationships/hyperlink" Target="http://pixabay.com/en/steak-steaks-barbecue-summer-grill-353115/" TargetMode="External"/><Relationship Id="rId5" Type="http://schemas.openxmlformats.org/officeDocument/2006/relationships/hyperlink" Target="http://pixabay.com/en/light-paint-leather-boot-boot-shoe-316688/http:/pixabay.com/en/pine-cones-tap-tree-conifer-10626/" TargetMode="External"/><Relationship Id="rId10" Type="http://schemas.openxmlformats.org/officeDocument/2006/relationships/hyperlink" Target="http://pixabay.com/en/travel-notebook-cowhide-420011/" TargetMode="External"/><Relationship Id="rId4" Type="http://schemas.openxmlformats.org/officeDocument/2006/relationships/hyperlink" Target="http://pixabay.com/en/milk-glass-frisch-healthy-drink-518067" TargetMode="External"/><Relationship Id="rId9" Type="http://schemas.openxmlformats.org/officeDocument/2006/relationships/hyperlink" Target="http://pixabay.com/en/quark-cheese-white-food-571703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Hospodářská zvířata - KRÁVA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613985" y="585679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7972301" cy="1143000"/>
          </a:xfrm>
        </p:spPr>
        <p:txBody>
          <a:bodyPr/>
          <a:lstStyle/>
          <a:p>
            <a:r>
              <a:rPr lang="cs-CZ" dirty="0" smtClean="0"/>
              <a:t>Kdo jsem?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0718" y="6464300"/>
            <a:ext cx="6084756" cy="211112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31991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Ocasem si sem tam mávám,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trávě si pochutnávám.</a:t>
            </a:r>
          </a:p>
          <a:p>
            <a:pPr marL="0" indent="0">
              <a:buNone/>
            </a:pPr>
            <a:r>
              <a:rPr lang="cs-CZ" dirty="0" smtClean="0"/>
              <a:t>Tráva se pak v okamžení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 err="1" smtClean="0"/>
              <a:t>vemínku</a:t>
            </a:r>
            <a:r>
              <a:rPr lang="cs-CZ" dirty="0" smtClean="0"/>
              <a:t> v mléko mění.</a:t>
            </a:r>
          </a:p>
          <a:p>
            <a:endParaRPr lang="cs-CZ" dirty="0"/>
          </a:p>
        </p:txBody>
      </p:sp>
      <p:pic>
        <p:nvPicPr>
          <p:cNvPr id="4098" name="Picture 2" descr="C:\Users\Verunka\AppData\Local\Microsoft\Windows\Temporary Internet Files\Content.IE5\P8MEMBAN\krava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4119" y="2090737"/>
            <a:ext cx="3048000" cy="225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rak 6"/>
          <p:cNvSpPr/>
          <p:nvPr/>
        </p:nvSpPr>
        <p:spPr>
          <a:xfrm>
            <a:off x="7090348" y="1349114"/>
            <a:ext cx="3672589" cy="239280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895473" y="2031167"/>
            <a:ext cx="2578309" cy="170138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8184627" y="2881858"/>
            <a:ext cx="3312829" cy="172012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595672" y="3432745"/>
            <a:ext cx="2068643" cy="116923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8874177" y="1866273"/>
            <a:ext cx="2518348" cy="1566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588585" y="57647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xit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xit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xit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jsem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55700" y="6335802"/>
            <a:ext cx="5283200" cy="409772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719528" y="1379095"/>
            <a:ext cx="10862872" cy="46407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Moje rohy</a:t>
            </a:r>
          </a:p>
          <a:p>
            <a:r>
              <a:rPr lang="cs-CZ" sz="1600" dirty="0" smtClean="0"/>
              <a:t>- jsou tvrdé a ostré</a:t>
            </a:r>
          </a:p>
          <a:p>
            <a:r>
              <a:rPr lang="cs-CZ" sz="1600" dirty="0" smtClean="0"/>
              <a:t>- nikdy je neshazuji jako srnec</a:t>
            </a:r>
          </a:p>
          <a:p>
            <a:pPr marL="0" indent="0">
              <a:buNone/>
            </a:pPr>
            <a:r>
              <a:rPr lang="cs-CZ" sz="1600" b="1" dirty="0" smtClean="0"/>
              <a:t>Moje uši</a:t>
            </a:r>
          </a:p>
          <a:p>
            <a:r>
              <a:rPr lang="cs-CZ" sz="1600" dirty="0" smtClean="0"/>
              <a:t>- jsou velké</a:t>
            </a:r>
          </a:p>
          <a:p>
            <a:r>
              <a:rPr lang="cs-CZ" sz="1600" dirty="0" smtClean="0"/>
              <a:t>- pořád jimi hýbu, abych odehnala mouchy.</a:t>
            </a:r>
          </a:p>
          <a:p>
            <a:pPr marL="0" indent="0">
              <a:buNone/>
            </a:pPr>
            <a:r>
              <a:rPr lang="cs-CZ" sz="1600" dirty="0" smtClean="0"/>
              <a:t>      Mám v nich velké náušnice  s mým číslem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červené nebo žluté. Býk má červené, kráva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má žluté.</a:t>
            </a:r>
          </a:p>
          <a:p>
            <a:pPr marL="0" indent="0">
              <a:buNone/>
            </a:pPr>
            <a:r>
              <a:rPr lang="cs-CZ" sz="1600" b="1" dirty="0" smtClean="0"/>
              <a:t>Moje oči</a:t>
            </a:r>
          </a:p>
          <a:p>
            <a:r>
              <a:rPr lang="cs-CZ" sz="1600" dirty="0" smtClean="0"/>
              <a:t>- jsou velké a kulaté </a:t>
            </a:r>
            <a:endParaRPr lang="cs-CZ" sz="1600" dirty="0"/>
          </a:p>
          <a:p>
            <a:r>
              <a:rPr lang="cs-CZ" sz="1600" dirty="0" smtClean="0"/>
              <a:t>- chrání je krásné dlouhé řasy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2050" name="Picture 2" descr="C:\Users\Verunka\AppData\Local\Microsoft\Windows\Temporary Internet Files\Content.IE5\A5ZC3E26\krava_standard_bez_ori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16453" y="4660262"/>
            <a:ext cx="2281003" cy="167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>
            <a:hlinkClick r:id="" action="ppaction://hlinkshowjump?jump=previousslide"/>
          </p:cNvPr>
          <p:cNvSpPr/>
          <p:nvPr/>
        </p:nvSpPr>
        <p:spPr>
          <a:xfrm>
            <a:off x="11008252" y="62845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79400" y="55773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ow, Calf, Cattle, Stock, Brown, White, Young, Fa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1176" y="760931"/>
            <a:ext cx="3163722" cy="409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4900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Kdo jsem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26200"/>
            <a:ext cx="5283200" cy="2032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554636" y="1447800"/>
            <a:ext cx="1102776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Moje kůže </a:t>
            </a:r>
          </a:p>
          <a:p>
            <a:r>
              <a:rPr lang="cs-CZ" sz="1600" dirty="0" smtClean="0"/>
              <a:t>- je měkká a hladká</a:t>
            </a:r>
          </a:p>
          <a:p>
            <a:r>
              <a:rPr lang="cs-CZ" sz="1600" dirty="0" smtClean="0"/>
              <a:t>- může být hnědá, černá, bílá nebo strakatá</a:t>
            </a:r>
          </a:p>
          <a:p>
            <a:r>
              <a:rPr lang="cs-CZ" sz="1600" dirty="0" smtClean="0"/>
              <a:t>- proto mi můj hospodář říká „Stračeno“</a:t>
            </a:r>
          </a:p>
          <a:p>
            <a:pPr marL="0" indent="0">
              <a:buNone/>
            </a:pPr>
            <a:r>
              <a:rPr lang="cs-CZ" sz="1600" b="1" dirty="0" smtClean="0"/>
              <a:t>Můj ocas - oháňka</a:t>
            </a:r>
          </a:p>
          <a:p>
            <a:r>
              <a:rPr lang="cs-CZ" sz="1600" dirty="0" smtClean="0"/>
              <a:t>- je dlouhý a na jeho konci je chomáč chlupů</a:t>
            </a:r>
          </a:p>
          <a:p>
            <a:r>
              <a:rPr lang="cs-CZ" sz="1600" dirty="0" smtClean="0"/>
              <a:t>- umím se s ním pěkně  ohánět, abych odehnala dotěrné mouchy</a:t>
            </a:r>
          </a:p>
          <a:p>
            <a:pPr marL="0" indent="0">
              <a:buNone/>
            </a:pPr>
            <a:r>
              <a:rPr lang="cs-CZ" sz="1600" b="1" dirty="0" smtClean="0"/>
              <a:t>Moje kopyta</a:t>
            </a:r>
          </a:p>
          <a:p>
            <a:r>
              <a:rPr lang="cs-CZ" sz="1600" dirty="0" smtClean="0"/>
              <a:t>- jsou tvrdá a odolná a chrání moje prsty</a:t>
            </a:r>
          </a:p>
          <a:p>
            <a:r>
              <a:rPr lang="cs-CZ" sz="1600" dirty="0" smtClean="0"/>
              <a:t>- nemám je okovaná jako kůň</a:t>
            </a:r>
          </a:p>
          <a:p>
            <a:r>
              <a:rPr lang="cs-CZ" sz="1600" dirty="0" smtClean="0"/>
              <a:t>- stále mi dorůstají a proto mi je musí hospodář čas od času ostrouhat, aby nebyly dlouhé</a:t>
            </a:r>
          </a:p>
          <a:p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07700" y="60822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>
            <a:hlinkClick r:id="" action="ppaction://hlinkshowjump?jump=previousslide"/>
          </p:cNvPr>
          <p:cNvSpPr/>
          <p:nvPr/>
        </p:nvSpPr>
        <p:spPr>
          <a:xfrm>
            <a:off x="361696" y="55732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ows, Pasture, Calves, Young Animals, Flo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6633" y="1239187"/>
            <a:ext cx="5040534" cy="314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7131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jsem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38900"/>
            <a:ext cx="5283200" cy="1905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94674" y="1447800"/>
            <a:ext cx="11087725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/>
              <a:t>Moje vemeno</a:t>
            </a:r>
          </a:p>
          <a:p>
            <a:r>
              <a:rPr lang="cs-CZ" sz="1600" dirty="0" smtClean="0"/>
              <a:t>- má čtyři struky, ze kterých teče mléko</a:t>
            </a:r>
          </a:p>
          <a:p>
            <a:r>
              <a:rPr lang="cs-CZ" sz="1600" dirty="0" smtClean="0"/>
              <a:t>- hospodář mě musí dobře krmit</a:t>
            </a:r>
            <a:endParaRPr lang="cs-CZ" sz="1600" dirty="0"/>
          </a:p>
          <a:p>
            <a:r>
              <a:rPr lang="cs-CZ" sz="1600" dirty="0" smtClean="0"/>
              <a:t>- potom mu dám 2x denně mléko </a:t>
            </a:r>
          </a:p>
          <a:p>
            <a:endParaRPr lang="cs-CZ" sz="1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1400" y="1830257"/>
            <a:ext cx="5118100" cy="31877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2818151"/>
            <a:ext cx="4202243" cy="2199806"/>
          </a:xfrm>
          <a:prstGeom prst="rect">
            <a:avLst/>
          </a:prstGeom>
        </p:spPr>
      </p:pic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10839196" y="60736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" action="ppaction://hlinkshowjump?jump=previousslide"/>
          </p:cNvPr>
          <p:cNvSpPr/>
          <p:nvPr/>
        </p:nvSpPr>
        <p:spPr>
          <a:xfrm>
            <a:off x="317500" y="558901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331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793" y="274638"/>
            <a:ext cx="11267607" cy="1143000"/>
          </a:xfrm>
        </p:spPr>
        <p:txBody>
          <a:bodyPr/>
          <a:lstStyle/>
          <a:p>
            <a:r>
              <a:rPr lang="cs-CZ" dirty="0" smtClean="0"/>
              <a:t>Moje rodina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01816"/>
            <a:ext cx="5283200" cy="22758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14793" y="1447800"/>
            <a:ext cx="11267607" cy="4572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Táta – býk</a:t>
            </a:r>
          </a:p>
          <a:p>
            <a:r>
              <a:rPr lang="cs-CZ" sz="1600" dirty="0" smtClean="0"/>
              <a:t>Máma – kráva</a:t>
            </a:r>
          </a:p>
          <a:p>
            <a:r>
              <a:rPr lang="cs-CZ" sz="1600" dirty="0" smtClean="0"/>
              <a:t>Dítě – tele</a:t>
            </a:r>
            <a:endParaRPr lang="cs-CZ" sz="1600" dirty="0"/>
          </a:p>
        </p:txBody>
      </p:sp>
      <p:pic>
        <p:nvPicPr>
          <p:cNvPr id="4098" name="Picture 2" descr="C:\Users\Verunka\AppData\Local\Microsoft\Windows\Temporary Internet Files\Content.IE5\MP8AO2BD\6491909909_d481bc4307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9422" y="2496194"/>
            <a:ext cx="3387778" cy="258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Verunka\AppData\Local\Microsoft\Windows\Temporary Internet Files\Content.IE5\MP8AO2BD\QUANAHPICTURES22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040" y="2496193"/>
            <a:ext cx="3670257" cy="258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52078" y="2953061"/>
            <a:ext cx="3702571" cy="19482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3681" y="180673"/>
            <a:ext cx="4779363" cy="2495861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10889996" y="61595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>
            <a:hlinkClick r:id="" action="ppaction://hlinkshowjump?jump=previousslide"/>
          </p:cNvPr>
          <p:cNvSpPr/>
          <p:nvPr/>
        </p:nvSpPr>
        <p:spPr>
          <a:xfrm>
            <a:off x="278384" y="56748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003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4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26" presetClass="emph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 tmFilter="0, 0; .2, .5; .8, .5; 1, 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1000" autoRev="1" fill="hold"/>
                                        <p:tgtEl>
                                          <p:spTgt spid="40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250"/>
                            </p:stCondLst>
                            <p:childTnLst>
                              <p:par>
                                <p:cTn id="13" presetID="26" presetClass="emph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100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695" y="274638"/>
            <a:ext cx="11117705" cy="1143000"/>
          </a:xfrm>
        </p:spPr>
        <p:txBody>
          <a:bodyPr/>
          <a:lstStyle/>
          <a:p>
            <a:r>
              <a:rPr lang="cs-CZ" dirty="0" smtClean="0"/>
              <a:t>Co jím?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90716"/>
            <a:ext cx="5283200" cy="13868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524656" y="1447800"/>
            <a:ext cx="11057744" cy="4572000"/>
          </a:xfrm>
        </p:spPr>
        <p:txBody>
          <a:bodyPr>
            <a:normAutofit/>
          </a:bodyPr>
          <a:lstStyle/>
          <a:p>
            <a:endParaRPr lang="cs-CZ" sz="1600" dirty="0"/>
          </a:p>
          <a:p>
            <a:endParaRPr lang="cs-CZ" sz="1600" dirty="0" smtClean="0"/>
          </a:p>
          <a:p>
            <a:pPr marL="0" indent="0">
              <a:buNone/>
            </a:pPr>
            <a:r>
              <a:rPr lang="cs-CZ" sz="2000" b="1" dirty="0"/>
              <a:t>V létě</a:t>
            </a:r>
          </a:p>
          <a:p>
            <a:endParaRPr lang="cs-CZ" sz="1600" dirty="0" smtClean="0"/>
          </a:p>
          <a:p>
            <a:r>
              <a:rPr lang="cs-CZ" sz="1600" dirty="0" smtClean="0"/>
              <a:t>- se pasu </a:t>
            </a:r>
            <a:r>
              <a:rPr lang="cs-CZ" sz="1600" dirty="0"/>
              <a:t>celý </a:t>
            </a:r>
            <a:r>
              <a:rPr lang="cs-CZ" sz="1600" dirty="0" smtClean="0"/>
              <a:t>den na pastvě</a:t>
            </a:r>
          </a:p>
          <a:p>
            <a:r>
              <a:rPr lang="cs-CZ" sz="1600" dirty="0" smtClean="0"/>
              <a:t>- nejraději mám čerstvou trávu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 lučními květinami</a:t>
            </a:r>
          </a:p>
          <a:p>
            <a:r>
              <a:rPr lang="cs-CZ" sz="1600" dirty="0" smtClean="0"/>
              <a:t>- na pastvě jsme s ostatními kravami. </a:t>
            </a:r>
            <a:r>
              <a:rPr lang="cs-CZ" sz="1600" dirty="0"/>
              <a:t>M</a:t>
            </a:r>
            <a:r>
              <a:rPr lang="cs-CZ" sz="1600" dirty="0" smtClean="0"/>
              <a:t>áme tady napajedlo s vodou, abychom neměly žízeň</a:t>
            </a:r>
          </a:p>
          <a:p>
            <a:r>
              <a:rPr lang="cs-CZ" sz="1600" dirty="0" smtClean="0"/>
              <a:t>- trávu trhám  pomocí mého velkého jazyka a celou ji polykám - lehnu si a odpočívám.</a:t>
            </a:r>
          </a:p>
          <a:p>
            <a:r>
              <a:rPr lang="cs-CZ" sz="1600" dirty="0" smtClean="0"/>
              <a:t>- mám tři žaludky, které zpracovávají spolykanou trávu - ta se mi vrací zpět do tlamy,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kde ji mohu pořádně pokousat – tomu se říká přežvykování</a:t>
            </a:r>
            <a:endParaRPr lang="cs-CZ" sz="1600" dirty="0"/>
          </a:p>
        </p:txBody>
      </p:sp>
      <p:pic>
        <p:nvPicPr>
          <p:cNvPr id="3077" name="Picture 5" descr="C:\Users\Verunka\AppData\Local\Microsoft\Windows\Temporary Internet Files\Content.IE5\P8MEMBAN\krav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2039" y="637081"/>
            <a:ext cx="5051686" cy="289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292100" y="56377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833100" y="60060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2444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25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695" y="274638"/>
            <a:ext cx="11117705" cy="1143000"/>
          </a:xfrm>
        </p:spPr>
        <p:txBody>
          <a:bodyPr/>
          <a:lstStyle/>
          <a:p>
            <a:r>
              <a:rPr lang="cs-CZ" dirty="0" smtClean="0"/>
              <a:t>Co jím?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77000"/>
            <a:ext cx="5219700" cy="152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524656" y="1447800"/>
            <a:ext cx="1105774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r>
              <a:rPr lang="cs-CZ" sz="2000" b="1" dirty="0"/>
              <a:t>V </a:t>
            </a:r>
            <a:r>
              <a:rPr lang="cs-CZ" sz="2000" b="1" dirty="0" smtClean="0"/>
              <a:t>zimě</a:t>
            </a:r>
            <a:endParaRPr lang="cs-CZ" sz="2000" b="1" dirty="0"/>
          </a:p>
          <a:p>
            <a:r>
              <a:rPr lang="cs-CZ" sz="1600" dirty="0" smtClean="0"/>
              <a:t>- je tráva pod sněhem </a:t>
            </a:r>
          </a:p>
          <a:p>
            <a:r>
              <a:rPr lang="cs-CZ" sz="1600" dirty="0" smtClean="0"/>
              <a:t>- s </a:t>
            </a:r>
            <a:r>
              <a:rPr lang="cs-CZ" sz="1600" dirty="0"/>
              <a:t>ostatními kravami </a:t>
            </a:r>
            <a:r>
              <a:rPr lang="cs-CZ" sz="1600" dirty="0" smtClean="0"/>
              <a:t>proto bydlím ve stáji vystlané slámou </a:t>
            </a:r>
          </a:p>
          <a:p>
            <a:pPr marL="0" indent="0">
              <a:buNone/>
            </a:pPr>
            <a:r>
              <a:rPr lang="cs-CZ" sz="1600" dirty="0" smtClean="0"/>
              <a:t> /stonky z obilí/, když je sláma </a:t>
            </a:r>
            <a:r>
              <a:rPr lang="cs-CZ" sz="1600" dirty="0" smtClean="0"/>
              <a:t>špinavá, </a:t>
            </a:r>
            <a:r>
              <a:rPr lang="cs-CZ" sz="1600" dirty="0" smtClean="0"/>
              <a:t>hospodář ji vyveze na hnojiště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a dá nám čerstvou</a:t>
            </a:r>
          </a:p>
          <a:p>
            <a:r>
              <a:rPr lang="cs-CZ" sz="1600" dirty="0" smtClean="0"/>
              <a:t>- jím </a:t>
            </a:r>
            <a:r>
              <a:rPr lang="cs-CZ" sz="1600" dirty="0" smtClean="0"/>
              <a:t>seno, </a:t>
            </a:r>
            <a:r>
              <a:rPr lang="cs-CZ" sz="1600" dirty="0" smtClean="0"/>
              <a:t>které mi hospodář v létě nasušil, krmnou řepu a šrot</a:t>
            </a:r>
          </a:p>
          <a:p>
            <a:pPr marL="0" indent="0">
              <a:buNone/>
            </a:pPr>
            <a:r>
              <a:rPr lang="cs-CZ" sz="1600" dirty="0"/>
              <a:t>/</a:t>
            </a:r>
            <a:r>
              <a:rPr lang="cs-CZ" sz="1600" dirty="0" smtClean="0"/>
              <a:t> to je pomleté obilí nebo kukuřice/</a:t>
            </a:r>
          </a:p>
          <a:p>
            <a:r>
              <a:rPr lang="cs-CZ" sz="1600" dirty="0" smtClean="0"/>
              <a:t>- na přilepšenou dostávám siláž ze silážní jámy</a:t>
            </a:r>
          </a:p>
          <a:p>
            <a:pPr marL="0" indent="0">
              <a:buNone/>
            </a:pPr>
            <a:r>
              <a:rPr lang="cs-CZ" sz="1600" dirty="0"/>
              <a:t>/</a:t>
            </a:r>
            <a:r>
              <a:rPr lang="cs-CZ" sz="1600" dirty="0" smtClean="0"/>
              <a:t>to je posekaná a namačkaná  tráva – jako zavařenina/</a:t>
            </a:r>
          </a:p>
          <a:p>
            <a:r>
              <a:rPr lang="cs-CZ" sz="1600" dirty="0" smtClean="0"/>
              <a:t>- někdy také dostávám řízky z cukrové řepy /</a:t>
            </a:r>
            <a:r>
              <a:rPr lang="cs-CZ" sz="1600" dirty="0" smtClean="0"/>
              <a:t>to, </a:t>
            </a:r>
            <a:r>
              <a:rPr lang="cs-CZ" sz="1600" dirty="0" smtClean="0"/>
              <a:t>co zůstane z výroby cukru/</a:t>
            </a:r>
          </a:p>
          <a:p>
            <a:endParaRPr lang="cs-CZ" sz="1600" dirty="0" smtClean="0"/>
          </a:p>
        </p:txBody>
      </p:sp>
      <p:pic>
        <p:nvPicPr>
          <p:cNvPr id="4098" name="Picture 2" descr="C:\Users\Verunka\AppData\Local\Microsoft\Windows\Temporary Internet Files\Content.IE5\UGQA8PQ1\cows-80172_640_pixabay_pd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0304" y="1697637"/>
            <a:ext cx="4796853" cy="279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342900" y="56896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68749" y="61361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995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25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Moje mléko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75750"/>
            <a:ext cx="5283200" cy="153649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4695" y="1447800"/>
            <a:ext cx="11117705" cy="4572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Když hodně jím a </a:t>
            </a:r>
            <a:r>
              <a:rPr lang="cs-CZ" sz="1600" dirty="0" smtClean="0"/>
              <a:t>piju, </a:t>
            </a:r>
            <a:r>
              <a:rPr lang="cs-CZ" sz="1600" dirty="0" smtClean="0"/>
              <a:t>musí mě hospodář podojit – mačká obratně mé </a:t>
            </a:r>
            <a:r>
              <a:rPr lang="cs-CZ" sz="1600" dirty="0" smtClean="0"/>
              <a:t>struky, </a:t>
            </a:r>
            <a:r>
              <a:rPr lang="cs-CZ" sz="1600" dirty="0" smtClean="0"/>
              <a:t>až z nich proudí mléko do vědra.</a:t>
            </a:r>
          </a:p>
          <a:p>
            <a:r>
              <a:rPr lang="cs-CZ" sz="1600" dirty="0" smtClean="0"/>
              <a:t>Když má hospodář hodně krav - </a:t>
            </a:r>
            <a:r>
              <a:rPr lang="cs-CZ" sz="1600" dirty="0" smtClean="0"/>
              <a:t>stádo, </a:t>
            </a:r>
            <a:r>
              <a:rPr lang="cs-CZ" sz="1600" dirty="0" smtClean="0"/>
              <a:t>dojí nás dojačkami</a:t>
            </a:r>
            <a:endParaRPr lang="cs-CZ" sz="16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0720" y="2143594"/>
            <a:ext cx="5456419" cy="28781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627" y="2143594"/>
            <a:ext cx="5726242" cy="2878112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328327" y="56007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98731" y="60853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471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813" y="274638"/>
            <a:ext cx="7000407" cy="1143000"/>
          </a:xfrm>
        </p:spPr>
        <p:txBody>
          <a:bodyPr/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95908" y="6447411"/>
            <a:ext cx="5283200" cy="21361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09863" y="1402829"/>
            <a:ext cx="6026046" cy="4572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Mléko se dojí 2x za den – ráno a večer</a:t>
            </a:r>
          </a:p>
          <a:p>
            <a:r>
              <a:rPr lang="cs-CZ" sz="1600" dirty="0" smtClean="0"/>
              <a:t>Dávám 20 – 30 litrů mléka denně</a:t>
            </a:r>
          </a:p>
          <a:p>
            <a:r>
              <a:rPr lang="cs-CZ" sz="1600" dirty="0" smtClean="0"/>
              <a:t>Čerstvé mléko se přelije do speciální chladící nádrže 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5716" y="2514600"/>
            <a:ext cx="4648200" cy="25019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0973" y="1358900"/>
            <a:ext cx="3388194" cy="3657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1555" y="1550752"/>
            <a:ext cx="2893101" cy="2548329"/>
          </a:xfrm>
          <a:prstGeom prst="rect">
            <a:avLst/>
          </a:prstGeom>
        </p:spPr>
      </p:pic>
      <p:sp>
        <p:nvSpPr>
          <p:cNvPr id="8" name="Šipka doleva 7">
            <a:hlinkClick r:id="" action="ppaction://hlinkshowjump?jump=previousslide"/>
          </p:cNvPr>
          <p:cNvSpPr/>
          <p:nvPr/>
        </p:nvSpPr>
        <p:spPr>
          <a:xfrm>
            <a:off x="317500" y="56134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0871200" y="60695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635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813" y="274638"/>
            <a:ext cx="3487087" cy="100806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3E3D2D"/>
                </a:solidFill>
              </a:rPr>
              <a:t>C</a:t>
            </a:r>
            <a:r>
              <a:rPr lang="cs-CZ" dirty="0" smtClean="0">
                <a:solidFill>
                  <a:srgbClr val="3E3D2D"/>
                </a:solidFill>
              </a:rPr>
              <a:t>hladící </a:t>
            </a:r>
            <a:r>
              <a:rPr lang="cs-CZ" dirty="0">
                <a:solidFill>
                  <a:srgbClr val="3E3D2D"/>
                </a:solidFill>
              </a:rPr>
              <a:t>nádrž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45770"/>
            <a:ext cx="5283200" cy="18363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09863" y="1402829"/>
            <a:ext cx="602604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 smtClean="0"/>
              <a:t>Mléko v chladící nádrži se stále míchá </a:t>
            </a:r>
          </a:p>
          <a:p>
            <a:pPr marL="0" indent="0">
              <a:buNone/>
            </a:pPr>
            <a:r>
              <a:rPr lang="cs-CZ" sz="1600" dirty="0" smtClean="0"/>
              <a:t>a chladí na určitou teplotu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900" y="2901950"/>
            <a:ext cx="3441700" cy="1879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0700" y="2901950"/>
            <a:ext cx="3441700" cy="1879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8800" y="2901950"/>
            <a:ext cx="3441700" cy="1879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8600" y="365125"/>
            <a:ext cx="4102100" cy="229235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43276" y="-260022"/>
            <a:ext cx="284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800" dirty="0" smtClean="0">
                <a:solidFill>
                  <a:srgbClr val="3E3D2D"/>
                </a:solidFill>
                <a:latin typeface="Franklin Gothic Book"/>
                <a:ea typeface="+mj-ea"/>
                <a:cs typeface="+mj-cs"/>
              </a:rPr>
              <a:t> </a:t>
            </a:r>
            <a:endParaRPr lang="cs-CZ" sz="4000" dirty="0">
              <a:solidFill>
                <a:srgbClr val="3E3D2D"/>
              </a:solidFill>
              <a:latin typeface="Franklin Gothic Book"/>
              <a:ea typeface="+mj-ea"/>
              <a:cs typeface="+mj-cs"/>
            </a:endParaRPr>
          </a:p>
        </p:txBody>
      </p:sp>
      <p:sp>
        <p:nvSpPr>
          <p:cNvPr id="11" name="Šipka doleva 10">
            <a:hlinkClick r:id="" action="ppaction://hlinkshowjump?jump=previousslide"/>
          </p:cNvPr>
          <p:cNvSpPr/>
          <p:nvPr/>
        </p:nvSpPr>
        <p:spPr>
          <a:xfrm>
            <a:off x="296098" y="56250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0972800" y="60345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236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813" y="274638"/>
            <a:ext cx="7000407" cy="881062"/>
          </a:xfrm>
        </p:spPr>
        <p:txBody>
          <a:bodyPr/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30780"/>
            <a:ext cx="5283200" cy="1986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09862" y="1092200"/>
            <a:ext cx="11524937" cy="48826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Čerstvé mléko se přelije do speciální chladící </a:t>
            </a:r>
            <a:r>
              <a:rPr lang="cs-CZ" sz="1600" dirty="0" smtClean="0"/>
              <a:t>nádrže, </a:t>
            </a:r>
            <a:r>
              <a:rPr lang="cs-CZ" sz="1600" dirty="0" smtClean="0"/>
              <a:t>než si ho odveze speciální auto s cisternou do mlékárny</a:t>
            </a:r>
          </a:p>
          <a:p>
            <a:r>
              <a:rPr lang="cs-CZ" sz="1600" dirty="0" smtClean="0"/>
              <a:t>Z mlékárny se moje mléko odveze do obchodů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a automatů na mléko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826" y="2116424"/>
            <a:ext cx="5384800" cy="287530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94554" y="1858572"/>
            <a:ext cx="5448300" cy="25527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28100" y="4826000"/>
            <a:ext cx="1574800" cy="1816100"/>
          </a:xfrm>
          <a:prstGeom prst="rect">
            <a:avLst/>
          </a:prstGeom>
        </p:spPr>
      </p:pic>
      <p:sp>
        <p:nvSpPr>
          <p:cNvPr id="8" name="Šipka doleva 7">
            <a:hlinkClick r:id="" action="ppaction://hlinkshowjump?jump=previousslide"/>
          </p:cNvPr>
          <p:cNvSpPr/>
          <p:nvPr/>
        </p:nvSpPr>
        <p:spPr>
          <a:xfrm>
            <a:off x="518826" y="573405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0909150" y="60833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820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5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754" y="229668"/>
            <a:ext cx="8934138" cy="1143000"/>
          </a:xfrm>
        </p:spPr>
        <p:txBody>
          <a:bodyPr/>
          <a:lstStyle/>
          <a:p>
            <a:r>
              <a:rPr lang="cs-CZ" dirty="0" smtClean="0"/>
              <a:t>Mléčné výrobky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45770"/>
            <a:ext cx="5283200" cy="183629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89744" y="1447800"/>
            <a:ext cx="11192656" cy="4572000"/>
          </a:xfrm>
        </p:spPr>
        <p:txBody>
          <a:bodyPr/>
          <a:lstStyle/>
          <a:p>
            <a:r>
              <a:rPr lang="cs-CZ" dirty="0" smtClean="0"/>
              <a:t>Mléko</a:t>
            </a:r>
          </a:p>
          <a:p>
            <a:r>
              <a:rPr lang="cs-CZ" dirty="0" smtClean="0"/>
              <a:t>Máslo</a:t>
            </a:r>
          </a:p>
          <a:p>
            <a:r>
              <a:rPr lang="cs-CZ" dirty="0" smtClean="0"/>
              <a:t>Tvaroh</a:t>
            </a:r>
          </a:p>
          <a:p>
            <a:r>
              <a:rPr lang="cs-CZ" dirty="0" smtClean="0"/>
              <a:t>Sýr</a:t>
            </a:r>
          </a:p>
          <a:p>
            <a:r>
              <a:rPr lang="cs-CZ" dirty="0" smtClean="0"/>
              <a:t>Jogurt</a:t>
            </a:r>
          </a:p>
          <a:p>
            <a:r>
              <a:rPr lang="cs-CZ" dirty="0" smtClean="0"/>
              <a:t>Smetana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5811" y="261911"/>
            <a:ext cx="1981200" cy="2222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3782" y="2632439"/>
            <a:ext cx="2418413" cy="15739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3626" y="1549400"/>
            <a:ext cx="2283502" cy="18700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58989" y="4354644"/>
            <a:ext cx="2717175" cy="2091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52275" y="3057994"/>
            <a:ext cx="2761625" cy="20086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7582" y="1310233"/>
            <a:ext cx="2473377" cy="1684833"/>
          </a:xfrm>
          <a:prstGeom prst="rect">
            <a:avLst/>
          </a:prstGeom>
        </p:spPr>
      </p:pic>
      <p:sp>
        <p:nvSpPr>
          <p:cNvPr id="11" name="Šipka doleva 10">
            <a:hlinkClick r:id="" action="ppaction://hlinkshowjump?jump=previousslide"/>
          </p:cNvPr>
          <p:cNvSpPr/>
          <p:nvPr/>
        </p:nvSpPr>
        <p:spPr>
          <a:xfrm>
            <a:off x="431800" y="56261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10855377" y="36661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94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725" y="274638"/>
            <a:ext cx="8874177" cy="1143000"/>
          </a:xfrm>
        </p:spPr>
        <p:txBody>
          <a:bodyPr/>
          <a:lstStyle/>
          <a:p>
            <a:r>
              <a:rPr lang="cs-CZ" dirty="0" smtClean="0"/>
              <a:t>Poznáš, </a:t>
            </a:r>
            <a:r>
              <a:rPr lang="cs-CZ" dirty="0" smtClean="0"/>
              <a:t>kde </a:t>
            </a:r>
            <a:r>
              <a:rPr lang="cs-CZ" dirty="0" smtClean="0"/>
              <a:t>je…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00800"/>
            <a:ext cx="5283200" cy="228599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19725" y="1447800"/>
            <a:ext cx="11162675" cy="4572000"/>
          </a:xfrm>
        </p:spPr>
        <p:txBody>
          <a:bodyPr>
            <a:normAutofit/>
          </a:bodyPr>
          <a:lstStyle/>
          <a:p>
            <a:r>
              <a:rPr lang="cs-CZ" sz="1600" smtClean="0"/>
              <a:t>Mléko</a:t>
            </a:r>
          </a:p>
          <a:p>
            <a:r>
              <a:rPr lang="cs-CZ" sz="1600" smtClean="0"/>
              <a:t>Smetana</a:t>
            </a:r>
          </a:p>
          <a:p>
            <a:r>
              <a:rPr lang="cs-CZ" sz="1600" smtClean="0"/>
              <a:t>Máslo</a:t>
            </a:r>
          </a:p>
          <a:p>
            <a:r>
              <a:rPr lang="cs-CZ" sz="1600" smtClean="0"/>
              <a:t>Sýr</a:t>
            </a:r>
          </a:p>
          <a:p>
            <a:r>
              <a:rPr lang="cs-CZ" sz="1600" smtClean="0"/>
              <a:t>Tvaroh</a:t>
            </a:r>
          </a:p>
          <a:p>
            <a:r>
              <a:rPr lang="cs-CZ" sz="1600" smtClean="0"/>
              <a:t>Jogurt</a:t>
            </a:r>
          </a:p>
          <a:p>
            <a:r>
              <a:rPr lang="cs-CZ" sz="1600" smtClean="0"/>
              <a:t>Pribináček</a:t>
            </a:r>
          </a:p>
          <a:p>
            <a:endParaRPr lang="cs-CZ" sz="1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4800" y="723900"/>
            <a:ext cx="1733550" cy="24288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53450" y="1276350"/>
            <a:ext cx="1765300" cy="13271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92477" y="1455738"/>
            <a:ext cx="2562223" cy="16970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91500" y="3270250"/>
            <a:ext cx="2082800" cy="1397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4800" y="3276600"/>
            <a:ext cx="2654300" cy="18669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01300" y="2603500"/>
            <a:ext cx="1625600" cy="18415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0777" y="4835524"/>
            <a:ext cx="2435224" cy="167957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4700" y="3390900"/>
            <a:ext cx="2032000" cy="16383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2576" y="3744912"/>
            <a:ext cx="2374901" cy="21812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9100" y="1576388"/>
            <a:ext cx="1409700" cy="1455738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710692" y="595255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11093196" y="603046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866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500"/>
                            </p:stCondLst>
                            <p:childTnLst>
                              <p:par>
                                <p:cTn id="19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000"/>
                            </p:stCondLst>
                            <p:childTnLst>
                              <p:par>
                                <p:cTn id="26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0"/>
                            </p:stCondLst>
                            <p:childTnLst>
                              <p:par>
                                <p:cTn id="33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000"/>
                            </p:stCondLst>
                            <p:childTnLst>
                              <p:par>
                                <p:cTn id="55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3500"/>
                            </p:stCondLst>
                            <p:childTnLst>
                              <p:par>
                                <p:cTn id="62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32" presetClass="emph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100" y="249238"/>
            <a:ext cx="8267700" cy="845043"/>
          </a:xfrm>
        </p:spPr>
        <p:txBody>
          <a:bodyPr/>
          <a:lstStyle/>
          <a:p>
            <a:r>
              <a:rPr lang="cs-CZ" dirty="0" smtClean="0"/>
              <a:t>Co je na obrázku 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45770"/>
            <a:ext cx="5283200" cy="18363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98995" y="800670"/>
            <a:ext cx="3704965" cy="4043284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229" y="1333345"/>
            <a:ext cx="3244850" cy="3429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72904" y="1905416"/>
            <a:ext cx="2603500" cy="22479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6954" y="1445614"/>
            <a:ext cx="3835400" cy="32893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8816" y="1333345"/>
            <a:ext cx="4511675" cy="330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35" y="1378315"/>
            <a:ext cx="3848100" cy="3175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9135" y="1568815"/>
            <a:ext cx="4254500" cy="2794000"/>
          </a:xfrm>
          <a:prstGeom prst="rect">
            <a:avLst/>
          </a:prstGeom>
        </p:spPr>
      </p:pic>
      <p:pic>
        <p:nvPicPr>
          <p:cNvPr id="1026" name="Picture 2" descr="C:\Users\Verunka\AppData\Local\Microsoft\Windows\Temporary Internet Files\Content.IE5\UGQA8PQ1\220px-Olomouck%C3%A9_tvar%C5%AF%C5%BEky_%283%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4747" y="1698470"/>
            <a:ext cx="3579812" cy="269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A5ZC3E26\220px-romadur-kase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7160" y="1378315"/>
            <a:ext cx="3244850" cy="330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4257" y="1460319"/>
            <a:ext cx="4964659" cy="304805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37655" y="972175"/>
            <a:ext cx="3257862" cy="330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2362" y="1431144"/>
            <a:ext cx="4572000" cy="272217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6018" y="1492822"/>
            <a:ext cx="4157272" cy="298304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6057" y="1641476"/>
            <a:ext cx="4217233" cy="299386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4747" y="1856803"/>
            <a:ext cx="3932420" cy="287811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6018" y="1622322"/>
            <a:ext cx="4349750" cy="301302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9135" y="1796842"/>
            <a:ext cx="4572000" cy="293807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28245" y="1425472"/>
            <a:ext cx="3236314" cy="360029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04109" y="1575763"/>
            <a:ext cx="3281128" cy="315915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0652" y="1081634"/>
            <a:ext cx="5651500" cy="4017259"/>
          </a:xfrm>
          <a:prstGeom prst="rect">
            <a:avLst/>
          </a:prstGeom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342900" y="569061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972800" y="60228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0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2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2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12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2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6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9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3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8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2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2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xit" presetSubtype="21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xit" presetSubtype="26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2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xit" presetSubtype="37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7" dur="2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xit" presetSubtype="42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barn(outHorizontal)">
                                      <p:cBhvr>
                                        <p:cTn id="72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7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xit" presetSubtype="1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2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xit" presetSubtype="8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7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xit" presetSubtype="2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92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xit" presetSubtype="8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xit" presetSubtype="1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1" presetClass="exit" presetSubtype="1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813" y="274638"/>
            <a:ext cx="9176687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Další užitek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00800"/>
            <a:ext cx="5283200" cy="2667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3074" name="Picture 2" descr="C:\Users\Verunka\AppData\Local\Microsoft\Windows\Temporary Internet Files\Content.IE5\P8MEMBAN\klobasky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9048080" y="4652356"/>
            <a:ext cx="2464724" cy="159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erunka\AppData\Local\Microsoft\Windows\Temporary Internet Files\Content.IE5\MP8AO2BD\19052012557_ore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613" y="3500203"/>
            <a:ext cx="2438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Verunka\AppData\Local\Microsoft\Windows\Temporary Internet Files\Content.IE5\P8MEMBAN\obojekhn%200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9503" y="533774"/>
            <a:ext cx="2529840" cy="191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Verunka\AppData\Local\Microsoft\Windows\Temporary Internet Files\Content.IE5\A5ZC3E26\sa58_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95201" y="2040119"/>
            <a:ext cx="2045532" cy="253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411813" y="56377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1023600" y="62484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89613" y="1698472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kůže</a:t>
            </a:r>
          </a:p>
          <a:p>
            <a:r>
              <a:rPr lang="cs-CZ" dirty="0" smtClean="0"/>
              <a:t>- maso</a:t>
            </a:r>
            <a:endParaRPr lang="cs-CZ" dirty="0"/>
          </a:p>
        </p:txBody>
      </p:sp>
      <p:pic>
        <p:nvPicPr>
          <p:cNvPr id="7" name="Picture 2" descr="Light Paint, Leather Boot, Boot, Sho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7593" y="2613724"/>
            <a:ext cx="25717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ravel, Notebook, Cowhide, Coffee Color, Metal Plate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2175" y="702023"/>
            <a:ext cx="2994025" cy="199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eak, Steaks, Barbecue, Summer, Grill, Meat, Gas Grill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6703" y="3305330"/>
            <a:ext cx="2524510" cy="168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3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kráva nejí</a:t>
            </a:r>
            <a:r>
              <a:rPr lang="cs-CZ" dirty="0"/>
              <a:t>?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67348"/>
            <a:ext cx="5283200" cy="162052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2051" name="Picture 3" descr="C:\Users\Verunka\AppData\Local\Microsoft\Windows\Temporary Internet Files\Content.IE5\MP8AO2BD\6888609820_0753dd1d4c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3440" y="3597639"/>
            <a:ext cx="2316480" cy="212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Verunka\AppData\Local\Microsoft\Windows\Temporary Internet Files\Content.IE5\UGQA8PQ1\weizen-1084412950361947IP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7777" y="2626912"/>
            <a:ext cx="1895424" cy="208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Verunka\AppData\Local\Microsoft\Windows\Temporary Internet Files\Content.IE5\A5ZC3E26\258px-sugarbeet-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1886" y="2000249"/>
            <a:ext cx="1530559" cy="137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Verunka\AppData\Local\Microsoft\Windows\Temporary Internet Files\Content.IE5\P8MEMBAN\snimek_7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5023" y="894413"/>
            <a:ext cx="2028825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638519" y="58293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1023241" y="62250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5" descr="C:\Users\Verunka\AppData\Local\Microsoft\Windows\Temporary Internet Files\Content.IE5\UGQA8PQ1\rozkvetl%C3%A1-louka-mnoh%C3%A9-pot%C4%9B%C5%A1%C3%AD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41" t="8297" r="7382" b="9301"/>
          <a:stretch/>
        </p:blipFill>
        <p:spPr bwMode="auto">
          <a:xfrm>
            <a:off x="853440" y="1569386"/>
            <a:ext cx="20320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ilage, Tractor, Traile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603" y="2965225"/>
            <a:ext cx="3295548" cy="218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traw, Straws, Field, Nature, Agriculture, Harves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60316" y="3668728"/>
            <a:ext cx="2969564" cy="222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ine Cones, Tap, Tree, Conifer, Common Spruc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1766" y="894413"/>
            <a:ext cx="2153611" cy="161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0672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731" y="274638"/>
            <a:ext cx="10363200" cy="1143000"/>
          </a:xfrm>
        </p:spPr>
        <p:txBody>
          <a:bodyPr/>
          <a:lstStyle/>
          <a:p>
            <a:r>
              <a:rPr lang="cs-CZ" dirty="0" smtClean="0"/>
              <a:t>Co ke krávě nepatří?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89700"/>
            <a:ext cx="5283200" cy="1397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4098" name="Picture 2" descr="C:\Users\Verunka\AppData\Local\Microsoft\Windows\Temporary Internet Files\Content.IE5\A5ZC3E26\sa58_0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45409" y="3429625"/>
            <a:ext cx="2297017" cy="2584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erunka\AppData\Local\Microsoft\Windows\Temporary Internet Files\Content.IE5\UGQA8PQ1\rozkvetl%C3%A1-louka-mnoh%C3%A9-pot%C4%9B%C5%A1%C3%AD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241" t="8297" r="7382" b="9301"/>
          <a:stretch/>
        </p:blipFill>
        <p:spPr bwMode="auto">
          <a:xfrm>
            <a:off x="635000" y="2997200"/>
            <a:ext cx="20320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Verunka\AppData\Local\Microsoft\Windows\Temporary Internet Files\Content.IE5\UGQA8PQ1\sunny-side-up-fried-eggs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0719" y="3185664"/>
            <a:ext cx="3432749" cy="188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Verunka\AppData\Local\Microsoft\Windows\Temporary Internet Files\Content.IE5\MP8AO2BD\19052012557_orez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04026" y="1356864"/>
            <a:ext cx="2438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9496" y="1356864"/>
            <a:ext cx="2448393" cy="2203037"/>
          </a:xfrm>
          <a:prstGeom prst="rect">
            <a:avLst/>
          </a:prstGeom>
        </p:spPr>
      </p:pic>
      <p:sp>
        <p:nvSpPr>
          <p:cNvPr id="6" name="Šipka doleva 5">
            <a:hlinkClick r:id="" action="ppaction://hlinkshowjump?jump=previousslide"/>
          </p:cNvPr>
          <p:cNvSpPr/>
          <p:nvPr/>
        </p:nvSpPr>
        <p:spPr>
          <a:xfrm>
            <a:off x="492597" y="56642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38922" y="61488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Milk, Glass, Frisch, Healthy, Drink, Nutritious, Kru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4900" y="902640"/>
            <a:ext cx="2362200" cy="186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3810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515100"/>
            <a:ext cx="5283200" cy="1143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1026" name="Picture 2" descr="http://pixabay.com/static/uploads/photo/2012/05/04/11/23/cow-47272_640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075" y="1739901"/>
            <a:ext cx="4098925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431800" y="56642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10877296" y="61518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356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705" y="274638"/>
            <a:ext cx="6685613" cy="1143000"/>
          </a:xfrm>
        </p:spPr>
        <p:txBody>
          <a:bodyPr/>
          <a:lstStyle/>
          <a:p>
            <a:r>
              <a:rPr lang="cs-CZ" dirty="0" smtClean="0"/>
              <a:t>Komu víc chutná?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9200" y="6429430"/>
            <a:ext cx="5283200" cy="19997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3507" y="1124261"/>
            <a:ext cx="5478683" cy="3441492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551" y="1873771"/>
            <a:ext cx="5566348" cy="32678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04287" y="4811842"/>
            <a:ext cx="3152932" cy="1753849"/>
          </a:xfrm>
          <a:prstGeom prst="rect">
            <a:avLst/>
          </a:prstGeom>
        </p:spPr>
      </p:pic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392451" y="568876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1036300" y="618711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8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502400"/>
            <a:ext cx="5283200" cy="1270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omácí a hospodářská zvířata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Ustájená zvířata - kráva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o živé i   neživé přírodě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985500" y="613511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355600" y="56515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527800"/>
            <a:ext cx="5283200" cy="1016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Demonstrační obrázky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1036300" y="61595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457200" y="57150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427216"/>
            <a:ext cx="5283200" cy="20218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č.2 – hádanka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č.3 – 12 seznámení s prostředím, kde žije skot a získávání mléka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č.13 – mléčné výrobky – po kliknutí na ně se zvětšují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č.14- najdi…po kliknutí na něj se zahýbe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č.15 – 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určují,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co je na daném obrázku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č.16 – další užitek – maso, kůže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č.17 – co nejí kráva – odplynutí dvou obrázků /šiška, maso/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č.18 – co ke krávě nepatří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19 – po kliknutí na kreslený obrázek – výroba sýra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č.20 – 3 fotografie 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83900" y="61849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406400" y="57002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8026400" cy="855662"/>
          </a:xfrm>
        </p:spPr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385810"/>
            <a:ext cx="5283200" cy="24359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95604" y="1377339"/>
            <a:ext cx="10039096" cy="53826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spcAft>
                <a:spcPts val="1000"/>
              </a:spcAft>
            </a:pPr>
            <a:r>
              <a:rPr lang="cs-CZ" sz="1050" dirty="0">
                <a:latin typeface="Arial" pitchFamily="34" charset="0"/>
                <a:cs typeface="Arial" pitchFamily="34" charset="0"/>
                <a:hlinkClick r:id="rId2"/>
              </a:rPr>
              <a:t>www.pixabay.com</a:t>
            </a:r>
            <a:r>
              <a:rPr lang="cs-CZ" sz="1050" dirty="0">
                <a:latin typeface="Arial" pitchFamily="34" charset="0"/>
                <a:cs typeface="Arial" pitchFamily="34" charset="0"/>
              </a:rPr>
              <a:t> - </a:t>
            </a:r>
            <a:r>
              <a:rPr lang="en-US" sz="1050" dirty="0"/>
              <a:t>Free for commercial use / No attribution require</a:t>
            </a:r>
            <a:r>
              <a:rPr lang="cs-CZ" sz="1050" dirty="0"/>
              <a:t>:</a:t>
            </a:r>
            <a:br>
              <a:rPr lang="cs-CZ" sz="1050" dirty="0"/>
            </a:br>
            <a:r>
              <a:rPr lang="cs-CZ" sz="1050" dirty="0">
                <a:hlinkClick r:id="rId3"/>
              </a:rPr>
              <a:t>http://pixabay.com/en/cows-pasture-calves-young-animals-444531/</a:t>
            </a:r>
            <a:r>
              <a:rPr lang="cs-CZ" sz="1050" dirty="0"/>
              <a:t/>
            </a:r>
            <a:br>
              <a:rPr lang="cs-CZ" sz="1050" dirty="0"/>
            </a:br>
            <a:r>
              <a:rPr lang="cs-CZ" sz="1050" dirty="0"/>
              <a:t>http://pixabay.com/en/animal-cartoon-cow-bull-farm-145285/</a:t>
            </a:r>
            <a:br>
              <a:rPr lang="cs-CZ" sz="1050" dirty="0"/>
            </a:b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pixabay.com/en/milk-glass-frisch-healthy-drink-518067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5"/>
              </a:rPr>
              <a:t>http</a:t>
            </a:r>
            <a:r>
              <a:rPr lang="cs-CZ" sz="1050" dirty="0">
                <a:hlinkClick r:id="rId5"/>
              </a:rPr>
              <a:t>://pixabay.com/en/light-paint-leather-boot-boot-shoe-316688</a:t>
            </a:r>
            <a:r>
              <a:rPr lang="cs-CZ" sz="1050" dirty="0" smtClean="0">
                <a:hlinkClick r:id="rId5"/>
              </a:rPr>
              <a:t>/</a:t>
            </a:r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6"/>
              </a:rPr>
              <a:t>http</a:t>
            </a:r>
            <a:r>
              <a:rPr lang="cs-CZ" sz="1050" dirty="0">
                <a:hlinkClick r:id="rId6"/>
              </a:rPr>
              <a:t>://</a:t>
            </a:r>
            <a:r>
              <a:rPr lang="cs-CZ" sz="1050" dirty="0" smtClean="0">
                <a:hlinkClick r:id="rId6"/>
              </a:rPr>
              <a:t>pixabay.com/en/pine-cones-tap-tree-conifer-10626/</a:t>
            </a:r>
            <a:endParaRPr lang="cs-CZ" sz="1050" dirty="0"/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7"/>
              </a:rPr>
              <a:t>http</a:t>
            </a:r>
            <a:r>
              <a:rPr lang="cs-CZ" sz="1050" dirty="0">
                <a:hlinkClick r:id="rId7"/>
              </a:rPr>
              <a:t>://pixabay.com/en/silage-tractor-trailer-317950</a:t>
            </a:r>
            <a:r>
              <a:rPr lang="cs-CZ" sz="1050" dirty="0" smtClean="0">
                <a:hlinkClick r:id="rId7"/>
              </a:rPr>
              <a:t>/</a:t>
            </a:r>
            <a:endParaRPr lang="cs-CZ" sz="1050" dirty="0" smtClean="0"/>
          </a:p>
          <a:p>
            <a:pPr lvl="1">
              <a:spcAft>
                <a:spcPts val="1000"/>
              </a:spcAft>
            </a:pPr>
            <a:r>
              <a:rPr lang="cs-CZ" sz="1050" dirty="0">
                <a:hlinkClick r:id="rId8"/>
              </a:rPr>
              <a:t>http://pixabay.com/en/cow-calf-cattle-stock-brown-white-425164</a:t>
            </a:r>
            <a:r>
              <a:rPr lang="cs-CZ" sz="1050" dirty="0" smtClean="0">
                <a:hlinkClick r:id="rId8"/>
              </a:rPr>
              <a:t>/</a:t>
            </a:r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9"/>
              </a:rPr>
              <a:t>http</a:t>
            </a:r>
            <a:r>
              <a:rPr lang="cs-CZ" sz="1050" dirty="0">
                <a:hlinkClick r:id="rId9"/>
              </a:rPr>
              <a:t>://</a:t>
            </a:r>
            <a:r>
              <a:rPr lang="cs-CZ" sz="1050" dirty="0" smtClean="0">
                <a:hlinkClick r:id="rId9"/>
              </a:rPr>
              <a:t>pixabay.com/en/quark-cheese-white-food-571703/</a:t>
            </a:r>
            <a:endParaRPr lang="cs-CZ" sz="1050" dirty="0" smtClean="0"/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10"/>
              </a:rPr>
              <a:t>http</a:t>
            </a:r>
            <a:r>
              <a:rPr lang="cs-CZ" sz="1050" dirty="0">
                <a:hlinkClick r:id="rId10"/>
              </a:rPr>
              <a:t>://</a:t>
            </a:r>
            <a:r>
              <a:rPr lang="cs-CZ" sz="1050" dirty="0" smtClean="0">
                <a:hlinkClick r:id="rId10"/>
              </a:rPr>
              <a:t>pixabay.com/en/travel-notebook-cowhide-420011/</a:t>
            </a:r>
            <a:endParaRPr lang="cs-CZ" sz="1050" dirty="0" smtClean="0"/>
          </a:p>
          <a:p>
            <a:pPr lvl="1">
              <a:spcAft>
                <a:spcPts val="1000"/>
              </a:spcAft>
            </a:pPr>
            <a:r>
              <a:rPr lang="cs-CZ" sz="1050" dirty="0" smtClean="0">
                <a:hlinkClick r:id="rId11"/>
              </a:rPr>
              <a:t>http</a:t>
            </a:r>
            <a:r>
              <a:rPr lang="cs-CZ" sz="1050" dirty="0">
                <a:hlinkClick r:id="rId11"/>
              </a:rPr>
              <a:t>://pixabay.com/en/steak-steaks-barbecue-summer-grill-353115</a:t>
            </a:r>
            <a:r>
              <a:rPr lang="cs-CZ" sz="1050" dirty="0" smtClean="0">
                <a:hlinkClick r:id="rId11"/>
              </a:rPr>
              <a:t>/</a:t>
            </a:r>
            <a:endParaRPr lang="cs-CZ" sz="1050" dirty="0" smtClean="0"/>
          </a:p>
          <a:p>
            <a:pPr lvl="1">
              <a:spcAft>
                <a:spcPts val="1000"/>
              </a:spcAft>
            </a:pPr>
            <a:r>
              <a:rPr lang="cs-CZ" sz="1050" dirty="0" smtClean="0"/>
              <a:t>http</a:t>
            </a:r>
            <a:r>
              <a:rPr lang="cs-CZ" sz="1050" dirty="0"/>
              <a:t>://pixabay.com/en/straw-straws-field-nature-609924/</a:t>
            </a:r>
          </a:p>
          <a:p>
            <a:pPr lvl="1">
              <a:spcAft>
                <a:spcPts val="1000"/>
              </a:spcAft>
            </a:pPr>
            <a:r>
              <a:rPr lang="cs-CZ" sz="1050" dirty="0" smtClean="0"/>
              <a:t>Ostatní vlastní fotografický materiál</a:t>
            </a:r>
          </a:p>
          <a:p>
            <a:pPr marL="32004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050" dirty="0" smtClean="0"/>
          </a:p>
          <a:p>
            <a:pPr marL="320040" lvl="1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pPr marL="32004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934700" y="61214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406400" y="56367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219200" y="6400800"/>
            <a:ext cx="5283200" cy="228600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Šipka doleva 4">
            <a:hlinkClick r:id="" action="ppaction://hlinkshowjump?jump=previousslide"/>
          </p:cNvPr>
          <p:cNvSpPr/>
          <p:nvPr/>
        </p:nvSpPr>
        <p:spPr>
          <a:xfrm>
            <a:off x="469900" y="57150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1080</Words>
  <Application>Microsoft Office PowerPoint</Application>
  <PresentationFormat>Vlastní</PresentationFormat>
  <Paragraphs>200</Paragraphs>
  <Slides>25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Jmění</vt:lpstr>
      <vt:lpstr>Hospodářská zvířata - KRÁVA</vt:lpstr>
      <vt:lpstr>Kdo jsem?</vt:lpstr>
      <vt:lpstr>Kdo jsem</vt:lpstr>
      <vt:lpstr>Kdo jsem</vt:lpstr>
      <vt:lpstr>Kdo jsem</vt:lpstr>
      <vt:lpstr>Moje rodina</vt:lpstr>
      <vt:lpstr>Co jím?</vt:lpstr>
      <vt:lpstr>Co jím?</vt:lpstr>
      <vt:lpstr>Moje mléko</vt:lpstr>
      <vt:lpstr>Mléko</vt:lpstr>
      <vt:lpstr>Chladící nádrž</vt:lpstr>
      <vt:lpstr>Mléko</vt:lpstr>
      <vt:lpstr>Mléčné výrobky</vt:lpstr>
      <vt:lpstr>Poznáš, kde je…</vt:lpstr>
      <vt:lpstr>Co je na obrázku ?</vt:lpstr>
      <vt:lpstr>Další užitek</vt:lpstr>
      <vt:lpstr>Co kráva nejí?</vt:lpstr>
      <vt:lpstr>Co ke krávě nepatří?</vt:lpstr>
      <vt:lpstr>Snímek 19</vt:lpstr>
      <vt:lpstr>Komu víc chutná?</vt:lpstr>
      <vt:lpstr>Téma pro polytechnickou výchovu</vt:lpstr>
      <vt:lpstr>Pomůcky</vt:lpstr>
      <vt:lpstr>Metodický postup </vt:lpstr>
      <vt:lpstr>Použité zdroje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2015-03-08T19:13:10Z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