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2" r:id="rId4"/>
    <p:sldId id="284" r:id="rId5"/>
    <p:sldId id="285" r:id="rId6"/>
    <p:sldId id="286" r:id="rId7"/>
    <p:sldId id="287" r:id="rId8"/>
    <p:sldId id="288" r:id="rId9"/>
    <p:sldId id="275" r:id="rId10"/>
    <p:sldId id="276" r:id="rId11"/>
    <p:sldId id="277" r:id="rId12"/>
    <p:sldId id="278" r:id="rId13"/>
    <p:sldId id="279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90" y="-50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9.3.2015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9.3.2015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2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3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4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5.x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Jablíčka na stromě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95697" y="1795005"/>
            <a:ext cx="9601200" cy="9144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Poznávací schopnosti - 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748" y="-1585442"/>
            <a:ext cx="7126744" cy="819023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4525" y="3767328"/>
            <a:ext cx="584978" cy="58497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7299" y="3189822"/>
            <a:ext cx="433649" cy="46860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58429" y="1865376"/>
            <a:ext cx="584978" cy="58497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5235" y="940419"/>
            <a:ext cx="584978" cy="58497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30631" y="1811545"/>
            <a:ext cx="433649" cy="46860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6432" y="3317838"/>
            <a:ext cx="433649" cy="46860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02427" y="764302"/>
            <a:ext cx="433649" cy="46860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6743" y="2509674"/>
            <a:ext cx="433649" cy="46860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5519" y="727743"/>
            <a:ext cx="1941121" cy="2097597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60898" y="3347862"/>
            <a:ext cx="2531102" cy="253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748" y="-1585442"/>
            <a:ext cx="7126744" cy="819023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4525" y="3767328"/>
            <a:ext cx="584978" cy="58497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05970" y="976757"/>
            <a:ext cx="584978" cy="58497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58429" y="1865376"/>
            <a:ext cx="584978" cy="58497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9709" y="2762884"/>
            <a:ext cx="584978" cy="58497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3174" y="2897333"/>
            <a:ext cx="584978" cy="58497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5235" y="940419"/>
            <a:ext cx="584978" cy="58497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30631" y="1811545"/>
            <a:ext cx="433649" cy="46860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6432" y="3317838"/>
            <a:ext cx="433649" cy="46860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02427" y="764302"/>
            <a:ext cx="433649" cy="46860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50879" y="762746"/>
            <a:ext cx="1941121" cy="2097597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11601" y="3482311"/>
            <a:ext cx="2531102" cy="253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0855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748" y="-1585442"/>
            <a:ext cx="7126744" cy="819023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4525" y="3767328"/>
            <a:ext cx="584978" cy="58497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7299" y="3189822"/>
            <a:ext cx="433649" cy="46860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05970" y="976757"/>
            <a:ext cx="584978" cy="58497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58429" y="1865376"/>
            <a:ext cx="584978" cy="58497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9709" y="2762884"/>
            <a:ext cx="584978" cy="58497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3174" y="2897333"/>
            <a:ext cx="584978" cy="58497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5235" y="940419"/>
            <a:ext cx="584978" cy="58497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30631" y="1811545"/>
            <a:ext cx="433649" cy="46860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6432" y="3317838"/>
            <a:ext cx="433649" cy="46860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02427" y="764302"/>
            <a:ext cx="433649" cy="46860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6743" y="2509674"/>
            <a:ext cx="433649" cy="46860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60858" y="816577"/>
            <a:ext cx="1941121" cy="2097597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70877" y="3348713"/>
            <a:ext cx="2531102" cy="253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236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748" y="-1585442"/>
            <a:ext cx="7126744" cy="819023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4525" y="3767328"/>
            <a:ext cx="584978" cy="58497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7299" y="3189822"/>
            <a:ext cx="433649" cy="46860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05970" y="976757"/>
            <a:ext cx="584978" cy="58497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3174" y="2897333"/>
            <a:ext cx="584978" cy="58497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5235" y="940419"/>
            <a:ext cx="584978" cy="58497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30631" y="1811545"/>
            <a:ext cx="433649" cy="46860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6432" y="3317838"/>
            <a:ext cx="433649" cy="46860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02427" y="764302"/>
            <a:ext cx="433649" cy="46860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6743" y="2509674"/>
            <a:ext cx="433649" cy="46860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5519" y="727743"/>
            <a:ext cx="1941121" cy="2097597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60898" y="3347862"/>
            <a:ext cx="2531102" cy="253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32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748" y="-1585442"/>
            <a:ext cx="7126744" cy="819023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4525" y="3767328"/>
            <a:ext cx="584978" cy="58497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7299" y="3189822"/>
            <a:ext cx="433649" cy="46860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05970" y="976757"/>
            <a:ext cx="584978" cy="58497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0188" y="2122670"/>
            <a:ext cx="584978" cy="58497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9709" y="2762884"/>
            <a:ext cx="584978" cy="58497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3174" y="2897333"/>
            <a:ext cx="584978" cy="58497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5235" y="940419"/>
            <a:ext cx="584978" cy="58497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30631" y="1811545"/>
            <a:ext cx="433649" cy="46860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6432" y="3317838"/>
            <a:ext cx="433649" cy="46860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02427" y="764302"/>
            <a:ext cx="433649" cy="46860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6743" y="2509674"/>
            <a:ext cx="433649" cy="46860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88006" y="905002"/>
            <a:ext cx="584978" cy="58497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5519" y="727743"/>
            <a:ext cx="1941121" cy="2097597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60898" y="3347862"/>
            <a:ext cx="2531102" cy="253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890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748" y="-1585442"/>
            <a:ext cx="7126744" cy="819023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152" y="2117860"/>
            <a:ext cx="433649" cy="46860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79302" y="3445973"/>
            <a:ext cx="584978" cy="58497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0188" y="2122670"/>
            <a:ext cx="584978" cy="58497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87801" y="1333814"/>
            <a:ext cx="584978" cy="58497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3174" y="2897333"/>
            <a:ext cx="584978" cy="58497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5235" y="940419"/>
            <a:ext cx="584978" cy="58497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5518" y="1190736"/>
            <a:ext cx="433649" cy="46860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6432" y="3317838"/>
            <a:ext cx="433649" cy="46860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02427" y="764302"/>
            <a:ext cx="433649" cy="46860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0120" y="259137"/>
            <a:ext cx="433649" cy="46860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5519" y="727743"/>
            <a:ext cx="1941121" cy="2097597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60898" y="3347862"/>
            <a:ext cx="2531102" cy="253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681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Klipart z 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b="1" dirty="0" smtClean="0"/>
              <a:t>Děti se učí rozpoznávat větší a menší počet jablíček na stromě</a:t>
            </a:r>
          </a:p>
          <a:p>
            <a:r>
              <a:rPr lang="cs-CZ" b="1" dirty="0" smtClean="0"/>
              <a:t>Očekávání a cíle</a:t>
            </a:r>
          </a:p>
          <a:p>
            <a:r>
              <a:rPr lang="cs-CZ" dirty="0" smtClean="0"/>
              <a:t>Dítě pochopí význam větší – menší </a:t>
            </a:r>
            <a:r>
              <a:rPr lang="cs-CZ" dirty="0" smtClean="0"/>
              <a:t>, více </a:t>
            </a:r>
            <a:r>
              <a:rPr lang="cs-CZ" dirty="0" smtClean="0"/>
              <a:t>- méně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snímcích děti vyhledávají větší počet jablíček a správnou odpověď  potvrzují kliknutím na vybrané jablíčko</a:t>
            </a:r>
          </a:p>
          <a:p>
            <a:r>
              <a:rPr lang="cs-CZ" dirty="0" smtClean="0"/>
              <a:t>Díky animačním efektům a aktivační události se dětem zobrazuje zpětná vazba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cs-CZ" b="1" u="sng" dirty="0" smtClean="0"/>
          </a:p>
          <a:p>
            <a:r>
              <a:rPr lang="cs-CZ" dirty="0" smtClean="0"/>
              <a:t>Děti pracují ve dvojicích . </a:t>
            </a:r>
          </a:p>
          <a:p>
            <a:r>
              <a:rPr lang="cs-CZ" dirty="0" smtClean="0"/>
              <a:t>Každá  dvojice dostane určitý počet červených a zelených jablíček, </a:t>
            </a:r>
            <a:r>
              <a:rPr lang="cs-CZ" dirty="0" smtClean="0"/>
              <a:t>která </a:t>
            </a:r>
            <a:r>
              <a:rPr lang="cs-CZ" dirty="0" smtClean="0"/>
              <a:t>rozřadí a určí počet.</a:t>
            </a:r>
          </a:p>
          <a:p>
            <a:endParaRPr lang="cs-CZ" dirty="0"/>
          </a:p>
          <a:p>
            <a:endParaRPr lang="cs-CZ" b="1" u="sng" dirty="0" smtClean="0"/>
          </a:p>
          <a:p>
            <a:r>
              <a:rPr lang="cs-CZ" b="1" u="sng" dirty="0"/>
              <a:t> </a:t>
            </a:r>
            <a:r>
              <a:rPr lang="cs-CZ" b="1" u="sng" dirty="0" smtClean="0"/>
              <a:t>                                       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8606" y="125404"/>
            <a:ext cx="9509760" cy="1088136"/>
          </a:xfrm>
        </p:spPr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319350"/>
            <a:ext cx="9509760" cy="3878816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Vědomě využívat všech smyslů, záměrně pozorovat, postřehovat, všímat si (nového, změněného, chybějícího)  </a:t>
            </a:r>
          </a:p>
          <a:p>
            <a:r>
              <a:rPr lang="cs-CZ" dirty="0"/>
              <a:t>Zaměřovat se na to, co je z poznávacího hlediska důležité</a:t>
            </a:r>
          </a:p>
          <a:p>
            <a:r>
              <a:rPr lang="cs-CZ" dirty="0"/>
              <a:t> Orientovat se v číselné řadě 1 – 10, vyjmenovat ji, porovnat, že 5 je více     než 4, chápat číslo jako počet prvků</a:t>
            </a:r>
          </a:p>
          <a:p>
            <a:r>
              <a:rPr lang="cs-CZ" dirty="0"/>
              <a:t>Posoudit početnost dvou souborů a určit počet do 6 (např. o kolik je více a o kolik je méně, kde je stejně)</a:t>
            </a:r>
          </a:p>
          <a:p>
            <a:r>
              <a:rPr lang="cs-CZ" dirty="0"/>
              <a:t>Přemýšlet, uvažovat, a své myšlenky i úvahy vyjádřit</a:t>
            </a:r>
          </a:p>
          <a:p>
            <a:r>
              <a:rPr lang="cs-CZ" dirty="0"/>
              <a:t>Jednoduchý problém vyřešit samostatně i ve spolupráci s </a:t>
            </a:r>
            <a:r>
              <a:rPr lang="cs-CZ" dirty="0" smtClean="0"/>
              <a:t>kamarády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274</Words>
  <Application>Microsoft Office PowerPoint</Application>
  <PresentationFormat>Vlastní</PresentationFormat>
  <Paragraphs>64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Jablíčka na stromě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2015-03-09T13:00:21Z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