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65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2" r:id="rId5"/>
    <p:sldId id="283" r:id="rId6"/>
    <p:sldId id="284" r:id="rId7"/>
    <p:sldId id="280" r:id="rId8"/>
    <p:sldId id="275" r:id="rId9"/>
    <p:sldId id="276" r:id="rId10"/>
    <p:sldId id="277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84201" autoAdjust="0"/>
  </p:normalViewPr>
  <p:slideViewPr>
    <p:cSldViewPr snapToGrid="0">
      <p:cViewPr varScale="1">
        <p:scale>
          <a:sx n="63" d="100"/>
          <a:sy n="63" d="100"/>
        </p:scale>
        <p:origin x="1062" y="6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777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53692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5956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5154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6421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7730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95422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5093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87719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0487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8766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64214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7486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8764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234746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9244384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1024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5358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568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gif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83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  <p:sldLayoutId id="2147483977" r:id="rId12"/>
    <p:sldLayoutId id="2147483978" r:id="rId13"/>
    <p:sldLayoutId id="2147483979" r:id="rId14"/>
    <p:sldLayoutId id="2147483980" r:id="rId15"/>
    <p:sldLayoutId id="2147483981" r:id="rId16"/>
    <p:sldLayoutId id="2147483982" r:id="rId17"/>
    <p:sldLayoutId id="2147483983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roj_Kunovice_-_svobodn%C3%AD3.jpg" TargetMode="External"/><Relationship Id="rId2" Type="http://schemas.openxmlformats.org/officeDocument/2006/relationships/hyperlink" Target="http://commons.wikimedia.org/wiki/File:Kroj_B%C5%99ezolupy_-_svobodn%C3%AD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C00000"/>
                </a:solidFill>
                <a:latin typeface="Century Gothic"/>
              </a:rPr>
              <a:t>HODY</a:t>
            </a:r>
            <a:endParaRPr lang="cs-CZ" sz="6000" b="0" i="0" dirty="0">
              <a:solidFill>
                <a:srgbClr val="C0000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TRADICE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OBCI</a:t>
            </a:r>
            <a:endParaRPr lang="cs-CZ" sz="2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95402" y="372533"/>
            <a:ext cx="9601196" cy="130386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HODY V NAŠÍ OBCI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6344" y="1676400"/>
            <a:ext cx="7114479" cy="4848386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95402" y="372533"/>
            <a:ext cx="9601196" cy="130386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Jednotlivé části krojů (stárek</a:t>
            </a:r>
            <a:r>
              <a:rPr lang="cs-CZ" dirty="0" smtClean="0">
                <a:solidFill>
                  <a:srgbClr val="002060"/>
                </a:solidFill>
              </a:rPr>
              <a:t>, stárka</a:t>
            </a:r>
            <a:r>
              <a:rPr lang="cs-CZ" dirty="0" smtClean="0">
                <a:solidFill>
                  <a:srgbClr val="002060"/>
                </a:solidFill>
              </a:rPr>
              <a:t>).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7887" y="1562014"/>
            <a:ext cx="3436226" cy="5148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V="1">
            <a:off x="2541722" y="3580109"/>
            <a:ext cx="2743200" cy="92990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353159" y="4769590"/>
            <a:ext cx="2743200" cy="92990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639878" y="3040578"/>
            <a:ext cx="2743200" cy="92990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908753" y="3269490"/>
            <a:ext cx="1810719" cy="46495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564752" y="1980548"/>
            <a:ext cx="1810719" cy="46495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456073" y="5684642"/>
            <a:ext cx="1810719" cy="46495"/>
          </a:xfrm>
          <a:prstGeom prst="straightConnector1">
            <a:avLst/>
          </a:prstGeom>
          <a:ln w="38100">
            <a:solidFill>
              <a:srgbClr val="0070C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23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95402" y="372533"/>
            <a:ext cx="9601196" cy="130386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Ukázky krojů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992" y="1946400"/>
            <a:ext cx="2636756" cy="3960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5539" y="1946400"/>
            <a:ext cx="2816275" cy="3960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5" y="1946400"/>
            <a:ext cx="2584921" cy="3960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317" y="1946400"/>
            <a:ext cx="3144405" cy="3960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</p:spTree>
    <p:extLst>
      <p:ext uri="{BB962C8B-B14F-4D97-AF65-F5344CB8AC3E}">
        <p14:creationId xmlns:p14="http://schemas.microsoft.com/office/powerpoint/2010/main" val="1250785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295402" y="372533"/>
            <a:ext cx="9601196" cy="130386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Hodová </a:t>
            </a:r>
            <a:r>
              <a:rPr lang="cs-CZ" dirty="0" err="1" smtClean="0">
                <a:solidFill>
                  <a:srgbClr val="002060"/>
                </a:solidFill>
              </a:rPr>
              <a:t>mája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02"/>
          <a:stretch/>
        </p:blipFill>
        <p:spPr>
          <a:xfrm>
            <a:off x="3181400" y="1862380"/>
            <a:ext cx="5829199" cy="4680000"/>
          </a:xfrm>
          <a:prstGeom prst="rect">
            <a:avLst/>
          </a:prstGeom>
          <a:ln w="76200">
            <a:solidFill>
              <a:srgbClr val="CC0000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300" y="2818912"/>
            <a:ext cx="5212597" cy="3909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59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 lnSpcReduction="10000"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a společnost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Kultura a umění</a:t>
            </a:r>
            <a:endParaRPr lang="cs-CZ" dirty="0" smtClean="0"/>
          </a:p>
          <a:p>
            <a:pPr marL="45720" indent="0"/>
            <a:r>
              <a:rPr lang="cs-CZ" dirty="0" smtClean="0"/>
              <a:t> Integrovaný blok</a:t>
            </a:r>
            <a:r>
              <a:rPr lang="cs-CZ" dirty="0" smtClean="0"/>
              <a:t>: Já, ty, my a lidové tradice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Tradice v naší obci - HODY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Dítě vnímá elementární poznatky o kultuře a umění,     seznamuje se s lidovými tradicemi v obci.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Dítě se seznamuje s kroji a zvyky doprovázející tradici.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2521" y="6441440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Foto z obecních stránek /povolení obce)</a:t>
            </a:r>
          </a:p>
          <a:p>
            <a:r>
              <a:rPr lang="cs-CZ" sz="1000" dirty="0"/>
              <a:t>ATILLAK. </a:t>
            </a:r>
            <a:r>
              <a:rPr lang="cs-CZ" sz="1000" i="1" dirty="0" err="1"/>
              <a:t>Wikimedia</a:t>
            </a:r>
            <a:r>
              <a:rPr lang="cs-CZ" sz="1000" dirty="0"/>
              <a:t> [online]. [cit. 11.2.2015]. Dostupný na WWW: </a:t>
            </a:r>
            <a:r>
              <a:rPr lang="cs-CZ" sz="1000" dirty="0">
                <a:hlinkClick r:id="rId2"/>
              </a:rPr>
              <a:t>http://commons.wikimedia.org/wiki/File:Kroj_B%C5%99ezolupy_-_</a:t>
            </a:r>
            <a:r>
              <a:rPr lang="cs-CZ" sz="1000" dirty="0" smtClean="0">
                <a:hlinkClick r:id="rId2"/>
              </a:rPr>
              <a:t>svobodn%C3%AD.jpg</a:t>
            </a:r>
            <a:r>
              <a:rPr lang="cs-CZ" sz="1000" dirty="0" smtClean="0"/>
              <a:t> </a:t>
            </a:r>
          </a:p>
          <a:p>
            <a:r>
              <a:rPr lang="cs-CZ" sz="1000" dirty="0"/>
              <a:t>ATILLAK. </a:t>
            </a:r>
            <a:r>
              <a:rPr lang="cs-CZ" sz="1000" i="1" dirty="0" err="1"/>
              <a:t>Wikimedie</a:t>
            </a:r>
            <a:r>
              <a:rPr lang="cs-CZ" sz="1000" dirty="0"/>
              <a:t> [online]. [cit. 11.2.2015]. Dostupný na WWW: </a:t>
            </a:r>
            <a:r>
              <a:rPr lang="cs-CZ" sz="1000" dirty="0">
                <a:hlinkClick r:id="rId3"/>
              </a:rPr>
              <a:t>http://commons.wikimedia.org/wiki/File:Kroj_Kunovice_-_</a:t>
            </a:r>
            <a:r>
              <a:rPr lang="cs-CZ" sz="1000" dirty="0" smtClean="0">
                <a:hlinkClick r:id="rId3"/>
              </a:rPr>
              <a:t>svobodn%C3%AD3.jpg</a:t>
            </a:r>
            <a:endParaRPr lang="cs-CZ" sz="1000" dirty="0"/>
          </a:p>
          <a:p>
            <a:r>
              <a:rPr lang="pl-PL" sz="1000" dirty="0" smtClean="0"/>
              <a:t>AJA</a:t>
            </a:r>
            <a:r>
              <a:rPr lang="pl-PL" sz="1000" dirty="0"/>
              <a:t>. </a:t>
            </a:r>
            <a:r>
              <a:rPr lang="pl-PL" sz="1000" i="1" dirty="0"/>
              <a:t>Wikimedia</a:t>
            </a:r>
            <a:r>
              <a:rPr lang="pl-PL" sz="1000" dirty="0"/>
              <a:t> [online]. [cit. 11.2.2015]. Dostupný na WWW: https://commons.wikimedia.org/wiki/File:Hanacky-kroj-part.jpg </a:t>
            </a:r>
            <a:endParaRPr lang="pl-PL" sz="1000" dirty="0" smtClean="0"/>
          </a:p>
          <a:p>
            <a:r>
              <a:rPr lang="pl-PL" sz="1000" dirty="0" smtClean="0"/>
              <a:t>Archiv autora</a:t>
            </a:r>
            <a:endParaRPr lang="cs-CZ" sz="1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58241" y="6526108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Metodický postup</a:t>
            </a:r>
            <a:br>
              <a:rPr lang="cs-CZ" sz="3200" b="1" dirty="0" smtClean="0"/>
            </a:br>
            <a:r>
              <a:rPr lang="cs-CZ" sz="3200" b="1" dirty="0" smtClean="0"/>
              <a:t>Práce s interaktivním materiálem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00201" y="6455819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5401" y="2682240"/>
            <a:ext cx="918854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Děti seznamujeme s tradicemi, s kroji. </a:t>
            </a:r>
          </a:p>
          <a:p>
            <a:r>
              <a:rPr lang="cs-CZ" dirty="0" smtClean="0"/>
              <a:t>Snímek  č. 2 popisuje části kroje ženského a mužského. </a:t>
            </a:r>
          </a:p>
          <a:p>
            <a:r>
              <a:rPr lang="cs-CZ" dirty="0" smtClean="0"/>
              <a:t>(Ženský kroj: Krajkový límec, </a:t>
            </a:r>
            <a:r>
              <a:rPr lang="cs-CZ" dirty="0" err="1" smtClean="0"/>
              <a:t>kordula</a:t>
            </a:r>
            <a:r>
              <a:rPr lang="cs-CZ" dirty="0" smtClean="0"/>
              <a:t>, zástěra. Mužský kroj: Klobouk s pérem, vesta, holiny.)</a:t>
            </a:r>
          </a:p>
          <a:p>
            <a:r>
              <a:rPr lang="cs-CZ" dirty="0" smtClean="0"/>
              <a:t> Na snímku č.3 jsou k porovnání různé typy krojů (z různých krajů). Děti mohou hledat rozdíly.</a:t>
            </a:r>
          </a:p>
          <a:p>
            <a:r>
              <a:rPr lang="cs-CZ" dirty="0" smtClean="0"/>
              <a:t>Snímek č.4 je ukázka tradiční hodové máje, která se zdobí papírovými růžičkami z krepového papíru.</a:t>
            </a:r>
          </a:p>
          <a:p>
            <a:r>
              <a:rPr lang="cs-CZ" dirty="0" smtClean="0"/>
              <a:t> Jejich výroba bude popsána v učebním materiálu s názvem „Výroba papírových růží“.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95401" y="6410960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ganický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ký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ganický">
    <a:dk1>
      <a:sysClr val="windowText" lastClr="000000"/>
    </a:dk1>
    <a:lt1>
      <a:sysClr val="window" lastClr="FFFFFF"/>
    </a:lt1>
    <a:dk2>
      <a:srgbClr val="212121"/>
    </a:dk2>
    <a:lt2>
      <a:srgbClr val="DADADA"/>
    </a:lt2>
    <a:accent1>
      <a:srgbClr val="83992A"/>
    </a:accent1>
    <a:accent2>
      <a:srgbClr val="3C9770"/>
    </a:accent2>
    <a:accent3>
      <a:srgbClr val="44709D"/>
    </a:accent3>
    <a:accent4>
      <a:srgbClr val="A23C33"/>
    </a:accent4>
    <a:accent5>
      <a:srgbClr val="D97828"/>
    </a:accent5>
    <a:accent6>
      <a:srgbClr val="DEB340"/>
    </a:accent6>
    <a:hlink>
      <a:srgbClr val="A8BF4D"/>
    </a:hlink>
    <a:folHlink>
      <a:srgbClr val="B4CA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376</Words>
  <Application>Microsoft Office PowerPoint</Application>
  <PresentationFormat>Širokoúhlá obrazovka</PresentationFormat>
  <Paragraphs>46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Garamond</vt:lpstr>
      <vt:lpstr>Organický</vt:lpstr>
      <vt:lpstr>HODY</vt:lpstr>
      <vt:lpstr>HODY V NAŠÍ OBCI</vt:lpstr>
      <vt:lpstr>Jednotlivé části krojů (stárek, stárka).</vt:lpstr>
      <vt:lpstr>Ukázky krojů</vt:lpstr>
      <vt:lpstr>Hodová mája</vt:lpstr>
      <vt:lpstr>Prvky polytechnické výchovy</vt:lpstr>
      <vt:lpstr>Použité zdroje</vt:lpstr>
      <vt:lpstr>Metodický postup Práce s interaktivním materiálem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2015-03-09T15:10:56Z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