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03" r:id="rId2"/>
  </p:sldMasterIdLst>
  <p:notesMasterIdLst>
    <p:notesMasterId r:id="rId16"/>
  </p:notesMasterIdLst>
  <p:handoutMasterIdLst>
    <p:handoutMasterId r:id="rId17"/>
  </p:handoutMasterIdLst>
  <p:sldIdLst>
    <p:sldId id="272" r:id="rId3"/>
    <p:sldId id="273" r:id="rId4"/>
    <p:sldId id="282" r:id="rId5"/>
    <p:sldId id="283" r:id="rId6"/>
    <p:sldId id="284" r:id="rId7"/>
    <p:sldId id="285" r:id="rId8"/>
    <p:sldId id="286" r:id="rId9"/>
    <p:sldId id="287" r:id="rId10"/>
    <p:sldId id="280" r:id="rId11"/>
    <p:sldId id="275" r:id="rId12"/>
    <p:sldId id="289" r:id="rId13"/>
    <p:sldId id="278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97" autoAdjust="0"/>
    <p:restoredTop sz="94660"/>
  </p:normalViewPr>
  <p:slideViewPr>
    <p:cSldViewPr snapToGrid="0">
      <p:cViewPr>
        <p:scale>
          <a:sx n="68" d="100"/>
          <a:sy n="68" d="100"/>
        </p:scale>
        <p:origin x="60" y="210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9. 3. 2015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9. 3. 2015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3/9/2015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848168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9988394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341315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251515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065874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239231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48874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225970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363847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513367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525032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9307127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059819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330770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508314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268263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301956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40436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gif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835196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04" r:id="rId1"/>
    <p:sldLayoutId id="2147483905" r:id="rId2"/>
    <p:sldLayoutId id="2147483906" r:id="rId3"/>
    <p:sldLayoutId id="2147483907" r:id="rId4"/>
    <p:sldLayoutId id="2147483908" r:id="rId5"/>
    <p:sldLayoutId id="2147483909" r:id="rId6"/>
    <p:sldLayoutId id="2147483910" r:id="rId7"/>
    <p:sldLayoutId id="2147483911" r:id="rId8"/>
    <p:sldLayoutId id="2147483912" r:id="rId9"/>
    <p:sldLayoutId id="2147483913" r:id="rId10"/>
    <p:sldLayoutId id="2147483914" r:id="rId11"/>
    <p:sldLayoutId id="2147483915" r:id="rId12"/>
    <p:sldLayoutId id="2147483916" r:id="rId13"/>
    <p:sldLayoutId id="2147483917" r:id="rId14"/>
    <p:sldLayoutId id="2147483918" r:id="rId15"/>
    <p:sldLayoutId id="2147483919" r:id="rId16"/>
    <p:sldLayoutId id="2147483920" r:id="rId17"/>
    <p:sldLayoutId id="2147483921" r:id="rId18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6.xml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Výroba papírových růží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Tradice v obci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39513" y="0"/>
            <a:ext cx="8534400" cy="1507067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Pomůcky: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0211" y="1507067"/>
            <a:ext cx="6033702" cy="4525276"/>
          </a:xfrm>
          <a:prstGeom prst="rect">
            <a:avLst/>
          </a:prstGeom>
          <a:ln w="127000" cap="rnd">
            <a:solidFill>
              <a:schemeClr val="accent1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39513" y="0"/>
            <a:ext cx="8534400" cy="1507067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Ustřihneme si krepový papír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2972" y="1507067"/>
            <a:ext cx="6199163" cy="4649372"/>
          </a:xfrm>
          <a:prstGeom prst="rect">
            <a:avLst/>
          </a:prstGeom>
          <a:ln w="127000" cap="rnd">
            <a:solidFill>
              <a:schemeClr val="accent1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0880677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39513" y="0"/>
            <a:ext cx="8534400" cy="1507067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Vytvoříme ozdobný okraj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660" y="1818566"/>
            <a:ext cx="5074596" cy="3805947"/>
          </a:xfrm>
          <a:prstGeom prst="rect">
            <a:avLst/>
          </a:prstGeom>
          <a:ln w="127000" cap="rnd">
            <a:solidFill>
              <a:schemeClr val="accent1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5428" y="1818566"/>
            <a:ext cx="5130017" cy="3847513"/>
          </a:xfrm>
          <a:prstGeom prst="rect">
            <a:avLst/>
          </a:prstGeom>
          <a:ln w="127000" cap="rnd">
            <a:solidFill>
              <a:schemeClr val="accent1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1597341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39513" y="0"/>
            <a:ext cx="8534400" cy="1507067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Krepový papír stočíme do růže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113" y="2322092"/>
            <a:ext cx="3390946" cy="2543210"/>
          </a:xfrm>
          <a:prstGeom prst="rect">
            <a:avLst/>
          </a:prstGeom>
          <a:ln w="127000" cap="rnd">
            <a:solidFill>
              <a:schemeClr val="accent1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2731" y="2322092"/>
            <a:ext cx="3369300" cy="2526975"/>
          </a:xfrm>
          <a:prstGeom prst="rect">
            <a:avLst/>
          </a:prstGeom>
          <a:ln w="127000" cap="rnd">
            <a:solidFill>
              <a:schemeClr val="accent1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6703" y="2322092"/>
            <a:ext cx="3390948" cy="2543210"/>
          </a:xfrm>
          <a:prstGeom prst="rect">
            <a:avLst/>
          </a:prstGeom>
          <a:ln w="127000" cap="rnd">
            <a:solidFill>
              <a:schemeClr val="accent1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0704190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39513" y="0"/>
            <a:ext cx="8534400" cy="1507067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Dohotovíme pomocí drátku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279" y="2516836"/>
            <a:ext cx="3314011" cy="2485508"/>
          </a:xfrm>
          <a:prstGeom prst="rect">
            <a:avLst/>
          </a:prstGeom>
          <a:ln w="127000" cap="rnd">
            <a:solidFill>
              <a:schemeClr val="accent1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5997" y="2482344"/>
            <a:ext cx="3360000" cy="2520000"/>
          </a:xfrm>
          <a:prstGeom prst="rect">
            <a:avLst/>
          </a:prstGeom>
          <a:ln w="127000" cap="rnd">
            <a:solidFill>
              <a:schemeClr val="accent1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8704" y="2450014"/>
            <a:ext cx="3360000" cy="2520000"/>
          </a:xfrm>
          <a:prstGeom prst="rect">
            <a:avLst/>
          </a:prstGeom>
          <a:ln w="127000" cap="rnd">
            <a:solidFill>
              <a:schemeClr val="accent1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4022855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9712" y="1378635"/>
            <a:ext cx="5467641" cy="4100731"/>
          </a:xfrm>
          <a:prstGeom prst="rect">
            <a:avLst/>
          </a:prstGeom>
          <a:ln w="127000" cap="rnd">
            <a:solidFill>
              <a:schemeClr val="accent1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4672" y="2694920"/>
            <a:ext cx="5550773" cy="4163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83580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10663" y="291856"/>
            <a:ext cx="9601196" cy="1303867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Papírové růže slouží k výzdobě hodové máje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9702"/>
          <a:stretch/>
        </p:blipFill>
        <p:spPr>
          <a:xfrm>
            <a:off x="5586048" y="1595723"/>
            <a:ext cx="5829199" cy="4680000"/>
          </a:xfrm>
          <a:prstGeom prst="rect">
            <a:avLst/>
          </a:prstGeom>
          <a:ln w="127000" cap="rnd">
            <a:solidFill>
              <a:schemeClr val="accent1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663" y="2312862"/>
            <a:ext cx="5212597" cy="3245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089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3362195"/>
          </a:xfrm>
        </p:spPr>
        <p:txBody>
          <a:bodyPr>
            <a:normAutofit/>
          </a:bodyPr>
          <a:lstStyle/>
          <a:p>
            <a:pPr marL="45720" indent="0"/>
            <a:r>
              <a:rPr lang="cs-CZ" dirty="0" smtClean="0"/>
              <a:t>  </a:t>
            </a:r>
            <a:r>
              <a:rPr lang="cs-CZ" dirty="0" smtClean="0"/>
              <a:t>Vzdělávací oblast</a:t>
            </a:r>
            <a:r>
              <a:rPr lang="cs-CZ" dirty="0" smtClean="0"/>
              <a:t>: Poznávací schopnosti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 Podoblast: Řešení problémů, učení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 Integrovaný blok: Já, ty, my a lidové tradice</a:t>
            </a:r>
            <a:endParaRPr lang="cs-CZ" dirty="0" smtClean="0"/>
          </a:p>
          <a:p>
            <a:pPr marL="45720" indent="0"/>
            <a:r>
              <a:rPr lang="cs-CZ" dirty="0" smtClean="0"/>
              <a:t>  Téma</a:t>
            </a:r>
            <a:r>
              <a:rPr lang="cs-CZ" dirty="0" smtClean="0"/>
              <a:t>: Výroba papírových růží – tradice v obci</a:t>
            </a:r>
            <a:endParaRPr lang="cs-CZ" dirty="0" smtClean="0"/>
          </a:p>
          <a:p>
            <a:pPr marL="45720" indent="0"/>
            <a:r>
              <a:rPr lang="cs-CZ" dirty="0" smtClean="0"/>
              <a:t>  Konkretizované výstupy</a:t>
            </a:r>
            <a:r>
              <a:rPr lang="cs-CZ" dirty="0" smtClean="0"/>
              <a:t>: Dítě je schopno pracovat podle návodu.</a:t>
            </a:r>
            <a:endParaRPr lang="cs-CZ" dirty="0" smtClean="0"/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Cíle</a:t>
            </a:r>
            <a:r>
              <a:rPr lang="cs-CZ" dirty="0" smtClean="0"/>
              <a:t>: Dítě vytvoří papírovou růži.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38200" y="6492875"/>
            <a:ext cx="754380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6414" y="717452"/>
            <a:ext cx="8534400" cy="1223889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26414" y="1825283"/>
            <a:ext cx="8534400" cy="1424353"/>
          </a:xfrm>
        </p:spPr>
        <p:txBody>
          <a:bodyPr/>
          <a:lstStyle/>
          <a:p>
            <a:r>
              <a:rPr lang="cs-CZ" dirty="0" smtClean="0"/>
              <a:t>Foto autorky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965566" y="6355080"/>
            <a:ext cx="754380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6414" y="717452"/>
            <a:ext cx="8534400" cy="1223889"/>
          </a:xfrm>
        </p:spPr>
        <p:txBody>
          <a:bodyPr/>
          <a:lstStyle/>
          <a:p>
            <a:r>
              <a:rPr lang="cs-CZ" dirty="0" smtClean="0"/>
              <a:t>Pomůcky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26414" y="1825283"/>
            <a:ext cx="8534400" cy="1424353"/>
          </a:xfrm>
        </p:spPr>
        <p:txBody>
          <a:bodyPr/>
          <a:lstStyle/>
          <a:p>
            <a:r>
              <a:rPr lang="cs-CZ" dirty="0" smtClean="0"/>
              <a:t>Krepový papír, nůžky, drátek.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965566" y="6355080"/>
            <a:ext cx="754380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78554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01040" y="2199767"/>
            <a:ext cx="10187784" cy="291340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Děti pracují podle návodu. Jednotlivé snímky znázorňují postup při výrobě. Vyrobené papírové růže mohou sloužit i pro ozdobení stromu na školní zahradě. </a:t>
            </a:r>
          </a:p>
          <a:p>
            <a:pPr marL="0" indent="0">
              <a:buNone/>
            </a:pPr>
            <a:r>
              <a:rPr lang="cs-CZ" dirty="0" smtClean="0"/>
              <a:t>Materiál navazuje na </a:t>
            </a:r>
            <a:r>
              <a:rPr lang="cs-CZ" dirty="0" smtClean="0"/>
              <a:t>DUM </a:t>
            </a:r>
            <a:r>
              <a:rPr lang="cs-CZ" dirty="0" smtClean="0"/>
              <a:t>s názvem Tradice v naší obci – HODY.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965566" y="6355080"/>
            <a:ext cx="754380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979634" y="6492875"/>
            <a:ext cx="7543800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latin typeface="+mj-lt"/>
                <a:ea typeface="+mj-ea"/>
                <a:cs typeface="+mj-cs"/>
              </a:rPr>
            </a:br>
            <a:endParaRPr lang="cs-CZ" sz="6700" b="1" dirty="0"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Řez">
  <a:themeElements>
    <a:clrScheme name="Řez">
      <a:dk1>
        <a:sysClr val="windowText" lastClr="000000"/>
      </a:dk1>
      <a:lt1>
        <a:sysClr val="window" lastClr="FFFFFF"/>
      </a:lt1>
      <a:dk2>
        <a:srgbClr val="537D0B"/>
      </a:dk2>
      <a:lt2>
        <a:srgbClr val="A9E257"/>
      </a:lt2>
      <a:accent1>
        <a:srgbClr val="38540A"/>
      </a:accent1>
      <a:accent2>
        <a:srgbClr val="31A274"/>
      </a:accent2>
      <a:accent3>
        <a:srgbClr val="236073"/>
      </a:accent3>
      <a:accent4>
        <a:srgbClr val="6C4D90"/>
      </a:accent4>
      <a:accent5>
        <a:srgbClr val="983C27"/>
      </a:accent5>
      <a:accent6>
        <a:srgbClr val="CD811F"/>
      </a:accent6>
      <a:hlink>
        <a:srgbClr val="293F06"/>
      </a:hlink>
      <a:folHlink>
        <a:srgbClr val="68883A"/>
      </a:folHlink>
    </a:clrScheme>
    <a:fontScheme name="Řez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Řez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9759155-7935-4C61-A06C-C04380D1B16E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0</TotalTime>
  <Words>257</Words>
  <Application>Microsoft Office PowerPoint</Application>
  <PresentationFormat>Širokoúhlá obrazovka</PresentationFormat>
  <Paragraphs>45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Century Gothic</vt:lpstr>
      <vt:lpstr>Wingdings 3</vt:lpstr>
      <vt:lpstr>Řez</vt:lpstr>
      <vt:lpstr>Výroba papírových růží</vt:lpstr>
      <vt:lpstr>Pomůcky:</vt:lpstr>
      <vt:lpstr>Ustřihneme si krepový papír</vt:lpstr>
      <vt:lpstr>Vytvoříme ozdobný okraj</vt:lpstr>
      <vt:lpstr>Krepový papír stočíme do růže</vt:lpstr>
      <vt:lpstr>Dohotovíme pomocí drátku</vt:lpstr>
      <vt:lpstr>Prezentace aplikace PowerPoint</vt:lpstr>
      <vt:lpstr>Papírové růže slouží k výzdobě hodové máje</vt:lpstr>
      <vt:lpstr>Prvky polytechnické výchovy</vt:lpstr>
      <vt:lpstr>Použité zdroje</vt:lpstr>
      <vt:lpstr>Pomůcky</vt:lpstr>
      <vt:lpstr> Práce s interaktivním výukovým materiálem 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2015-03-09T17:03:12Z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