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41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3" r:id="rId5"/>
    <p:sldId id="284" r:id="rId6"/>
    <p:sldId id="287" r:id="rId7"/>
    <p:sldId id="285" r:id="rId8"/>
    <p:sldId id="286" r:id="rId9"/>
    <p:sldId id="280" r:id="rId10"/>
    <p:sldId id="275" r:id="rId11"/>
    <p:sldId id="276" r:id="rId12"/>
    <p:sldId id="277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62" d="100"/>
          <a:sy n="62" d="100"/>
        </p:scale>
        <p:origin x="78" y="438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9. 3. 2015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9. 3. 2015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520274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198027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70312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329613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34840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65267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98945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986439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0782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714135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907128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818194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513132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016119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467525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456403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910345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42997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gif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9028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42" r:id="rId1"/>
    <p:sldLayoutId id="2147483943" r:id="rId2"/>
    <p:sldLayoutId id="2147483944" r:id="rId3"/>
    <p:sldLayoutId id="2147483945" r:id="rId4"/>
    <p:sldLayoutId id="2147483946" r:id="rId5"/>
    <p:sldLayoutId id="2147483947" r:id="rId6"/>
    <p:sldLayoutId id="2147483948" r:id="rId7"/>
    <p:sldLayoutId id="2147483949" r:id="rId8"/>
    <p:sldLayoutId id="2147483950" r:id="rId9"/>
    <p:sldLayoutId id="2147483951" r:id="rId10"/>
    <p:sldLayoutId id="2147483952" r:id="rId11"/>
    <p:sldLayoutId id="2147483953" r:id="rId12"/>
    <p:sldLayoutId id="2147483954" r:id="rId13"/>
    <p:sldLayoutId id="2147483955" r:id="rId14"/>
    <p:sldLayoutId id="2147483956" r:id="rId15"/>
    <p:sldLayoutId id="2147483957" r:id="rId16"/>
    <p:sldLayoutId id="2147483958" r:id="rId17"/>
    <p:sldLayoutId id="2147483959" r:id="rId18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FFFF00"/>
                </a:solidFill>
                <a:latin typeface="Century Gothic"/>
              </a:rPr>
              <a:t>Pozor, jedu</a:t>
            </a:r>
            <a:endParaRPr lang="cs-CZ" sz="6000" b="0" i="0" dirty="0">
              <a:solidFill>
                <a:srgbClr val="FFFF00"/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>
                <a:solidFill>
                  <a:srgbClr val="FF0000"/>
                </a:solidFill>
              </a:rPr>
              <a:t>Výroba dopravních prostředků</a:t>
            </a:r>
            <a:endParaRPr lang="cs-CZ" sz="2400" b="0" i="0" baseline="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36239" y="674749"/>
            <a:ext cx="8534400" cy="1507067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Postup práce: 1. V</a:t>
            </a:r>
            <a:r>
              <a:rPr lang="cs-CZ" dirty="0" smtClean="0">
                <a:solidFill>
                  <a:srgbClr val="FFFF00"/>
                </a:solidFill>
                <a:latin typeface="+mn-lt"/>
                <a:ea typeface="Arial Unicode MS" panose="020B0604020202020204" pitchFamily="34" charset="-128"/>
                <a:cs typeface="Arial Unicode MS" panose="020B0604020202020204" pitchFamily="34" charset="-128"/>
              </a:rPr>
              <a:t>ystřižení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434" y="2181816"/>
            <a:ext cx="5822197" cy="436664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4319" y="340962"/>
            <a:ext cx="3895241" cy="292143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634"/>
          <a:stretch/>
        </p:blipFill>
        <p:spPr>
          <a:xfrm rot="5400000">
            <a:off x="8287529" y="3863194"/>
            <a:ext cx="2744211" cy="2626329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95817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36239" y="674749"/>
            <a:ext cx="8534400" cy="1507067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Postup práce: 2. Natrhání kousků krepového papíru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239" y="2470230"/>
            <a:ext cx="5096658" cy="382249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5912" y="2470230"/>
            <a:ext cx="5096659" cy="382249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684653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36239" y="674749"/>
            <a:ext cx="8534400" cy="1507067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Postup práce: 3. Nalepení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052" y="2181816"/>
            <a:ext cx="4086387" cy="306479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3853" y="4133185"/>
            <a:ext cx="3202268" cy="240170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7557" y="523786"/>
            <a:ext cx="3907888" cy="293091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25085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36239" y="674749"/>
            <a:ext cx="8534400" cy="1507067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Postup práce: 4. </a:t>
            </a:r>
            <a:r>
              <a:rPr lang="cs-CZ" dirty="0" smtClean="0">
                <a:solidFill>
                  <a:srgbClr val="FFFF00"/>
                </a:solidFill>
              </a:rPr>
              <a:t>Výsledné výrobky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9651" y="559778"/>
            <a:ext cx="3479129" cy="260934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9651" y="3834069"/>
            <a:ext cx="3479129" cy="260934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587" y="2443110"/>
            <a:ext cx="5333742" cy="400030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773944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36239" y="674749"/>
            <a:ext cx="8534400" cy="1507067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Postup práce: 5. </a:t>
            </a:r>
            <a:r>
              <a:rPr lang="cs-CZ" dirty="0" smtClean="0">
                <a:solidFill>
                  <a:srgbClr val="FFFF00"/>
                </a:solidFill>
              </a:rPr>
              <a:t>Náměty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638" y="2243376"/>
            <a:ext cx="5357247" cy="40179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119" y="2181816"/>
            <a:ext cx="5388244" cy="404118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813432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36239" y="674749"/>
            <a:ext cx="8534400" cy="1507067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Postup práce: 5. </a:t>
            </a:r>
            <a:r>
              <a:rPr lang="cs-CZ" dirty="0" smtClean="0">
                <a:solidFill>
                  <a:srgbClr val="FFFF00"/>
                </a:solidFill>
              </a:rPr>
              <a:t>Náměty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078" y="2093105"/>
            <a:ext cx="5202264" cy="39016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8441" y="2093105"/>
            <a:ext cx="5093776" cy="382033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868473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</a:t>
            </a:r>
            <a:r>
              <a:rPr lang="cs-CZ" dirty="0" smtClean="0"/>
              <a:t>: Poznávací schopnosti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 Podoblast:  Řešení problémů, učení</a:t>
            </a:r>
            <a:endParaRPr lang="cs-CZ" dirty="0" smtClean="0"/>
          </a:p>
          <a:p>
            <a:pPr marL="45720" indent="0"/>
            <a:r>
              <a:rPr lang="cs-CZ" dirty="0" smtClean="0"/>
              <a:t>  Integrovaný </a:t>
            </a:r>
            <a:r>
              <a:rPr lang="cs-CZ" dirty="0"/>
              <a:t>blok</a:t>
            </a:r>
            <a:r>
              <a:rPr lang="cs-CZ" dirty="0" smtClean="0"/>
              <a:t>:  Pracuji podle návodu</a:t>
            </a:r>
            <a:endParaRPr lang="cs-CZ" dirty="0" smtClean="0"/>
          </a:p>
          <a:p>
            <a:pPr marL="45720" indent="0"/>
            <a:r>
              <a:rPr lang="cs-CZ" dirty="0" smtClean="0"/>
              <a:t>  Téma</a:t>
            </a:r>
            <a:r>
              <a:rPr lang="cs-CZ" dirty="0" smtClean="0"/>
              <a:t>:   Pozor jedu (výroba dopravních prostředků)</a:t>
            </a:r>
            <a:endParaRPr lang="cs-CZ" dirty="0" smtClean="0"/>
          </a:p>
          <a:p>
            <a:pPr marL="45720" indent="0"/>
            <a:r>
              <a:rPr lang="cs-CZ" dirty="0" smtClean="0"/>
              <a:t>  Konkretizované výstupy</a:t>
            </a:r>
            <a:r>
              <a:rPr lang="cs-CZ" dirty="0" smtClean="0"/>
              <a:t>:  Postupovat a učit se podle pokynů a instrukcí</a:t>
            </a:r>
            <a:endParaRPr lang="cs-CZ" dirty="0" smtClean="0"/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</a:t>
            </a:r>
            <a:r>
              <a:rPr lang="cs-CZ" dirty="0" smtClean="0"/>
              <a:t>:  Vyrobit dopravní prostředek trháním krepového papíru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47683" y="6358179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2" y="438042"/>
            <a:ext cx="8534400" cy="1507067"/>
          </a:xfrm>
        </p:spPr>
        <p:txBody>
          <a:bodyPr/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2" y="1038387"/>
            <a:ext cx="6955859" cy="2363994"/>
          </a:xfrm>
        </p:spPr>
        <p:txBody>
          <a:bodyPr/>
          <a:lstStyle/>
          <a:p>
            <a:r>
              <a:rPr lang="cs-CZ" b="1" dirty="0" smtClean="0"/>
              <a:t>Foto autorky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47683" y="6358179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0225" y="536915"/>
            <a:ext cx="8534400" cy="1507067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60225" y="1445217"/>
            <a:ext cx="8534400" cy="3615267"/>
          </a:xfrm>
        </p:spPr>
        <p:txBody>
          <a:bodyPr/>
          <a:lstStyle/>
          <a:p>
            <a:pPr marL="502920" indent="-457200">
              <a:buAutoNum type="arabicPeriod"/>
            </a:pPr>
            <a:r>
              <a:rPr lang="cs-CZ" b="1" dirty="0" smtClean="0"/>
              <a:t>Děti si dle šablony obkreslí dopravní prostředek, který si vybraly</a:t>
            </a:r>
          </a:p>
          <a:p>
            <a:pPr marL="502920" indent="-457200">
              <a:buAutoNum type="arabicPeriod"/>
            </a:pPr>
            <a:r>
              <a:rPr lang="cs-CZ" b="1" dirty="0" smtClean="0"/>
              <a:t>Obrázek vystřihnou</a:t>
            </a:r>
          </a:p>
          <a:p>
            <a:pPr marL="502920" indent="-457200">
              <a:buAutoNum type="arabicPeriod"/>
            </a:pPr>
            <a:r>
              <a:rPr lang="cs-CZ" b="1" dirty="0" smtClean="0"/>
              <a:t>Z pruhů krepového papíru natrhají malé kousky, které lepí na vystřiženou šablonu</a:t>
            </a:r>
          </a:p>
          <a:p>
            <a:pPr marL="502920" indent="-457200">
              <a:buAutoNum type="arabicPeriod"/>
            </a:pPr>
            <a:r>
              <a:rPr lang="cs-CZ" b="1" dirty="0" smtClean="0"/>
              <a:t>Na snímku č. 5 jsou pouze náměty, neslouží jako šablony</a:t>
            </a:r>
            <a:endParaRPr lang="cs-CZ" b="1" dirty="0" smtClean="0"/>
          </a:p>
          <a:p>
            <a:pPr marL="502920" indent="-457200">
              <a:buAutoNum type="arabicPeriod"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4212" y="6248400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2" y="685800"/>
            <a:ext cx="8534400" cy="1507067"/>
          </a:xfrm>
        </p:spPr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 smtClean="0"/>
              <a:t>Tvrdý papír, krepový papír, nůžky, lepidlo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4212" y="6373678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701040" y="6248400"/>
            <a:ext cx="7543800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Řez">
  <a:themeElements>
    <a:clrScheme name="Řez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Řez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Řez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273</Words>
  <Application>Microsoft Office PowerPoint</Application>
  <PresentationFormat>Širokoúhlá obrazovka</PresentationFormat>
  <Paragraphs>51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Arial Unicode MS</vt:lpstr>
      <vt:lpstr>Century Gothic</vt:lpstr>
      <vt:lpstr>Wingdings 3</vt:lpstr>
      <vt:lpstr>Řez</vt:lpstr>
      <vt:lpstr>Pozor, jedu</vt:lpstr>
      <vt:lpstr>Postup práce: 1. Vystřižení</vt:lpstr>
      <vt:lpstr>Postup práce: 2. Natrhání kousků krepového papíru</vt:lpstr>
      <vt:lpstr>Postup práce: 3. Nalepení</vt:lpstr>
      <vt:lpstr>Postup práce: 4. Výsledné výrobky</vt:lpstr>
      <vt:lpstr>Postup práce: 5. Náměty</vt:lpstr>
      <vt:lpstr>Postup práce: 5. Náměty</vt:lpstr>
      <vt:lpstr>Prvky polytechnické výchovy</vt:lpstr>
      <vt:lpstr>Použité zdroje</vt:lpstr>
      <vt:lpstr>Metodický postup </vt:lpstr>
      <vt:lpstr>Materiály, pomůcky 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2015-03-09T17:14:10Z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