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84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80" r:id="rId12"/>
    <p:sldId id="275" r:id="rId13"/>
    <p:sldId id="276" r:id="rId14"/>
    <p:sldId id="277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62" d="100"/>
          <a:sy n="62" d="100"/>
        </p:scale>
        <p:origin x="78" y="43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2199A-A565-4EC6-AAC6-E7D5C15C67C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602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25137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2569747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3567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69338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75465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80346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60061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507561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2430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4136593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6449486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7154718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7916833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44378013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7775805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919173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67671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75200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gif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1296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  <p:sldLayoutId id="2147483897" r:id="rId13"/>
    <p:sldLayoutId id="2147483898" r:id="rId14"/>
    <p:sldLayoutId id="2147483899" r:id="rId15"/>
    <p:sldLayoutId id="2147483900" r:id="rId16"/>
    <p:sldLayoutId id="2147483901" r:id="rId17"/>
    <p:sldLayoutId id="2147483902" r:id="rId18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Povolání lékař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Podtitul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25001" y="567870"/>
            <a:ext cx="8534400" cy="1507067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lékař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763" y="2644857"/>
            <a:ext cx="2470569" cy="2518489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9324" y="2622367"/>
            <a:ext cx="2520000" cy="2540979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316" y="2609279"/>
            <a:ext cx="2646582" cy="2520000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350708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67983" y="671287"/>
            <a:ext cx="8534400" cy="1447800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lékař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8230" y="2818755"/>
            <a:ext cx="2472050" cy="2520000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5532" y="2791201"/>
            <a:ext cx="2664000" cy="2547554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646" y="2768222"/>
            <a:ext cx="2482188" cy="2556000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727502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2497" y="685800"/>
            <a:ext cx="8534400" cy="1505857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lékař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5351" y="2827201"/>
            <a:ext cx="2399441" cy="2520000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5532" y="2791201"/>
            <a:ext cx="2664000" cy="2547554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133" y="2791201"/>
            <a:ext cx="2482188" cy="2556000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cxnSp>
        <p:nvCxnSpPr>
          <p:cNvPr id="5" name="Přímá spojnice 4"/>
          <p:cNvCxnSpPr/>
          <p:nvPr/>
        </p:nvCxnSpPr>
        <p:spPr>
          <a:xfrm>
            <a:off x="943429" y="2805733"/>
            <a:ext cx="2467428" cy="2533022"/>
          </a:xfrm>
          <a:prstGeom prst="line">
            <a:avLst/>
          </a:prstGeom>
          <a:ln w="762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0093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4228" y="30817"/>
            <a:ext cx="8534400" cy="1507067"/>
          </a:xfrm>
        </p:spPr>
        <p:txBody>
          <a:bodyPr/>
          <a:lstStyle/>
          <a:p>
            <a:pPr algn="ctr"/>
            <a:r>
              <a:rPr lang="cs-CZ" dirty="0" smtClean="0"/>
              <a:t>                       </a:t>
            </a:r>
            <a:r>
              <a:rPr lang="cs-CZ" b="1" dirty="0" smtClean="0">
                <a:solidFill>
                  <a:srgbClr val="C00000"/>
                </a:solidFill>
              </a:rPr>
              <a:t>Co je na obrázku ?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05" y="1191342"/>
            <a:ext cx="3649800" cy="55440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9060" y="1901727"/>
            <a:ext cx="6900768" cy="4601029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66057" y="1306286"/>
            <a:ext cx="72572" cy="1161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2334" y="1294776"/>
            <a:ext cx="3396342" cy="9470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80553" y="2397313"/>
            <a:ext cx="3396342" cy="9470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6057" y="3484044"/>
            <a:ext cx="3396342" cy="9470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66057" y="4530267"/>
            <a:ext cx="3396342" cy="9470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80553" y="5576490"/>
            <a:ext cx="3396342" cy="9470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681631" y="2004731"/>
            <a:ext cx="6755626" cy="89293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681631" y="2963607"/>
            <a:ext cx="6755626" cy="85369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681631" y="3883239"/>
            <a:ext cx="6755626" cy="82756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681631" y="4787626"/>
            <a:ext cx="6755626" cy="7888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681631" y="5653310"/>
            <a:ext cx="6755626" cy="74749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851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7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2512" y="567872"/>
            <a:ext cx="8534400" cy="1507067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Zubař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312" y="2523067"/>
            <a:ext cx="2528888" cy="2760819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4468" y="2523066"/>
            <a:ext cx="2833688" cy="2760819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8424" y="2523066"/>
            <a:ext cx="2719388" cy="2709779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699629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4050" y="639305"/>
            <a:ext cx="8761412" cy="1507067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Zubař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212" y="2738967"/>
            <a:ext cx="2617788" cy="2760819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5062" y="2738967"/>
            <a:ext cx="2719388" cy="2709779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1812" y="2738967"/>
            <a:ext cx="2520000" cy="2701253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029669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2914" y="671286"/>
            <a:ext cx="8761412" cy="1507067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Zubař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2212" y="3023880"/>
            <a:ext cx="2676087" cy="2700000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722" y="3014101"/>
            <a:ext cx="2719388" cy="2709779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8162" y="3022627"/>
            <a:ext cx="2520000" cy="2701253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cxnSp>
        <p:nvCxnSpPr>
          <p:cNvPr id="5" name="Přímá spojnice 4"/>
          <p:cNvCxnSpPr/>
          <p:nvPr/>
        </p:nvCxnSpPr>
        <p:spPr>
          <a:xfrm>
            <a:off x="4469484" y="3113817"/>
            <a:ext cx="2577355" cy="2427137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7384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49052" y="-142610"/>
            <a:ext cx="8534400" cy="1507067"/>
          </a:xfrm>
        </p:spPr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Hádej,co</a:t>
            </a:r>
            <a:r>
              <a:rPr lang="cs-CZ" b="1" dirty="0" smtClean="0">
                <a:solidFill>
                  <a:srgbClr val="FF0000"/>
                </a:solidFill>
              </a:rPr>
              <a:t> je na obrázku ?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0268" y="1067702"/>
            <a:ext cx="6262008" cy="5341258"/>
          </a:xfrm>
        </p:spPr>
      </p:pic>
      <p:sp>
        <p:nvSpPr>
          <p:cNvPr id="5" name="Obdélník 4"/>
          <p:cNvSpPr/>
          <p:nvPr/>
        </p:nvSpPr>
        <p:spPr>
          <a:xfrm>
            <a:off x="2963204" y="1185650"/>
            <a:ext cx="2945088" cy="187627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965521" y="4690850"/>
            <a:ext cx="2942771" cy="159793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954385" y="3169450"/>
            <a:ext cx="2942771" cy="143282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27081" y="1185650"/>
            <a:ext cx="2945088" cy="187627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37172" y="3169451"/>
            <a:ext cx="2945088" cy="143282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3545" y="4706651"/>
            <a:ext cx="2945088" cy="159793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026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</a:t>
            </a:r>
            <a:r>
              <a:rPr lang="cs-CZ" dirty="0" smtClean="0"/>
              <a:t>Vzdělávací oblast: Dítě a jeho svět</a:t>
            </a:r>
          </a:p>
          <a:p>
            <a:pPr marL="45720" indent="0"/>
            <a:r>
              <a:rPr lang="cs-CZ" dirty="0" smtClean="0"/>
              <a:t>  Podoblast: Poznatky, sociální informovanost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Integrovaný blok: já, ty a lidé kolem nás</a:t>
            </a:r>
            <a:endParaRPr lang="cs-CZ" dirty="0" smtClean="0"/>
          </a:p>
          <a:p>
            <a:pPr marL="45720" indent="0"/>
            <a:r>
              <a:rPr lang="cs-CZ" dirty="0" smtClean="0"/>
              <a:t>  Téma</a:t>
            </a:r>
            <a:r>
              <a:rPr lang="cs-CZ" dirty="0" smtClean="0"/>
              <a:t>: Povolání lékař</a:t>
            </a:r>
            <a:endParaRPr lang="cs-CZ" dirty="0" smtClean="0"/>
          </a:p>
          <a:p>
            <a:pPr marL="45720" indent="0"/>
            <a:r>
              <a:rPr lang="cs-CZ" dirty="0" smtClean="0"/>
              <a:t>  Konkretizované výstupy</a:t>
            </a:r>
            <a:r>
              <a:rPr lang="cs-CZ" dirty="0" smtClean="0"/>
              <a:t>: určit správné pomůcky lékaře, nazvat lékaře podle obrázků</a:t>
            </a:r>
            <a:endParaRPr lang="cs-CZ" dirty="0"/>
          </a:p>
          <a:p>
            <a:pPr marL="45720" indent="0"/>
            <a:r>
              <a:rPr lang="cs-CZ" dirty="0" smtClean="0"/>
              <a:t>  </a:t>
            </a:r>
            <a:r>
              <a:rPr lang="cs-CZ" dirty="0" smtClean="0"/>
              <a:t>Cíle</a:t>
            </a:r>
            <a:r>
              <a:rPr lang="cs-CZ" dirty="0"/>
              <a:t>: Vědět, že každé povolání je důležité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15209" y="6492875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8680" y="0"/>
            <a:ext cx="8534400" cy="1507067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67609" y="1843769"/>
            <a:ext cx="8534400" cy="1437468"/>
          </a:xfrm>
        </p:spPr>
        <p:txBody>
          <a:bodyPr/>
          <a:lstStyle/>
          <a:p>
            <a:r>
              <a:rPr lang="cs-CZ" dirty="0" err="1" smtClean="0"/>
              <a:t>Cliparty</a:t>
            </a:r>
            <a:r>
              <a:rPr lang="cs-CZ" dirty="0" smtClean="0"/>
              <a:t> – </a:t>
            </a:r>
            <a:r>
              <a:rPr lang="cs-CZ" dirty="0" smtClean="0">
                <a:hlinkClick r:id="rId2"/>
              </a:rPr>
              <a:t>www.microsoft.office.com</a:t>
            </a:r>
            <a:r>
              <a:rPr lang="cs-CZ" dirty="0" smtClean="0"/>
              <a:t> – vytvořeno v roce 2014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15209" y="6492875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zápatí 3"/>
          <p:cNvSpPr txBox="1">
            <a:spLocks/>
          </p:cNvSpPr>
          <p:nvPr/>
        </p:nvSpPr>
        <p:spPr>
          <a:xfrm>
            <a:off x="867609" y="6645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000" b="0" i="0" kern="1200">
                <a:solidFill>
                  <a:schemeClr val="bg2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9643" y="685800"/>
            <a:ext cx="8534400" cy="1507067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4212" y="6492875"/>
            <a:ext cx="7543800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867609" y="1843769"/>
            <a:ext cx="8534400" cy="14374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Dítě se seznámí s povoláním lékaře a s jeho pomůckami</a:t>
            </a:r>
          </a:p>
          <a:p>
            <a:r>
              <a:rPr lang="cs-CZ" dirty="0" smtClean="0"/>
              <a:t>Dítě vybírá správné pomůcky</a:t>
            </a:r>
          </a:p>
          <a:p>
            <a:r>
              <a:rPr lang="cs-CZ" dirty="0" smtClean="0"/>
              <a:t>Dítě identifikuje lékaře podle obrázk</a:t>
            </a:r>
            <a:r>
              <a:rPr lang="cs-CZ" dirty="0"/>
              <a:t>ů</a:t>
            </a:r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8198" y="3068377"/>
            <a:ext cx="8534400" cy="1507067"/>
          </a:xfrm>
        </p:spPr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4212" y="6356888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701040" y="6358179"/>
            <a:ext cx="7543800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Řez">
  <a:themeElements>
    <a:clrScheme name="Řez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Řez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Řez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245</Words>
  <Application>Microsoft Office PowerPoint</Application>
  <PresentationFormat>Širokoúhlá obrazovka</PresentationFormat>
  <Paragraphs>46</Paragraphs>
  <Slides>14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Century Gothic</vt:lpstr>
      <vt:lpstr>Wingdings 3</vt:lpstr>
      <vt:lpstr>Řez</vt:lpstr>
      <vt:lpstr>Povolání lékař</vt:lpstr>
      <vt:lpstr>lékař</vt:lpstr>
      <vt:lpstr>lékař</vt:lpstr>
      <vt:lpstr>lékař</vt:lpstr>
      <vt:lpstr>                       Co je na obrázku ?</vt:lpstr>
      <vt:lpstr>Zubař</vt:lpstr>
      <vt:lpstr>Zubař</vt:lpstr>
      <vt:lpstr>Zubař</vt:lpstr>
      <vt:lpstr>Hádej,co je na obrázku ?</vt:lpstr>
      <vt:lpstr>Prvky polytechnické výchovy</vt:lpstr>
      <vt:lpstr>Použité zdroje</vt:lpstr>
      <vt:lpstr>Metodický postup </vt:lpstr>
      <vt:lpstr>Materiály, pomůcky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2015-03-10T07:56:41Z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