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79" r:id="rId2"/>
  </p:sldMasterIdLst>
  <p:notesMasterIdLst>
    <p:notesMasterId r:id="rId24"/>
  </p:notesMasterIdLst>
  <p:handoutMasterIdLst>
    <p:handoutMasterId r:id="rId25"/>
  </p:handoutMasterIdLst>
  <p:sldIdLst>
    <p:sldId id="272" r:id="rId3"/>
    <p:sldId id="286" r:id="rId4"/>
    <p:sldId id="283" r:id="rId5"/>
    <p:sldId id="287" r:id="rId6"/>
    <p:sldId id="284" r:id="rId7"/>
    <p:sldId id="292" r:id="rId8"/>
    <p:sldId id="291" r:id="rId9"/>
    <p:sldId id="273" r:id="rId10"/>
    <p:sldId id="295" r:id="rId11"/>
    <p:sldId id="282" r:id="rId12"/>
    <p:sldId id="285" r:id="rId13"/>
    <p:sldId id="290" r:id="rId14"/>
    <p:sldId id="288" r:id="rId15"/>
    <p:sldId id="289" r:id="rId16"/>
    <p:sldId id="294" r:id="rId17"/>
    <p:sldId id="296" r:id="rId18"/>
    <p:sldId id="280" r:id="rId19"/>
    <p:sldId id="275" r:id="rId20"/>
    <p:sldId id="276" r:id="rId21"/>
    <p:sldId id="277" r:id="rId22"/>
    <p:sldId id="28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929" autoAdjust="0"/>
    <p:restoredTop sz="94660"/>
  </p:normalViewPr>
  <p:slideViewPr>
    <p:cSldViewPr snapToGrid="0">
      <p:cViewPr varScale="1">
        <p:scale>
          <a:sx n="63" d="100"/>
          <a:sy n="63" d="100"/>
        </p:scale>
        <p:origin x="96" y="420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254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453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322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2586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172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1639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351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7330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62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5401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6235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0618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495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7231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24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8597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982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17841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7.gif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6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4110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0" r:id="rId1"/>
    <p:sldLayoutId id="2147483981" r:id="rId2"/>
    <p:sldLayoutId id="2147483982" r:id="rId3"/>
    <p:sldLayoutId id="2147483983" r:id="rId4"/>
    <p:sldLayoutId id="2147483984" r:id="rId5"/>
    <p:sldLayoutId id="2147483985" r:id="rId6"/>
    <p:sldLayoutId id="2147483986" r:id="rId7"/>
    <p:sldLayoutId id="2147483987" r:id="rId8"/>
    <p:sldLayoutId id="2147483988" r:id="rId9"/>
    <p:sldLayoutId id="2147483989" r:id="rId10"/>
    <p:sldLayoutId id="2147483990" r:id="rId11"/>
    <p:sldLayoutId id="2147483991" r:id="rId12"/>
    <p:sldLayoutId id="2147483992" r:id="rId13"/>
    <p:sldLayoutId id="2147483993" r:id="rId14"/>
    <p:sldLayoutId id="2147483994" r:id="rId15"/>
    <p:sldLayoutId id="2147483995" r:id="rId16"/>
    <p:sldLayoutId id="2147483996" r:id="rId17"/>
    <p:sldLayoutId id="2147483997" r:id="rId18"/>
  </p:sldLayoutIdLst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%C4%8Dela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u="sng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Včela medonosná</a:t>
            </a:r>
            <a:endParaRPr lang="cs-CZ" sz="6000" b="1" i="0" u="sng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1539" y="1844016"/>
            <a:ext cx="6096000" cy="43529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09425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Včela na květu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607" y="1844016"/>
            <a:ext cx="7680000" cy="432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0205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Včela sbírá nektar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3052" y="2014779"/>
            <a:ext cx="6096000" cy="42646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37906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Včela sbírá pyl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2535" y="2051104"/>
            <a:ext cx="6096000" cy="40576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56247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Pylové rousky - pyl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9251" y="2040367"/>
            <a:ext cx="6096000" cy="40481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16332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Včelka se líhne – prokousává se z buňky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0027" y="2042950"/>
            <a:ext cx="6096000" cy="43529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74360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Včelí dělnice na plástu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2569" y="1952785"/>
            <a:ext cx="6474943" cy="4072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Včely ukládají nektar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9251" y="2123832"/>
            <a:ext cx="6096000" cy="40671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55871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Nektar z květů v plástvi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9251" y="1968002"/>
            <a:ext cx="6096000" cy="40671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640909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Včelí roj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8034" y="2246608"/>
            <a:ext cx="6096000" cy="4038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75691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Matečník – postýlka pro včelí královnu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4602" y="2110917"/>
            <a:ext cx="6096000" cy="40671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18774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Včelí matička - královna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9251" y="2054461"/>
            <a:ext cx="6096000" cy="40576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91260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Včelař prohlíží rámky se včelami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9251" y="2041401"/>
            <a:ext cx="6096000" cy="40481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199173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Včelí domeček kdysi a dnes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1455" y="2540267"/>
            <a:ext cx="4128000" cy="29703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312" y="2540267"/>
            <a:ext cx="4462495" cy="29703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09497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Včelí med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0542" y="1995406"/>
            <a:ext cx="6096000" cy="41419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29733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</a:t>
            </a:r>
            <a:r>
              <a:rPr lang="cs-CZ" dirty="0" smtClean="0"/>
              <a:t>: Dítě a svět</a:t>
            </a:r>
            <a:endParaRPr lang="cs-CZ" dirty="0" smtClean="0"/>
          </a:p>
          <a:p>
            <a:pPr marL="45720" indent="0"/>
            <a:r>
              <a:rPr lang="cs-CZ" dirty="0" smtClean="0"/>
              <a:t>  Podoblast</a:t>
            </a:r>
            <a:r>
              <a:rPr lang="cs-CZ" dirty="0" smtClean="0"/>
              <a:t>: Poznatky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Integrovaný blok</a:t>
            </a:r>
            <a:r>
              <a:rPr lang="cs-CZ" dirty="0" smtClean="0"/>
              <a:t>: Příroda kolem nás</a:t>
            </a:r>
            <a:endParaRPr lang="cs-CZ" dirty="0" smtClean="0"/>
          </a:p>
          <a:p>
            <a:pPr marL="45720" indent="0"/>
            <a:r>
              <a:rPr lang="cs-CZ" dirty="0" smtClean="0"/>
              <a:t>  Téma</a:t>
            </a:r>
            <a:r>
              <a:rPr lang="cs-CZ" dirty="0" smtClean="0"/>
              <a:t>: Včela medonosná</a:t>
            </a:r>
            <a:endParaRPr lang="cs-CZ" dirty="0" smtClean="0"/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 smtClean="0"/>
              <a:t>: poznat včelu, včelí královnu, matečník, pylové rousky, úl, roj, nektar v plástvi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</a:t>
            </a:r>
            <a:r>
              <a:rPr lang="cs-CZ" dirty="0" smtClean="0"/>
              <a:t>: Seznámit se s včelou medonosnou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95561" y="6347668"/>
            <a:ext cx="687066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10748780" y="1570393"/>
            <a:ext cx="838199" cy="767687"/>
          </a:xfrm>
        </p:spPr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www.pixabay.com</a:t>
            </a:r>
            <a:r>
              <a:rPr lang="cs-CZ" dirty="0" smtClean="0"/>
              <a:t> – obrázky volné pro komerční použití</a:t>
            </a:r>
          </a:p>
          <a:p>
            <a:r>
              <a:rPr lang="cs-CZ" dirty="0" smtClean="0"/>
              <a:t>Fotografie autorky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95561" y="6347668"/>
            <a:ext cx="687066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0321" y="1303547"/>
            <a:ext cx="9613861" cy="108093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0321" y="6378571"/>
            <a:ext cx="687066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10472844" y="5704745"/>
            <a:ext cx="838199" cy="767687"/>
          </a:xfrm>
        </p:spPr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832721" y="24892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Děti jsou seznamovány se včelou medonosnou pomocí obrázků a výkladu</a:t>
            </a:r>
          </a:p>
          <a:p>
            <a:r>
              <a:rPr lang="cs-CZ" dirty="0" smtClean="0"/>
              <a:t>Pedagog získá informace na </a:t>
            </a:r>
            <a:r>
              <a:rPr lang="cs-CZ" dirty="0" smtClean="0">
                <a:hlinkClick r:id="rId2"/>
              </a:rPr>
              <a:t>wikipedii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0321" y="6438896"/>
            <a:ext cx="687066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10049853" y="5853771"/>
            <a:ext cx="838199" cy="767687"/>
          </a:xfrm>
        </p:spPr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10462370" y="5538289"/>
            <a:ext cx="838199" cy="767687"/>
          </a:xfrm>
        </p:spPr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282</Words>
  <Application>Microsoft Office PowerPoint</Application>
  <PresentationFormat>Širokoúhlá obrazovka</PresentationFormat>
  <Paragraphs>66</Paragraphs>
  <Slides>21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5" baseType="lpstr">
      <vt:lpstr>Arial</vt:lpstr>
      <vt:lpstr>Century Gothic</vt:lpstr>
      <vt:lpstr>Wingdings 3</vt:lpstr>
      <vt:lpstr>Ion</vt:lpstr>
      <vt:lpstr>Včela medonosná</vt:lpstr>
      <vt:lpstr>Včela</vt:lpstr>
      <vt:lpstr>Včela na květu</vt:lpstr>
      <vt:lpstr>Včela sbírá nektar</vt:lpstr>
      <vt:lpstr>Včela sbírá pyl</vt:lpstr>
      <vt:lpstr>Pylové rousky - pyl</vt:lpstr>
      <vt:lpstr>Včelka se líhne – prokousává se z buňky</vt:lpstr>
      <vt:lpstr>Včelí dělnice na plástu</vt:lpstr>
      <vt:lpstr>Včely ukládají nektar</vt:lpstr>
      <vt:lpstr>Nektar z květů v plástvi</vt:lpstr>
      <vt:lpstr>Včelí roj</vt:lpstr>
      <vt:lpstr>Matečník – postýlka pro včelí královnu</vt:lpstr>
      <vt:lpstr>Včelí matička - královna</vt:lpstr>
      <vt:lpstr>Včelař prohlíží rámky se včelami</vt:lpstr>
      <vt:lpstr>Včelí domeček kdysi a dnes</vt:lpstr>
      <vt:lpstr>Včelí med</vt:lpstr>
      <vt:lpstr>Prvky polytechnické výchovy</vt:lpstr>
      <vt:lpstr>Použité zdroje</vt:lpstr>
      <vt:lpstr>Metodický postup 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2015-03-10T09:53:21Z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