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41" r:id="rId2"/>
  </p:sldMasterIdLst>
  <p:notesMasterIdLst>
    <p:notesMasterId r:id="rId17"/>
  </p:notesMasterIdLst>
  <p:handoutMasterIdLst>
    <p:handoutMasterId r:id="rId18"/>
  </p:handoutMasterIdLst>
  <p:sldIdLst>
    <p:sldId id="272" r:id="rId3"/>
    <p:sldId id="273" r:id="rId4"/>
    <p:sldId id="282" r:id="rId5"/>
    <p:sldId id="285" r:id="rId6"/>
    <p:sldId id="284" r:id="rId7"/>
    <p:sldId id="283" r:id="rId8"/>
    <p:sldId id="286" r:id="rId9"/>
    <p:sldId id="287" r:id="rId10"/>
    <p:sldId id="288" r:id="rId11"/>
    <p:sldId id="280" r:id="rId12"/>
    <p:sldId id="276" r:id="rId13"/>
    <p:sldId id="275" r:id="rId14"/>
    <p:sldId id="277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74" d="100"/>
          <a:sy n="74" d="100"/>
        </p:scale>
        <p:origin x="624" y="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669297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707939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54537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464611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939615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183079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62282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490075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01251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529992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680065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0443500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092610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7059003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73453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96875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526231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69246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gif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0613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42" r:id="rId1"/>
    <p:sldLayoutId id="2147483943" r:id="rId2"/>
    <p:sldLayoutId id="2147483944" r:id="rId3"/>
    <p:sldLayoutId id="2147483945" r:id="rId4"/>
    <p:sldLayoutId id="2147483946" r:id="rId5"/>
    <p:sldLayoutId id="2147483947" r:id="rId6"/>
    <p:sldLayoutId id="2147483948" r:id="rId7"/>
    <p:sldLayoutId id="2147483949" r:id="rId8"/>
    <p:sldLayoutId id="2147483950" r:id="rId9"/>
    <p:sldLayoutId id="2147483951" r:id="rId10"/>
    <p:sldLayoutId id="2147483952" r:id="rId11"/>
    <p:sldLayoutId id="2147483953" r:id="rId12"/>
    <p:sldLayoutId id="2147483954" r:id="rId13"/>
    <p:sldLayoutId id="2147483955" r:id="rId14"/>
    <p:sldLayoutId id="2147483956" r:id="rId15"/>
    <p:sldLayoutId id="2147483957" r:id="rId16"/>
    <p:sldLayoutId id="2147483958" r:id="rId17"/>
    <p:sldLayoutId id="2147483959" r:id="rId18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I živočichové pracují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13001" y="211546"/>
            <a:ext cx="8534400" cy="1507067"/>
          </a:xfrm>
        </p:spPr>
        <p:txBody>
          <a:bodyPr/>
          <a:lstStyle/>
          <a:p>
            <a:r>
              <a:rPr lang="cs-CZ" dirty="0" smtClean="0"/>
              <a:t>Včela medonosná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32" name="Picture 8" descr="Včela, Med, Zvíře, Hmyz, Žlutá, Nektar, Přírody, Py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878" y="3366770"/>
            <a:ext cx="2452688" cy="304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Med, Včela, Voda, Buckfast, Hmyz, Zlatá, Pruh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6566" y="1889442"/>
            <a:ext cx="6096000" cy="40671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13001" y="211546"/>
            <a:ext cx="8534400" cy="1507067"/>
          </a:xfrm>
        </p:spPr>
        <p:txBody>
          <a:bodyPr/>
          <a:lstStyle/>
          <a:p>
            <a:r>
              <a:rPr lang="cs-CZ" dirty="0" smtClean="0"/>
              <a:t>Mravenec lesní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050" name="Picture 2" descr="Lesní Mraveniště, Obrovský Kopec, Lesních Mravenců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1395" y="1718613"/>
            <a:ext cx="5424000" cy="406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2" name="Picture 4" descr="Červená, Dřevo Mravenec, Aktivní Zaměstnanci, Zvířat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953" y="4286222"/>
            <a:ext cx="2700167" cy="20251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4" name="Picture 6" descr="Mravenec, Pomočul, Hmyz, Emmet, Hymenopterous Hmyz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9151" y="1718613"/>
            <a:ext cx="3605079" cy="1802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4047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13001" y="211546"/>
            <a:ext cx="8534400" cy="1507067"/>
          </a:xfrm>
        </p:spPr>
        <p:txBody>
          <a:bodyPr/>
          <a:lstStyle/>
          <a:p>
            <a:r>
              <a:rPr lang="cs-CZ" dirty="0" smtClean="0"/>
              <a:t>Vosa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124" name="Picture 4" descr="Hnízdo, Vosy, Hornets, Chyby, Hmyz, Zvířata, Faun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6566" y="1718613"/>
            <a:ext cx="7059610" cy="396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5128" name="Picture 8" descr="Hornet, Vosa, Hmyz, Zavří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806" y="3457574"/>
            <a:ext cx="6096000" cy="3400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9283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13001" y="211546"/>
            <a:ext cx="8534400" cy="1507067"/>
          </a:xfrm>
        </p:spPr>
        <p:txBody>
          <a:bodyPr/>
          <a:lstStyle/>
          <a:p>
            <a:r>
              <a:rPr lang="cs-CZ" dirty="0" smtClean="0"/>
              <a:t>Různé druhy pavouků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098" name="Picture 2" descr="Www, Voda, Pavouk, Přírod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6654" y="1953437"/>
            <a:ext cx="4883236" cy="396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100" name="Picture 4" descr="Pavouk, Pavučina, Zavřít, Přírod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0281" y="3594826"/>
            <a:ext cx="3840000" cy="288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005271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13001" y="211546"/>
            <a:ext cx="8534400" cy="1507067"/>
          </a:xfrm>
        </p:spPr>
        <p:txBody>
          <a:bodyPr/>
          <a:lstStyle/>
          <a:p>
            <a:r>
              <a:rPr lang="cs-CZ" dirty="0" smtClean="0"/>
              <a:t>Různé druhy ptáků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3076" name="Picture 4" descr="Storchennest, Hnízdo, Čápi, Ptáků, Zvíř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94" t="33121" r="26398"/>
          <a:stretch/>
        </p:blipFill>
        <p:spPr bwMode="auto">
          <a:xfrm>
            <a:off x="8567224" y="2419641"/>
            <a:ext cx="3247071" cy="288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78" name="Picture 6" descr="Ptačí Hnízdo, Hnízdo, Zvíře, Sláma, Tráva, Přírod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7321" y="2419641"/>
            <a:ext cx="3246232" cy="288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80" name="Picture 8" descr="Vlaštovky, Vlaštovčí Hnízdo, Pták, Zvíře, Marti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50" y="2419641"/>
            <a:ext cx="4326761" cy="288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408201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13001" y="211546"/>
            <a:ext cx="8534400" cy="1507067"/>
          </a:xfrm>
        </p:spPr>
        <p:txBody>
          <a:bodyPr/>
          <a:lstStyle/>
          <a:p>
            <a:r>
              <a:rPr lang="cs-CZ" dirty="0" smtClean="0"/>
              <a:t>krtek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6146" name="Picture 2" descr="Dmitriji, Krtek, Země, Louka, Tajná Služba, Ns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0626" y="1685124"/>
            <a:ext cx="7039998" cy="396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148" name="Picture 4" descr="Krtek, Přírody, Zvířata, Navymýšle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624" y="3192191"/>
            <a:ext cx="3895332" cy="292149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956362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13001" y="211546"/>
            <a:ext cx="8534400" cy="1507067"/>
          </a:xfrm>
        </p:spPr>
        <p:txBody>
          <a:bodyPr/>
          <a:lstStyle/>
          <a:p>
            <a:r>
              <a:rPr lang="cs-CZ" dirty="0" smtClean="0"/>
              <a:t>bobr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7170" name="Picture 2" descr="Bobr, Hlodavci, Schambach Údolí, Údolí Altmühl, Podzi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0263" y="1593437"/>
            <a:ext cx="2868750" cy="432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7172" name="Picture 4" descr="Bobr, Zvíře, Přírody, Bobří Ochrana, Hlodavc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5871" y="2850703"/>
            <a:ext cx="5408451" cy="360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452816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13001" y="211546"/>
            <a:ext cx="8534400" cy="1507067"/>
          </a:xfrm>
        </p:spPr>
        <p:txBody>
          <a:bodyPr/>
          <a:lstStyle/>
          <a:p>
            <a:r>
              <a:rPr lang="cs-CZ" dirty="0" smtClean="0"/>
              <a:t>Žížala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8196" name="Picture 4" descr="Earthwor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484" y="1593437"/>
            <a:ext cx="6476836" cy="432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461930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oblast: Dítě a svět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Podoblast: Poznatky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Integrovaný blok: Příroda kolem nás</a:t>
            </a:r>
          </a:p>
          <a:p>
            <a:pPr marL="45720" indent="0"/>
            <a:r>
              <a:rPr lang="cs-CZ" dirty="0" smtClean="0"/>
              <a:t>  Téma: I zvířata pracují</a:t>
            </a:r>
          </a:p>
          <a:p>
            <a:pPr marL="45720" indent="0"/>
            <a:r>
              <a:rPr lang="cs-CZ" dirty="0" smtClean="0"/>
              <a:t>  Konkretizované výstupy: Děti si uvědomí, jak je svět kolem nás různorodý.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Cíle: Děti se seznamují s živočichy v blízkosti svých bydlišť, s jejich životem a činnostmi. Seznamujeme děti s ochranou přírody.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38200" y="6492875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2" y="588432"/>
            <a:ext cx="8534400" cy="1507067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4212" y="6492875"/>
            <a:ext cx="7543800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838200" y="1690688"/>
            <a:ext cx="10515600" cy="33621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" indent="0"/>
            <a:r>
              <a:rPr lang="cs-CZ" dirty="0" smtClean="0"/>
              <a:t>  Prezentace seznamuje děti se zvířaty v našem okolí. Vyzdvihneme také „pracovitost“ některých zvířat a příklady z jejich života.  </a:t>
            </a:r>
          </a:p>
          <a:p>
            <a:pPr marL="45720" indent="0"/>
            <a:r>
              <a:rPr lang="cs-CZ" dirty="0"/>
              <a:t>  </a:t>
            </a:r>
            <a:r>
              <a:rPr lang="cs-CZ" dirty="0" smtClean="0"/>
              <a:t>Stavíme na znalostech dětí, využíváme také například různá rčení (Jsi pilný jako včelička).</a:t>
            </a:r>
          </a:p>
          <a:p>
            <a:pPr marL="45720" indent="0"/>
            <a:r>
              <a:rPr lang="cs-CZ" dirty="0" smtClean="0"/>
              <a:t> Na činnost v hodině může navazovat pozorování v přírodě.</a:t>
            </a:r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57703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2" y="1003300"/>
            <a:ext cx="8534400" cy="3259212"/>
          </a:xfrm>
        </p:spPr>
        <p:txBody>
          <a:bodyPr>
            <a:normAutofit fontScale="40000" lnSpcReduction="20000"/>
          </a:bodyPr>
          <a:lstStyle/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www.pixabay.com – volný zdroj</a:t>
            </a:r>
          </a:p>
          <a:p>
            <a:r>
              <a:rPr lang="cs-CZ" dirty="0">
                <a:solidFill>
                  <a:schemeClr val="bg1"/>
                </a:solidFill>
              </a:rPr>
              <a:t>http://pixabay.com/cs/v%C4%8Dela-med-zv%C3%AD%C5%99e-hmyz-%C5%BElut%C3%A1-nektar-469560/</a:t>
            </a:r>
          </a:p>
          <a:p>
            <a:r>
              <a:rPr lang="cs-CZ" dirty="0">
                <a:solidFill>
                  <a:schemeClr val="bg1"/>
                </a:solidFill>
              </a:rPr>
              <a:t>http://pixabay.com/cs/med-v%C4%8Dela-voda-buckfast-hmyz-292132/</a:t>
            </a:r>
          </a:p>
          <a:p>
            <a:r>
              <a:rPr lang="cs-CZ" dirty="0">
                <a:solidFill>
                  <a:schemeClr val="bg1"/>
                </a:solidFill>
              </a:rPr>
              <a:t>http://pixabay.com/cs/lesn%C3%AD-mraveni%C5%A1t%C4%9B-obrovsk%C3%BD-kopec-4195/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http</a:t>
            </a:r>
            <a:r>
              <a:rPr lang="cs-CZ" dirty="0">
                <a:solidFill>
                  <a:schemeClr val="bg1"/>
                </a:solidFill>
              </a:rPr>
              <a:t>://pixabay.com/cs/mravenec-pomo%C4%8Dul-hmyz-emmet-149611/</a:t>
            </a:r>
          </a:p>
          <a:p>
            <a:r>
              <a:rPr lang="cs-CZ" dirty="0">
                <a:solidFill>
                  <a:schemeClr val="bg1"/>
                </a:solidFill>
              </a:rPr>
              <a:t>http://pixabay.com/cs/storchennest-hn%C3%ADzdo-%C4%8D%C3%A1pi-pt%C3%A1k%C5%AF-447528/</a:t>
            </a:r>
          </a:p>
          <a:p>
            <a:r>
              <a:rPr lang="cs-CZ" dirty="0">
                <a:solidFill>
                  <a:schemeClr val="bg1"/>
                </a:solidFill>
              </a:rPr>
              <a:t>http://pixabay.com/cs/pta%C4%8D%C3%AD-hn%C3%ADzdo-hn%C3%ADzdo-zv%C3%AD%C5%99e-sl%C3%A1ma-274582/</a:t>
            </a:r>
          </a:p>
          <a:p>
            <a:r>
              <a:rPr lang="cs-CZ" dirty="0">
                <a:solidFill>
                  <a:schemeClr val="bg1"/>
                </a:solidFill>
              </a:rPr>
              <a:t>http://pixabay.com/cs/vla%C5%A1tovky-vla%C5%A1tov%C4%8D%C3%AD-hn%C3%ADzdo-pt%C3%A1k-176140/</a:t>
            </a:r>
          </a:p>
          <a:p>
            <a:r>
              <a:rPr lang="cs-CZ" dirty="0">
                <a:solidFill>
                  <a:schemeClr val="bg1"/>
                </a:solidFill>
              </a:rPr>
              <a:t>http://pixabay.com/cs/www-voda-pavouk-p%C5%99%C3%ADroda-574180/</a:t>
            </a:r>
          </a:p>
          <a:p>
            <a:r>
              <a:rPr lang="cs-CZ" dirty="0">
                <a:solidFill>
                  <a:schemeClr val="bg1"/>
                </a:solidFill>
              </a:rPr>
              <a:t>http://pixabay.com/cs/hn%C3%ADzdo-vosy-hornets-chyby-hmyz-386736/</a:t>
            </a:r>
          </a:p>
          <a:p>
            <a:r>
              <a:rPr lang="cs-CZ" dirty="0">
                <a:solidFill>
                  <a:schemeClr val="bg1"/>
                </a:solidFill>
              </a:rPr>
              <a:t>http://pixabay.com/cs/hornet-vosa-hmyz-zav%C5%99%C3%ADt-296102/</a:t>
            </a:r>
          </a:p>
          <a:p>
            <a:r>
              <a:rPr lang="cs-CZ" dirty="0">
                <a:solidFill>
                  <a:schemeClr val="bg1"/>
                </a:solidFill>
              </a:rPr>
              <a:t>http://pixabay.com/cs/dmitriji-krtek-zem%C4%9B-louka-231386/</a:t>
            </a:r>
          </a:p>
          <a:p>
            <a:r>
              <a:rPr lang="cs-CZ" dirty="0">
                <a:solidFill>
                  <a:schemeClr val="bg1"/>
                </a:solidFill>
              </a:rPr>
              <a:t>http://pixabay.com/cs/krtek-p%C5%99%C3%ADrody-zv%C3%AD%C5%99ata-navym%C3%BD%C5%A1lel-13298</a:t>
            </a:r>
            <a:r>
              <a:rPr lang="cs-CZ" dirty="0" smtClean="0">
                <a:solidFill>
                  <a:schemeClr val="bg1"/>
                </a:solidFill>
              </a:rPr>
              <a:t>/</a:t>
            </a:r>
          </a:p>
          <a:p>
            <a:r>
              <a:rPr lang="cs-CZ" dirty="0"/>
              <a:t>FIR002. </a:t>
            </a:r>
            <a:r>
              <a:rPr lang="cs-CZ" i="1" dirty="0" err="1"/>
              <a:t>Wikimedia</a:t>
            </a:r>
            <a:r>
              <a:rPr lang="cs-CZ" dirty="0"/>
              <a:t> [online]. [cit. 10.3.2015]. Dostupný na WWW: http://</a:t>
            </a:r>
            <a:r>
              <a:rPr lang="cs-CZ" dirty="0" smtClean="0"/>
              <a:t>commons.wikimedia.org/wiki/File:Earthworm.jpg</a:t>
            </a:r>
            <a:endParaRPr lang="cs-CZ" sz="1000" dirty="0">
              <a:solidFill>
                <a:schemeClr val="bg1"/>
              </a:solidFill>
            </a:endParaRPr>
          </a:p>
          <a:p>
            <a:endParaRPr lang="cs-CZ" sz="1000" dirty="0" smtClean="0">
              <a:solidFill>
                <a:schemeClr val="bg1"/>
              </a:solidFill>
            </a:endParaRPr>
          </a:p>
          <a:p>
            <a:endParaRPr lang="cs-CZ" sz="1000" dirty="0" smtClean="0">
              <a:solidFill>
                <a:schemeClr val="bg1"/>
              </a:solidFill>
            </a:endParaRPr>
          </a:p>
          <a:p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38200" y="6492875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3112" y="296332"/>
            <a:ext cx="8534400" cy="1507067"/>
          </a:xfrm>
        </p:spPr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73112" y="6492875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701040" y="6375400"/>
            <a:ext cx="7543800" cy="365125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Řez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Řez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Řez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9759155-7935-4C61-A06C-C04380D1B16E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328</Words>
  <Application>Microsoft Office PowerPoint</Application>
  <PresentationFormat>Širokoúhlá obrazovka</PresentationFormat>
  <Paragraphs>65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Century Gothic</vt:lpstr>
      <vt:lpstr>Wingdings 3</vt:lpstr>
      <vt:lpstr>Řez</vt:lpstr>
      <vt:lpstr>I živočichové pracují</vt:lpstr>
      <vt:lpstr>Včela medonosná</vt:lpstr>
      <vt:lpstr>Mravenec lesní</vt:lpstr>
      <vt:lpstr>Vosa</vt:lpstr>
      <vt:lpstr>Různé druhy pavouků</vt:lpstr>
      <vt:lpstr>Různé druhy ptáků</vt:lpstr>
      <vt:lpstr>krtek</vt:lpstr>
      <vt:lpstr>bobr</vt:lpstr>
      <vt:lpstr>Žížala</vt:lpstr>
      <vt:lpstr>Prvky polytechnické výchovy</vt:lpstr>
      <vt:lpstr>Metodický postup </vt:lpstr>
      <vt:lpstr>Použité zdroje</vt:lpstr>
      <vt:lpstr>Materiály, pomůcky 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2015-03-10T12:14:19Z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