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71" r:id="rId1"/>
  </p:sldMasterIdLst>
  <p:notesMasterIdLst>
    <p:notesMasterId r:id="rId15"/>
  </p:notesMasterIdLst>
  <p:handoutMasterIdLst>
    <p:handoutMasterId r:id="rId16"/>
  </p:handoutMasterIdLst>
  <p:sldIdLst>
    <p:sldId id="272" r:id="rId2"/>
    <p:sldId id="286" r:id="rId3"/>
    <p:sldId id="282" r:id="rId4"/>
    <p:sldId id="283" r:id="rId5"/>
    <p:sldId id="284" r:id="rId6"/>
    <p:sldId id="287" r:id="rId7"/>
    <p:sldId id="285" r:id="rId8"/>
    <p:sldId id="288" r:id="rId9"/>
    <p:sldId id="280" r:id="rId10"/>
    <p:sldId id="275" r:id="rId11"/>
    <p:sldId id="276" r:id="rId12"/>
    <p:sldId id="277" r:id="rId13"/>
    <p:sldId id="281" r:id="rId14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80" d="100"/>
          <a:sy n="80" d="100"/>
        </p:scale>
        <p:origin x="-78" y="-63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954D496-60D9-4CA3-975F-527A6FE75323}" type="datetimeFigureOut">
              <a:rPr lang="cs-CZ"/>
              <a:pPr>
                <a:defRPr/>
              </a:pPr>
              <a:t>10.3.2015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entury Gothic" pitchFamily="34" charset="0"/>
              </a:defRPr>
            </a:lvl1pPr>
          </a:lstStyle>
          <a:p>
            <a:pPr>
              <a:defRPr/>
            </a:pPr>
            <a:fld id="{454BC537-305F-449C-B335-DDC8AE37789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0283F1E-75C8-4634-B971-60E23962429D}" type="datetimeFigureOut">
              <a:rPr lang="cs-CZ"/>
              <a:pPr>
                <a:defRPr/>
              </a:pPr>
              <a:t>10.3.2015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entury Gothic" pitchFamily="34" charset="0"/>
              </a:defRPr>
            </a:lvl1pPr>
          </a:lstStyle>
          <a:p>
            <a:pPr>
              <a:defRPr/>
            </a:pPr>
            <a:fld id="{D88885DA-F0AE-4376-87C9-5418A72D93C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5724DCD-8A6C-40C5-8043-F47BA8CA0ECC}" type="slidenum">
              <a:rPr lang="cs-CZ" altLang="cs-CZ" smtClean="0"/>
              <a:pPr/>
              <a:t>1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0" y="5970588"/>
            <a:ext cx="12192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-12700" y="6053138"/>
            <a:ext cx="3000375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3144838" y="6043613"/>
            <a:ext cx="9047162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3149600" y="4038600"/>
            <a:ext cx="8636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149600" y="6050037"/>
            <a:ext cx="89408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01600" y="6069013"/>
            <a:ext cx="27432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95FF281-D9F7-4E86-9E17-CE52F00A4F7B}" type="datetimeFigureOut">
              <a:rPr lang="en-US"/>
              <a:pPr>
                <a:defRPr/>
              </a:pPr>
              <a:t>3/10/2015</a:t>
            </a:fld>
            <a:endParaRPr lang="en-US" dirty="0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781300" y="236538"/>
            <a:ext cx="78232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0668000" y="228600"/>
            <a:ext cx="11176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A12CBCDB-C19F-471C-8A30-7E832AE85FA9}" type="slidenum">
              <a:rPr lang="en-US" altLang="cs-CZ"/>
              <a:pPr>
                <a:defRPr/>
              </a:pPr>
              <a:t>‹#›</a:t>
            </a:fld>
            <a:endParaRPr lang="en-US" alt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6864" y="228600"/>
            <a:ext cx="10871200" cy="990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816864" y="1600200"/>
            <a:ext cx="108712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57A5CF-B836-46A5-863B-8955F0A5FD1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0" y="1524000"/>
            <a:ext cx="12192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0" y="1600200"/>
            <a:ext cx="17272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1828800" y="1600200"/>
            <a:ext cx="103632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Obrázek 16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828801" y="2743200"/>
            <a:ext cx="9497484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1600200"/>
            <a:ext cx="1016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727200" cy="701675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pPr>
              <a:defRPr/>
            </a:pPr>
            <a:fld id="{692F07D2-A23A-4F1A-8F68-0E3A4F7F39A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812800" y="1589567"/>
            <a:ext cx="5181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459868" y="1589567"/>
            <a:ext cx="5181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B24EE4-2BB5-4A30-A7D4-6833F10C72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1200" y="273050"/>
            <a:ext cx="108712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812800" y="2438400"/>
            <a:ext cx="51816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6400800" y="2438400"/>
            <a:ext cx="51816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812800" y="1752600"/>
            <a:ext cx="51816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6400800" y="1752600"/>
            <a:ext cx="51816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B9B90C-D6E2-41CD-8024-1AAA9E53167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AF088F-469D-4E6E-AE0D-78897987E93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14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711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369AF6E3-225C-4765-9ACD-3B6DF30F4E6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/>
          <a:lstStyle>
            <a:lvl1pPr algn="l">
              <a:buNone/>
              <a:defRPr sz="44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812800" y="1752600"/>
            <a:ext cx="21336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9DEDB-D1AD-405E-9F8E-3DCD452A93F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 bwMode="white">
          <a:xfrm>
            <a:off x="-12700" y="4572000"/>
            <a:ext cx="12192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-12700" y="4664075"/>
            <a:ext cx="1951038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2060575" y="4654550"/>
            <a:ext cx="10131425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 bwMode="white">
          <a:xfrm>
            <a:off x="1930400" y="0"/>
            <a:ext cx="133350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9" name="Obrázek 17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133600" y="5486400"/>
            <a:ext cx="97536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33600" y="4648200"/>
            <a:ext cx="97536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080768" y="0"/>
            <a:ext cx="10111232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0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8331200" y="6248400"/>
            <a:ext cx="3556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50"/>
            <a:ext cx="1930400" cy="663575"/>
          </a:xfrm>
        </p:spPr>
        <p:txBody>
          <a:bodyPr/>
          <a:lstStyle>
            <a:lvl1pPr>
              <a:defRPr sz="2800"/>
            </a:lvl1pPr>
          </a:lstStyle>
          <a:p>
            <a:pPr>
              <a:defRPr/>
            </a:pPr>
            <a:fld id="{4F492D7D-E4D5-40FA-B190-920371B0436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2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2133600" y="6248400"/>
            <a:ext cx="6096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DD38CF-5208-4A4B-A04C-E2434C4706E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8128000" y="0"/>
            <a:ext cx="427038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8189913" y="609600"/>
            <a:ext cx="3048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8189913" y="0"/>
            <a:ext cx="3048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37600" y="609601"/>
            <a:ext cx="2743200" cy="55165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609600"/>
            <a:ext cx="7416800" cy="551656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8737600" y="6248400"/>
            <a:ext cx="2946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9600" y="6248400"/>
            <a:ext cx="74310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8074819" y="103981"/>
            <a:ext cx="533400" cy="3254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5FE3ED-8398-40C5-80E2-818D71DAC39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14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812800" y="228600"/>
            <a:ext cx="108712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  <a:endParaRPr lang="en-US" altLang="cs-CZ" smtClean="0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817563" y="1600200"/>
            <a:ext cx="108712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128000" y="6248400"/>
            <a:ext cx="3556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812800" y="6248400"/>
            <a:ext cx="7227888" cy="365125"/>
          </a:xfrm>
          <a:prstGeom prst="rect">
            <a:avLst/>
          </a:prstGeom>
        </p:spPr>
        <p:txBody>
          <a:bodyPr vert="horz"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5075"/>
            <a:ext cx="12192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0" y="1279525"/>
            <a:ext cx="7112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787400" y="1279525"/>
            <a:ext cx="1140460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1588"/>
            <a:ext cx="711200" cy="2444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 eaLnBrk="1" hangingPunct="1">
              <a:defRPr sz="1400" b="1">
                <a:solidFill>
                  <a:srgbClr val="FFFFFF"/>
                </a:solidFill>
                <a:latin typeface="Tw Cen MT" pitchFamily="34" charset="-18"/>
              </a:defRPr>
            </a:lvl1pPr>
          </a:lstStyle>
          <a:p>
            <a:pPr>
              <a:defRPr/>
            </a:pPr>
            <a:fld id="{CC0DBE0F-6101-43EB-969B-F7D9E525CEA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pic>
        <p:nvPicPr>
          <p:cNvPr id="1034" name="Obrázek 9"/>
          <p:cNvPicPr>
            <a:picLocks noChangeAspect="1"/>
          </p:cNvPicPr>
          <p:nvPr userDrawn="1"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Obrázek 10"/>
          <p:cNvPicPr>
            <a:picLocks noChangeAspect="1"/>
          </p:cNvPicPr>
          <p:nvPr userDrawn="1"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76" r:id="rId1"/>
    <p:sldLayoutId id="2147483972" r:id="rId2"/>
    <p:sldLayoutId id="2147483977" r:id="rId3"/>
    <p:sldLayoutId id="2147483978" r:id="rId4"/>
    <p:sldLayoutId id="2147483979" r:id="rId5"/>
    <p:sldLayoutId id="2147483973" r:id="rId6"/>
    <p:sldLayoutId id="2147483980" r:id="rId7"/>
    <p:sldLayoutId id="2147483974" r:id="rId8"/>
    <p:sldLayoutId id="2147483981" r:id="rId9"/>
    <p:sldLayoutId id="2147483975" r:id="rId10"/>
    <p:sldLayoutId id="2147483982" r:id="rId11"/>
    <p:sldLayoutId id="2147483983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anose="020B0602020104020603" pitchFamily="34" charset="-1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anose="020B0602020104020603" pitchFamily="34" charset="-1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anose="020B0602020104020603" pitchFamily="34" charset="-1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anose="020B0602020104020603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anose="020B0602020104020603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anose="020B0602020104020603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anose="020B0602020104020603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anose="020B0602020104020603" pitchFamily="34" charset="-18"/>
        </a:defRPr>
      </a:lvl9pPr>
    </p:titleStyle>
    <p:bodyStyle>
      <a:lvl1pPr marL="319088" indent="-319088" algn="l" rtl="0" eaLnBrk="0" fontAlgn="base" hangingPunct="0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0" fontAlgn="base" hangingPunct="0">
        <a:spcBef>
          <a:spcPts val="400"/>
        </a:spcBef>
        <a:spcAft>
          <a:spcPct val="0"/>
        </a:spcAft>
        <a:buClr>
          <a:srgbClr val="A5AB81"/>
        </a:buClr>
        <a:buSzPct val="7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0" fontAlgn="base" hangingPunct="0">
        <a:spcBef>
          <a:spcPts val="400"/>
        </a:spcBef>
        <a:spcAft>
          <a:spcPct val="0"/>
        </a:spcAft>
        <a:buClr>
          <a:srgbClr val="D8B25C"/>
        </a:buClr>
        <a:buSzPct val="6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hyperlink" Target="http://www.clker.com/cliparts/5/9/9/d/1194985200266974918ambulanza.svg.med.png" TargetMode="External"/><Relationship Id="rId3" Type="http://schemas.openxmlformats.org/officeDocument/2006/relationships/image" Target="../media/image11.jpeg"/><Relationship Id="rId7" Type="http://schemas.openxmlformats.org/officeDocument/2006/relationships/hyperlink" Target="http://www.clker.com/cliparts/z/W/c/s/c/F/firetruck-md.png" TargetMode="External"/><Relationship Id="rId12" Type="http://schemas.openxmlformats.org/officeDocument/2006/relationships/image" Target="../media/image19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hyperlink" Target="http://www.clker.com/clipart-3087.html" TargetMode="External"/><Relationship Id="rId5" Type="http://schemas.openxmlformats.org/officeDocument/2006/relationships/hyperlink" Target="http://www.clker.com/clipart-52296.html" TargetMode="External"/><Relationship Id="rId10" Type="http://schemas.openxmlformats.org/officeDocument/2006/relationships/image" Target="../media/image18.png"/><Relationship Id="rId4" Type="http://schemas.openxmlformats.org/officeDocument/2006/relationships/image" Target="../media/image15.jpeg"/><Relationship Id="rId9" Type="http://schemas.openxmlformats.org/officeDocument/2006/relationships/hyperlink" Target="http://www.clker.com/cliparts/9/8/6/a/1195433289241129903JNESS_POLICE_CAR.svg.med.png" TargetMode="External"/><Relationship Id="rId1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s/9/8/6/a/1195433289241129903JNESS_POLICE_CAR.svg.med.png" TargetMode="External"/><Relationship Id="rId3" Type="http://schemas.openxmlformats.org/officeDocument/2006/relationships/hyperlink" Target="http://www.clipartsalbum.com/?l=global&amp;m=start&amp;c=&amp;s=&amp;p=2&amp;t=20&amp;q=doctor&amp;e=1&amp;i=23434&amp;r=38" TargetMode="External"/><Relationship Id="rId7" Type="http://schemas.openxmlformats.org/officeDocument/2006/relationships/hyperlink" Target="http://www.clker.com/cliparts/8/i/K/4/7/V/police-station-md.png" TargetMode="External"/><Relationship Id="rId2" Type="http://schemas.openxmlformats.org/officeDocument/2006/relationships/hyperlink" Target="http://www.clipartsalbum.com/?l=global&amp;m=start&amp;c=&amp;s=&amp;p=1&amp;t=20&amp;q=soldier&amp;e=1&amp;i=77844&amp;r=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s/n/F/r/j/D/H/firehouse-md.png" TargetMode="External"/><Relationship Id="rId5" Type="http://schemas.openxmlformats.org/officeDocument/2006/relationships/hyperlink" Target="http://www.clker.com/cliparts/z/W/c/s/c/F/firetruck-md.png" TargetMode="External"/><Relationship Id="rId4" Type="http://schemas.openxmlformats.org/officeDocument/2006/relationships/hyperlink" Target="http://www.clipartsalbum.com/?l=global&amp;m=start&amp;c=&amp;s=&amp;p=1&amp;t=20&amp;q=fire-brigade&amp;e=1&amp;i=19334&amp;r=3" TargetMode="External"/><Relationship Id="rId9" Type="http://schemas.openxmlformats.org/officeDocument/2006/relationships/hyperlink" Target="http://www.clker.com/cliparts/5/9/9/d/1194985200266974918ambulanza.svg.med.pn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mtClean="0">
                <a:solidFill>
                  <a:srgbClr val="4A3A2A"/>
                </a:solidFill>
                <a:latin typeface="Century Gothic" pitchFamily="34" charset="0"/>
              </a:rPr>
              <a:t>Jsem chlapec – čím budu?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900"/>
            <a:ext cx="9601200" cy="9144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Důležitá povolání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Kdo jsem? – co ke své práci potřebuji</a:t>
            </a:r>
          </a:p>
        </p:txBody>
      </p:sp>
      <p:sp>
        <p:nvSpPr>
          <p:cNvPr id="12291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extLst>
            <a:ext uri="{909E8E84-426E-40DD-AFC4-6F175D3DCCD1}"/>
            <a:ext uri="{91240B29-F687-4F45-9708-019B960494DF}"/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altLang="cs-CZ" smtClean="0">
                <a:solidFill>
                  <a:schemeClr val="tx2"/>
                </a:solidFill>
              </a:rPr>
              <a:t>Projekt CZ.1.07/1.3.00/48.0075 je spolufinancován Evropským sociálním fondem a státním rozpočtem České republiky.</a:t>
            </a:r>
          </a:p>
        </p:txBody>
      </p:sp>
      <p:pic>
        <p:nvPicPr>
          <p:cNvPr id="11268" name="Obrázek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08438" y="1557338"/>
            <a:ext cx="3103562" cy="366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nice se šipkou 5"/>
          <p:cNvCxnSpPr/>
          <p:nvPr/>
        </p:nvCxnSpPr>
        <p:spPr>
          <a:xfrm flipV="1">
            <a:off x="1966913" y="1939925"/>
            <a:ext cx="2774950" cy="69850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6272213" y="2138363"/>
            <a:ext cx="2686050" cy="76676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982788" y="4092575"/>
            <a:ext cx="1990725" cy="51276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9"/>
          <p:cNvCxnSpPr/>
          <p:nvPr/>
        </p:nvCxnSpPr>
        <p:spPr>
          <a:xfrm flipH="1" flipV="1">
            <a:off x="6494463" y="3841750"/>
            <a:ext cx="2371725" cy="68421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9"/>
          <p:cNvCxnSpPr/>
          <p:nvPr/>
        </p:nvCxnSpPr>
        <p:spPr>
          <a:xfrm flipV="1">
            <a:off x="1979613" y="3113088"/>
            <a:ext cx="3598862" cy="960437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274" name="Picture 11" descr="http://www.clker.com/cliparts/8/i/K/4/7/V/police-station-md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075" y="1506538"/>
            <a:ext cx="2847975" cy="217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817563" y="228600"/>
            <a:ext cx="10871200" cy="990600"/>
          </a:xfrm>
        </p:spPr>
        <p:txBody>
          <a:bodyPr/>
          <a:lstStyle/>
          <a:p>
            <a:pPr eaLnBrk="1" hangingPunct="1"/>
            <a:r>
              <a:rPr lang="cs-CZ" altLang="cs-CZ" smtClean="0"/>
              <a:t>Kdo jsem? – co ke své práci potřebuji</a:t>
            </a:r>
          </a:p>
        </p:txBody>
      </p:sp>
      <p:sp>
        <p:nvSpPr>
          <p:cNvPr id="13315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extLst>
            <a:ext uri="{909E8E84-426E-40DD-AFC4-6F175D3DCCD1}"/>
            <a:ext uri="{91240B29-F687-4F45-9708-019B960494DF}"/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altLang="cs-CZ" smtClean="0">
                <a:solidFill>
                  <a:schemeClr val="tx2"/>
                </a:solidFill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80000"/>
              </a:lnSpc>
            </a:pPr>
            <a:fld id="{D85A8304-5DEE-49C7-A7DA-EBB4957C8B3D}" type="slidenum">
              <a:rPr lang="cs-CZ" altLang="cs-CZ" sz="1200" smtClean="0"/>
              <a:pPr>
                <a:lnSpc>
                  <a:spcPct val="80000"/>
                </a:lnSpc>
              </a:pPr>
              <a:t>3</a:t>
            </a:fld>
            <a:endParaRPr lang="cs-CZ" altLang="cs-CZ" sz="1200" smtClean="0"/>
          </a:p>
        </p:txBody>
      </p:sp>
      <p:pic>
        <p:nvPicPr>
          <p:cNvPr id="12293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52950" y="1516063"/>
            <a:ext cx="3090863" cy="3724275"/>
          </a:xfrm>
        </p:spPr>
      </p:pic>
      <p:cxnSp>
        <p:nvCxnSpPr>
          <p:cNvPr id="7" name="Přímá spojnice se šipkou 9"/>
          <p:cNvCxnSpPr/>
          <p:nvPr/>
        </p:nvCxnSpPr>
        <p:spPr>
          <a:xfrm flipV="1">
            <a:off x="2419350" y="1814513"/>
            <a:ext cx="3205163" cy="43021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9"/>
          <p:cNvCxnSpPr/>
          <p:nvPr/>
        </p:nvCxnSpPr>
        <p:spPr>
          <a:xfrm flipH="1" flipV="1">
            <a:off x="7626350" y="2381250"/>
            <a:ext cx="2836863" cy="63976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9"/>
          <p:cNvCxnSpPr/>
          <p:nvPr/>
        </p:nvCxnSpPr>
        <p:spPr>
          <a:xfrm flipH="1" flipV="1">
            <a:off x="6711950" y="4660900"/>
            <a:ext cx="3254375" cy="814388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9"/>
          <p:cNvCxnSpPr/>
          <p:nvPr/>
        </p:nvCxnSpPr>
        <p:spPr>
          <a:xfrm flipV="1">
            <a:off x="2244725" y="3692525"/>
            <a:ext cx="2882900" cy="439738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817563" y="228600"/>
            <a:ext cx="10871200" cy="990600"/>
          </a:xfrm>
        </p:spPr>
        <p:txBody>
          <a:bodyPr/>
          <a:lstStyle/>
          <a:p>
            <a:pPr eaLnBrk="1" hangingPunct="1"/>
            <a:r>
              <a:rPr lang="cs-CZ" altLang="cs-CZ" smtClean="0"/>
              <a:t>Kdo jsem? – co ke své práci potřebuji</a:t>
            </a:r>
          </a:p>
        </p:txBody>
      </p:sp>
      <p:sp>
        <p:nvSpPr>
          <p:cNvPr id="14339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extLst>
            <a:ext uri="{909E8E84-426E-40DD-AFC4-6F175D3DCCD1}"/>
            <a:ext uri="{91240B29-F687-4F45-9708-019B960494DF}"/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altLang="cs-CZ" smtClean="0">
                <a:solidFill>
                  <a:schemeClr val="tx2"/>
                </a:solidFill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80000"/>
              </a:lnSpc>
            </a:pPr>
            <a:fld id="{E6D67D8E-8565-4A20-8601-8846B41B7D89}" type="slidenum">
              <a:rPr lang="cs-CZ" altLang="cs-CZ" sz="1200" smtClean="0"/>
              <a:pPr>
                <a:lnSpc>
                  <a:spcPct val="80000"/>
                </a:lnSpc>
              </a:pPr>
              <a:t>4</a:t>
            </a:fld>
            <a:endParaRPr lang="cs-CZ" altLang="cs-CZ" sz="1200" smtClean="0"/>
          </a:p>
        </p:txBody>
      </p:sp>
      <p:pic>
        <p:nvPicPr>
          <p:cNvPr id="13317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35488" y="1612900"/>
            <a:ext cx="2560637" cy="3548063"/>
          </a:xfrm>
        </p:spPr>
      </p:pic>
      <p:cxnSp>
        <p:nvCxnSpPr>
          <p:cNvPr id="7" name="Přímá spojnice se šipkou 9"/>
          <p:cNvCxnSpPr/>
          <p:nvPr/>
        </p:nvCxnSpPr>
        <p:spPr>
          <a:xfrm flipH="1" flipV="1">
            <a:off x="5937250" y="3168650"/>
            <a:ext cx="3438525" cy="79057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9"/>
          <p:cNvCxnSpPr/>
          <p:nvPr/>
        </p:nvCxnSpPr>
        <p:spPr>
          <a:xfrm flipH="1" flipV="1">
            <a:off x="5891213" y="1871663"/>
            <a:ext cx="3554412" cy="744537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9"/>
          <p:cNvCxnSpPr/>
          <p:nvPr/>
        </p:nvCxnSpPr>
        <p:spPr>
          <a:xfrm flipH="1" flipV="1">
            <a:off x="6956425" y="4302125"/>
            <a:ext cx="2419350" cy="57150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9"/>
          <p:cNvCxnSpPr/>
          <p:nvPr/>
        </p:nvCxnSpPr>
        <p:spPr>
          <a:xfrm flipV="1">
            <a:off x="2778125" y="4237038"/>
            <a:ext cx="2303463" cy="693737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9"/>
          <p:cNvCxnSpPr/>
          <p:nvPr/>
        </p:nvCxnSpPr>
        <p:spPr>
          <a:xfrm flipV="1">
            <a:off x="2638425" y="3194050"/>
            <a:ext cx="2165350" cy="636588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817563" y="228600"/>
            <a:ext cx="10871200" cy="990600"/>
          </a:xfrm>
        </p:spPr>
        <p:txBody>
          <a:bodyPr/>
          <a:lstStyle/>
          <a:p>
            <a:pPr eaLnBrk="1" hangingPunct="1"/>
            <a:r>
              <a:rPr lang="cs-CZ" altLang="cs-CZ" smtClean="0"/>
              <a:t>Kdo jsem? – co ke své práci potřebuji</a:t>
            </a:r>
          </a:p>
        </p:txBody>
      </p:sp>
      <p:sp>
        <p:nvSpPr>
          <p:cNvPr id="15363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extLst>
            <a:ext uri="{909E8E84-426E-40DD-AFC4-6F175D3DCCD1}"/>
            <a:ext uri="{91240B29-F687-4F45-9708-019B960494DF}"/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altLang="cs-CZ" dirty="0" smtClean="0">
                <a:solidFill>
                  <a:schemeClr val="tx2"/>
                </a:solidFill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80000"/>
              </a:lnSpc>
            </a:pPr>
            <a:fld id="{2339499E-7E63-489D-B583-5BB84ADE791E}" type="slidenum">
              <a:rPr lang="cs-CZ" altLang="cs-CZ" sz="1200" smtClean="0"/>
              <a:pPr>
                <a:lnSpc>
                  <a:spcPct val="80000"/>
                </a:lnSpc>
              </a:pPr>
              <a:t>5</a:t>
            </a:fld>
            <a:endParaRPr lang="cs-CZ" altLang="cs-CZ" sz="1200" smtClean="0"/>
          </a:p>
        </p:txBody>
      </p:sp>
      <p:pic>
        <p:nvPicPr>
          <p:cNvPr id="14341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278313" y="1520825"/>
            <a:ext cx="3001962" cy="3878263"/>
          </a:xfrm>
        </p:spPr>
      </p:pic>
      <p:cxnSp>
        <p:nvCxnSpPr>
          <p:cNvPr id="7" name="Přímá spojnice se šipkou 9"/>
          <p:cNvCxnSpPr/>
          <p:nvPr/>
        </p:nvCxnSpPr>
        <p:spPr>
          <a:xfrm flipV="1">
            <a:off x="2627313" y="2025650"/>
            <a:ext cx="2198687" cy="53181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9"/>
          <p:cNvCxnSpPr/>
          <p:nvPr/>
        </p:nvCxnSpPr>
        <p:spPr>
          <a:xfrm flipH="1" flipV="1">
            <a:off x="6551613" y="3403600"/>
            <a:ext cx="3090862" cy="58896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9"/>
          <p:cNvCxnSpPr/>
          <p:nvPr/>
        </p:nvCxnSpPr>
        <p:spPr>
          <a:xfrm flipV="1">
            <a:off x="2570163" y="3436938"/>
            <a:ext cx="2859087" cy="74136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9"/>
          <p:cNvCxnSpPr/>
          <p:nvPr/>
        </p:nvCxnSpPr>
        <p:spPr>
          <a:xfrm flipH="1" flipV="1">
            <a:off x="6076950" y="4814888"/>
            <a:ext cx="3449638" cy="69532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346" name="Picture 12" descr="http://www.clker.com/cliparts/n/F/r/j/D/H/firehouse-md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5" y="1482725"/>
            <a:ext cx="2371725" cy="282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817563" y="228600"/>
            <a:ext cx="10871200" cy="990600"/>
          </a:xfrm>
        </p:spPr>
        <p:txBody>
          <a:bodyPr/>
          <a:lstStyle/>
          <a:p>
            <a:pPr eaLnBrk="1" hangingPunct="1"/>
            <a:r>
              <a:rPr lang="cs-CZ" altLang="cs-CZ" smtClean="0"/>
              <a:t>Uhodneš, kdo je na obrázku?</a:t>
            </a:r>
          </a:p>
        </p:txBody>
      </p:sp>
      <p:sp>
        <p:nvSpPr>
          <p:cNvPr id="17411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extLst>
            <a:ext uri="{909E8E84-426E-40DD-AFC4-6F175D3DCCD1}"/>
            <a:ext uri="{91240B29-F687-4F45-9708-019B960494DF}"/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altLang="cs-CZ" smtClean="0">
                <a:solidFill>
                  <a:schemeClr val="tx2"/>
                </a:solidFill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80000"/>
              </a:lnSpc>
            </a:pPr>
            <a:fld id="{8DE960B4-D600-4227-B2A9-58547C339B1A}" type="slidenum">
              <a:rPr lang="cs-CZ" altLang="cs-CZ" sz="1200" smtClean="0"/>
              <a:pPr>
                <a:lnSpc>
                  <a:spcPct val="80000"/>
                </a:lnSpc>
              </a:pPr>
              <a:t>6</a:t>
            </a:fld>
            <a:endParaRPr lang="cs-CZ" altLang="cs-CZ" sz="1200" smtClean="0"/>
          </a:p>
        </p:txBody>
      </p:sp>
      <p:pic>
        <p:nvPicPr>
          <p:cNvPr id="15365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497388" y="1503363"/>
            <a:ext cx="3095625" cy="3729037"/>
          </a:xfrm>
        </p:spPr>
      </p:pic>
      <p:sp>
        <p:nvSpPr>
          <p:cNvPr id="9" name="Obdélník 8"/>
          <p:cNvSpPr/>
          <p:nvPr/>
        </p:nvSpPr>
        <p:spPr>
          <a:xfrm>
            <a:off x="4494213" y="1462088"/>
            <a:ext cx="3109912" cy="952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495800" y="2424113"/>
            <a:ext cx="3109913" cy="952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495800" y="3397250"/>
            <a:ext cx="3109913" cy="952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494213" y="4343400"/>
            <a:ext cx="3109912" cy="952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9" grpId="0" animBg="1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817563" y="228600"/>
            <a:ext cx="10871200" cy="990600"/>
          </a:xfrm>
        </p:spPr>
        <p:txBody>
          <a:bodyPr/>
          <a:lstStyle/>
          <a:p>
            <a:pPr eaLnBrk="1" hangingPunct="1"/>
            <a:r>
              <a:rPr lang="cs-CZ" altLang="cs-CZ" smtClean="0"/>
              <a:t>Uhodneš, kdo je na obrázku?</a:t>
            </a:r>
          </a:p>
        </p:txBody>
      </p:sp>
      <p:sp>
        <p:nvSpPr>
          <p:cNvPr id="16387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extLst>
            <a:ext uri="{909E8E84-426E-40DD-AFC4-6F175D3DCCD1}"/>
            <a:ext uri="{91240B29-F687-4F45-9708-019B960494DF}"/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altLang="cs-CZ" smtClean="0">
                <a:solidFill>
                  <a:schemeClr val="tx2"/>
                </a:solidFill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80000"/>
              </a:lnSpc>
            </a:pPr>
            <a:fld id="{58F5D0CC-EA38-4931-AA63-F15DEA7BED76}" type="slidenum">
              <a:rPr lang="cs-CZ" altLang="cs-CZ" sz="1200" smtClean="0"/>
              <a:pPr>
                <a:lnSpc>
                  <a:spcPct val="80000"/>
                </a:lnSpc>
              </a:pPr>
              <a:t>7</a:t>
            </a:fld>
            <a:endParaRPr lang="cs-CZ" altLang="cs-CZ" sz="1200" smtClean="0"/>
          </a:p>
        </p:txBody>
      </p:sp>
      <p:pic>
        <p:nvPicPr>
          <p:cNvPr id="16389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291013" y="1565275"/>
            <a:ext cx="2560637" cy="3548063"/>
          </a:xfrm>
        </p:spPr>
      </p:pic>
      <p:sp>
        <p:nvSpPr>
          <p:cNvPr id="5" name="Obdélník 4"/>
          <p:cNvSpPr/>
          <p:nvPr/>
        </p:nvSpPr>
        <p:spPr>
          <a:xfrm>
            <a:off x="4146550" y="1516063"/>
            <a:ext cx="2705100" cy="952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146550" y="2468563"/>
            <a:ext cx="2705100" cy="952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146550" y="3421063"/>
            <a:ext cx="2705100" cy="952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146550" y="4373563"/>
            <a:ext cx="2705100" cy="9509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817563" y="228600"/>
            <a:ext cx="10871200" cy="990600"/>
          </a:xfrm>
        </p:spPr>
        <p:txBody>
          <a:bodyPr/>
          <a:lstStyle/>
          <a:p>
            <a:pPr eaLnBrk="1" hangingPunct="1"/>
            <a:r>
              <a:rPr lang="cs-CZ" altLang="cs-CZ" smtClean="0"/>
              <a:t>Spoj správně trojice</a:t>
            </a:r>
          </a:p>
        </p:txBody>
      </p:sp>
      <p:sp>
        <p:nvSpPr>
          <p:cNvPr id="18435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extLst>
            <a:ext uri="{909E8E84-426E-40DD-AFC4-6F175D3DCCD1}"/>
            <a:ext uri="{91240B29-F687-4F45-9708-019B960494DF}"/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altLang="cs-CZ" smtClean="0">
                <a:solidFill>
                  <a:schemeClr val="tx2"/>
                </a:solidFill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80000"/>
              </a:lnSpc>
            </a:pPr>
            <a:fld id="{937EADD7-8A30-4BEA-AA62-0A8308DD7468}" type="slidenum">
              <a:rPr lang="cs-CZ" altLang="cs-CZ" sz="1200" smtClean="0"/>
              <a:pPr>
                <a:lnSpc>
                  <a:spcPct val="80000"/>
                </a:lnSpc>
              </a:pPr>
              <a:t>8</a:t>
            </a:fld>
            <a:endParaRPr lang="cs-CZ" altLang="cs-CZ" sz="1200" smtClean="0"/>
          </a:p>
        </p:txBody>
      </p:sp>
      <p:pic>
        <p:nvPicPr>
          <p:cNvPr id="17413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22400" y="2333625"/>
            <a:ext cx="1506538" cy="1944688"/>
          </a:xfrm>
        </p:spPr>
      </p:pic>
      <p:pic>
        <p:nvPicPr>
          <p:cNvPr id="17414" name="Zástupný symbol pro obsah 5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44763" y="1517650"/>
            <a:ext cx="1066800" cy="147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Obrázek 13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5075" y="3817938"/>
            <a:ext cx="1257300" cy="148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2" descr="Fire Engine Clip Art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47483647" y="0"/>
            <a:ext cx="952500" cy="65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8" descr="Firetruck Clip Art">
            <a:hlinkClick r:id="rId7" tooltip="Download as SVG file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10163" y="1558925"/>
            <a:ext cx="164941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10" descr="Police Car Clip Art">
            <a:hlinkClick r:id="rId9" tooltip="Download as SVG file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075238" y="2859088"/>
            <a:ext cx="1522412" cy="1023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12" descr="Ambulance Car Clip Art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147483647" y="0"/>
            <a:ext cx="9525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0" name="Picture 14" descr="Ambulance Car Clip Art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147483647" y="0"/>
            <a:ext cx="9525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1" name="Picture 16" descr="Ambulance Car Clip Art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147483647" y="0"/>
            <a:ext cx="9525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2" name="Picture 18" descr="Ambulance Car Clip Art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147483647" y="0"/>
            <a:ext cx="9525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3" name="Picture 20" descr="Ambulance Car Clip Art">
            <a:hlinkClick r:id="rId13" tooltip="Download as SVG file"/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786313" y="4097338"/>
            <a:ext cx="190500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24" name="Obdélník 23"/>
          <p:cNvSpPr>
            <a:spLocks noChangeArrowheads="1"/>
          </p:cNvSpPr>
          <p:nvPr/>
        </p:nvSpPr>
        <p:spPr bwMode="auto">
          <a:xfrm flipH="1">
            <a:off x="8843963" y="3009900"/>
            <a:ext cx="1249362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4400" b="1">
                <a:latin typeface="Times New Roman" pitchFamily="18" charset="0"/>
                <a:cs typeface="Times New Roman" pitchFamily="18" charset="0"/>
              </a:rPr>
              <a:t>155</a:t>
            </a:r>
          </a:p>
        </p:txBody>
      </p:sp>
      <p:sp>
        <p:nvSpPr>
          <p:cNvPr id="17425" name="Obdélník 24"/>
          <p:cNvSpPr>
            <a:spLocks noChangeArrowheads="1"/>
          </p:cNvSpPr>
          <p:nvPr/>
        </p:nvSpPr>
        <p:spPr bwMode="auto">
          <a:xfrm>
            <a:off x="8866188" y="1955800"/>
            <a:ext cx="1319212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4400" b="1">
                <a:latin typeface="Times New Roman" pitchFamily="18" charset="0"/>
                <a:cs typeface="Times New Roman" pitchFamily="18" charset="0"/>
              </a:rPr>
              <a:t>158</a:t>
            </a:r>
          </a:p>
        </p:txBody>
      </p:sp>
      <p:sp>
        <p:nvSpPr>
          <p:cNvPr id="17426" name="Obdélník 25"/>
          <p:cNvSpPr>
            <a:spLocks noChangeArrowheads="1"/>
          </p:cNvSpPr>
          <p:nvPr/>
        </p:nvSpPr>
        <p:spPr bwMode="auto">
          <a:xfrm>
            <a:off x="8828088" y="4078288"/>
            <a:ext cx="1031875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400" b="1">
                <a:latin typeface="Times New Roman" pitchFamily="18" charset="0"/>
                <a:cs typeface="Times New Roman" pitchFamily="18" charset="0"/>
              </a:rPr>
              <a:t>150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838200" y="657225"/>
            <a:ext cx="10515600" cy="1033463"/>
          </a:xfrm>
        </p:spPr>
        <p:txBody>
          <a:bodyPr/>
          <a:lstStyle/>
          <a:p>
            <a:pPr eaLnBrk="1" hangingPunct="1"/>
            <a:r>
              <a:rPr lang="cs-CZ" altLang="cs-CZ" b="1" smtClean="0"/>
              <a:t>Prvky polytechnické výchovy</a:t>
            </a:r>
          </a:p>
        </p:txBody>
      </p:sp>
      <p:sp>
        <p:nvSpPr>
          <p:cNvPr id="19459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extLst>
            <a:ext uri="{909E8E84-426E-40DD-AFC4-6F175D3DCCD1}"/>
            <a:ext uri="{91240B29-F687-4F45-9708-019B960494DF}"/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altLang="cs-CZ" smtClean="0">
                <a:solidFill>
                  <a:schemeClr val="tx2"/>
                </a:solidFill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38200" y="1690688"/>
            <a:ext cx="10515600" cy="3514725"/>
          </a:xfrm>
        </p:spPr>
        <p:txBody>
          <a:bodyPr>
            <a:normAutofit/>
          </a:bodyPr>
          <a:lstStyle/>
          <a:p>
            <a:pPr marL="45720" indent="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Vzdělávací obsah: Dítě a společnost</a:t>
            </a:r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Podoblast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: Poznatky, sociální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inf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rmovanost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Integrovaný blok: Povolání kolem nás</a:t>
            </a:r>
          </a:p>
          <a:p>
            <a:pPr marL="45720" indent="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Téma: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D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ůležitá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povolání</a:t>
            </a:r>
          </a:p>
          <a:p>
            <a:pPr marL="45720" indent="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Konkretizované výstupy: - seznámit děti s různými druhy povolání dospělých, obohatit slovní zásobu o nová slova a snažit se aktivně uplatnit v řeči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Cíle: - umíme pojmenovat shlédnuté povolání, co ke své práci potřebují; vyprávět s paní učitelkou, děj, co vidíme na obrázku; umět přenést povolání dle získaných zkušeností na tabulku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Kumuč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;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817563" y="228600"/>
            <a:ext cx="10871200" cy="990600"/>
          </a:xfrm>
        </p:spPr>
        <p:txBody>
          <a:bodyPr/>
          <a:lstStyle/>
          <a:p>
            <a:pPr eaLnBrk="1" hangingPunct="1"/>
            <a:r>
              <a:rPr lang="cs-CZ" altLang="cs-CZ" smtClean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17563" y="1600200"/>
            <a:ext cx="10871200" cy="4495800"/>
          </a:xfrm>
        </p:spPr>
        <p:txBody>
          <a:bodyPr>
            <a:normAutofit/>
          </a:bodyPr>
          <a:lstStyle/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Volné pro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komerční užití –http://www.clipartsalbum.com/?l=global&amp;m=start&amp;c=&amp;s=&amp;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p=1&amp;t=20&amp;q=police&amp;e=1&amp;i=13389&amp;r=5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Volné pro komerční užití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clipartsalbum.com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/?l=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global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&amp;m=start&amp;c=&amp;s=&amp;p=1&amp;t=20&amp;q=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soldier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&amp;e=1&amp;i=77844&amp;r=6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Volné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pro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komerční užití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clipartsalbum.com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/?l=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global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&amp;m=start&amp;c=&amp;s=&amp;p=2&amp;t=20&amp;q=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doctor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&amp;e=1&amp;i=23434&amp;r=38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Volné pro komerční užití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clipartsalbum.com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/?l=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global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&amp;m=start&amp;c=&amp;s=&amp;p=1&amp;t=20&amp;q=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fire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brigade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&amp;e=1&amp;i=19334&amp;r=3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Volné pro komerční užití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cliparts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/z/W/c/s/c/F/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firetruck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md.png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Volné pro komerční užití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cliparts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/n/F/r/j/D/H/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firehouse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md.png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Volné pro komerční užití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cliparts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/8/i/K/4/7/V/police-station-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md.png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Volné pro komerční užití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cliparts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/9/8/6/a/1195433289241129903JNESS_POLICE_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CAR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svg.med.png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Volné pro komerční užití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cliparts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/5/9/9/d/1194985200266974918ambulanza.svg.med.png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sz="12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sz="12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sz="12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sz="12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sz="12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sz="12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sz="12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sz="12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sz="12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sz="900" dirty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sz="9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dirty="0"/>
          </a:p>
          <a:p>
            <a:pPr marL="0" indent="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dirty="0"/>
          </a:p>
        </p:txBody>
      </p:sp>
      <p:sp>
        <p:nvSpPr>
          <p:cNvPr id="20484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extLst>
            <a:ext uri="{909E8E84-426E-40DD-AFC4-6F175D3DCCD1}"/>
            <a:ext uri="{91240B29-F687-4F45-9708-019B960494DF}"/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altLang="cs-CZ" smtClean="0">
                <a:solidFill>
                  <a:schemeClr val="tx2"/>
                </a:solidFill>
              </a:rPr>
              <a:t>Projekt CZ.1.07/1.3.00/48.0075 je spolufinancován Evropským sociálním fondem a státním rozpočtem České republiky.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>
          <a:xfrm>
            <a:off x="817563" y="228600"/>
            <a:ext cx="10871200" cy="990600"/>
          </a:xfrm>
        </p:spPr>
        <p:txBody>
          <a:bodyPr/>
          <a:lstStyle/>
          <a:p>
            <a:pPr eaLnBrk="1" hangingPunct="1"/>
            <a:r>
              <a:rPr lang="cs-CZ" altLang="cs-CZ" sz="3200" b="1" smtClean="0"/>
              <a:t>Metodický postup</a:t>
            </a:r>
            <a:br>
              <a:rPr lang="cs-CZ" altLang="cs-CZ" sz="3200" b="1" smtClean="0"/>
            </a:br>
            <a:r>
              <a:rPr lang="cs-CZ" altLang="cs-CZ" sz="3200" b="1" smtClean="0"/>
              <a:t>Práce s interaktivním materiálem</a:t>
            </a:r>
          </a:p>
        </p:txBody>
      </p:sp>
      <p:sp>
        <p:nvSpPr>
          <p:cNvPr id="21507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extLst>
            <a:ext uri="{909E8E84-426E-40DD-AFC4-6F175D3DCCD1}"/>
            <a:ext uri="{91240B29-F687-4F45-9708-019B960494DF}"/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altLang="cs-CZ" smtClean="0">
                <a:solidFill>
                  <a:schemeClr val="tx2"/>
                </a:solidFill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17563" y="1600200"/>
            <a:ext cx="10871200" cy="4495800"/>
          </a:xfrm>
        </p:spPr>
        <p:txBody>
          <a:bodyPr>
            <a:normAutofit/>
          </a:bodyPr>
          <a:lstStyle/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pl-PL" sz="2000" dirty="0" smtClean="0">
                <a:latin typeface="Times New Roman" pitchFamily="18" charset="0"/>
                <a:cs typeface="Times New Roman" pitchFamily="18" charset="0"/>
              </a:rPr>
              <a:t>Děti budou pracovat s obrázky  Kdo to je ?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pl-PL" sz="2000" dirty="0" smtClean="0">
                <a:latin typeface="Times New Roman" pitchFamily="18" charset="0"/>
                <a:cs typeface="Times New Roman" pitchFamily="18" charset="0"/>
              </a:rPr>
              <a:t>                                                        Co dělá ?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pl-PL" sz="2000" dirty="0" smtClean="0">
                <a:latin typeface="Times New Roman" pitchFamily="18" charset="0"/>
                <a:cs typeface="Times New Roman" pitchFamily="18" charset="0"/>
              </a:rPr>
              <a:t>                                                        Co ke své práci potřebuje?</a:t>
            </a:r>
          </a:p>
          <a:p>
            <a:pPr marL="320040" indent="-320040" eaLnBrk="1" fontAlgn="auto" hangingPunct="1">
              <a:spcAft>
                <a:spcPts val="0"/>
              </a:spcAft>
              <a:defRPr/>
            </a:pPr>
            <a:r>
              <a:rPr lang="pl-PL" sz="2000" dirty="0" smtClean="0">
                <a:latin typeface="Times New Roman" pitchFamily="18" charset="0"/>
                <a:cs typeface="Times New Roman" pitchFamily="18" charset="0"/>
              </a:rPr>
              <a:t>Děti mohou vyvozovat další povolání pro chlapce.</a:t>
            </a:r>
          </a:p>
          <a:p>
            <a:pPr marL="320040" indent="-320040" eaLnBrk="1" fontAlgn="auto" hangingPunct="1">
              <a:spcAft>
                <a:spcPts val="0"/>
              </a:spcAft>
              <a:defRPr/>
            </a:pPr>
            <a:r>
              <a:rPr lang="pl-PL" sz="2000" dirty="0" smtClean="0">
                <a:latin typeface="Times New Roman" pitchFamily="18" charset="0"/>
                <a:cs typeface="Times New Roman" pitchFamily="18" charset="0"/>
              </a:rPr>
              <a:t>Děti mohou výtvarně znázornit výše zmiňovaná povolání na tabulku Kumuč nebo papírovou předlohu.</a:t>
            </a:r>
          </a:p>
          <a:p>
            <a:pPr marL="320040" indent="-320040" eaLnBrk="1" fontAlgn="auto" hangingPunct="1">
              <a:spcAft>
                <a:spcPts val="0"/>
              </a:spcAft>
              <a:defRPr/>
            </a:pPr>
            <a:r>
              <a:rPr lang="pl-PL" sz="2000" dirty="0" smtClean="0">
                <a:latin typeface="Times New Roman" pitchFamily="18" charset="0"/>
                <a:cs typeface="Times New Roman" pitchFamily="18" charset="0"/>
              </a:rPr>
              <a:t>Děti spojí jednotlivé trojice, které k sobě </a:t>
            </a:r>
            <a:r>
              <a:rPr lang="pl-PL" sz="2000" dirty="0" smtClean="0">
                <a:latin typeface="Times New Roman" pitchFamily="18" charset="0"/>
                <a:cs typeface="Times New Roman" pitchFamily="18" charset="0"/>
              </a:rPr>
              <a:t>patří, </a:t>
            </a:r>
            <a:r>
              <a:rPr lang="pl-PL" sz="2000" dirty="0" smtClean="0">
                <a:latin typeface="Times New Roman" pitchFamily="18" charset="0"/>
                <a:cs typeface="Times New Roman" pitchFamily="18" charset="0"/>
              </a:rPr>
              <a:t>viz snímek 8.</a:t>
            </a:r>
            <a:endParaRPr lang="pl-PL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20040" indent="-320040" eaLnBrk="1" fontAlgn="auto" hangingPunct="1">
              <a:spcAft>
                <a:spcPts val="0"/>
              </a:spcAft>
              <a:defRPr/>
            </a:pPr>
            <a:endParaRPr lang="pl-PL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pl-PL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pl-PL" dirty="0" smtClean="0"/>
          </a:p>
          <a:p>
            <a:pPr marL="45720" indent="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b="1" dirty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dirty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dirty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7563" y="228600"/>
            <a:ext cx="10871200" cy="990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22531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extLst>
            <a:ext uri="{909E8E84-426E-40DD-AFC4-6F175D3DCCD1}"/>
            <a:ext uri="{91240B29-F687-4F45-9708-019B960494DF}"/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altLang="cs-CZ" smtClean="0">
                <a:solidFill>
                  <a:schemeClr val="tx2"/>
                </a:solidFill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2150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17563" y="1600200"/>
            <a:ext cx="10871200" cy="4495800"/>
          </a:xfrm>
        </p:spPr>
        <p:txBody>
          <a:bodyPr/>
          <a:lstStyle/>
          <a:p>
            <a:pPr eaLnBrk="1" hangingPunct="1"/>
            <a:r>
              <a:rPr lang="cs-CZ" altLang="cs-CZ" smtClean="0"/>
              <a:t>Dotyková obrazovka, připojená k PC</a:t>
            </a:r>
            <a:endParaRPr lang="cs-CZ" altLang="cs-CZ" b="1" smtClean="0"/>
          </a:p>
          <a:p>
            <a:pPr eaLnBrk="1" hangingPunct="1"/>
            <a:r>
              <a:rPr lang="cs-CZ" altLang="cs-CZ" smtClean="0"/>
              <a:t>Didaktický kufřík - KUMUČ 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extLst>
            <a:ext uri="{909E8E84-426E-40DD-AFC4-6F175D3DCCD1}"/>
            <a:ext uri="{91240B29-F687-4F45-9708-019B960494DF}"/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altLang="cs-CZ" smtClean="0">
                <a:solidFill>
                  <a:srgbClr val="000000"/>
                </a:solidFill>
              </a:rPr>
              <a:t>Projekt CZ.1.07/1.3.00/48.0075 je spolufinancován Evropským sociálním fondem a státním rozpočtem České republiky.</a:t>
            </a:r>
          </a:p>
        </p:txBody>
      </p:sp>
      <p:grpSp>
        <p:nvGrpSpPr>
          <p:cNvPr id="22531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postavení techniky a technických oborů v životě lidstva jako devízu</a:t>
              </a: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675" y="479425"/>
            <a:ext cx="9509125" cy="1089025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/>
            </a:r>
            <a:br>
              <a:rPr lang="cs-CZ" sz="44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cs-CZ" sz="67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dián">
    <a:dk1>
      <a:sysClr val="windowText" lastClr="000000"/>
    </a:dk1>
    <a:lt1>
      <a:sysClr val="window" lastClr="FFFFFF"/>
    </a:lt1>
    <a:dk2>
      <a:srgbClr val="775F55"/>
    </a:dk2>
    <a:lt2>
      <a:srgbClr val="EBDDC3"/>
    </a:lt2>
    <a:accent1>
      <a:srgbClr val="94B6D2"/>
    </a:accent1>
    <a:accent2>
      <a:srgbClr val="DD8047"/>
    </a:accent2>
    <a:accent3>
      <a:srgbClr val="A5AB81"/>
    </a:accent3>
    <a:accent4>
      <a:srgbClr val="D8B25C"/>
    </a:accent4>
    <a:accent5>
      <a:srgbClr val="7BA79D"/>
    </a:accent5>
    <a:accent6>
      <a:srgbClr val="968C8C"/>
    </a:accent6>
    <a:hlink>
      <a:srgbClr val="F7B615"/>
    </a:hlink>
    <a:folHlink>
      <a:srgbClr val="70440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480</Words>
  <Application>Microsoft Office PowerPoint</Application>
  <PresentationFormat>Vlastní</PresentationFormat>
  <Paragraphs>83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20" baseType="lpstr">
      <vt:lpstr>Arial</vt:lpstr>
      <vt:lpstr>Tw Cen MT</vt:lpstr>
      <vt:lpstr>Wingdings</vt:lpstr>
      <vt:lpstr>Wingdings 2</vt:lpstr>
      <vt:lpstr>Century Gothic</vt:lpstr>
      <vt:lpstr>Times New Roman</vt:lpstr>
      <vt:lpstr>Medián</vt:lpstr>
      <vt:lpstr>Jsem chlapec – čím budu?</vt:lpstr>
      <vt:lpstr>Kdo jsem? – co ke své práci potřebuji</vt:lpstr>
      <vt:lpstr>Kdo jsem? – co ke své práci potřebuji</vt:lpstr>
      <vt:lpstr>Kdo jsem? – co ke své práci potřebuji</vt:lpstr>
      <vt:lpstr>Kdo jsem? – co ke své práci potřebuji</vt:lpstr>
      <vt:lpstr>Uhodneš, kdo je na obrázku?</vt:lpstr>
      <vt:lpstr>Uhodneš, kdo je na obrázku?</vt:lpstr>
      <vt:lpstr>Spoj správně trojice</vt:lpstr>
      <vt:lpstr>Prvky polytechnické výchovy</vt:lpstr>
      <vt:lpstr>Použité zdroje</vt:lpstr>
      <vt:lpstr>Metodický postup Práce s interaktivním materiálem</vt:lpstr>
      <vt:lpstr>Materiály, pomůcky 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2015-03-10T13:47:51Z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