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22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3" r:id="rId5"/>
    <p:sldId id="282" r:id="rId6"/>
    <p:sldId id="284" r:id="rId7"/>
    <p:sldId id="285" r:id="rId8"/>
    <p:sldId id="280" r:id="rId9"/>
    <p:sldId id="275" r:id="rId10"/>
    <p:sldId id="276" r:id="rId11"/>
    <p:sldId id="277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3897" autoAdjust="0"/>
    <p:restoredTop sz="94660"/>
  </p:normalViewPr>
  <p:slideViewPr>
    <p:cSldViewPr snapToGrid="0">
      <p:cViewPr>
        <p:scale>
          <a:sx n="80" d="100"/>
          <a:sy n="80" d="100"/>
        </p:scale>
        <p:origin x="-378" y="6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4840784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7973286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24354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712800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646786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104041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914993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4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654221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4109403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0472384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293859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459961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0968945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067391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7853686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6535517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76331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44381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3" r:id="rId1"/>
    <p:sldLayoutId id="2147483924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  <p:sldLayoutId id="2147483934" r:id="rId12"/>
    <p:sldLayoutId id="2147483935" r:id="rId13"/>
    <p:sldLayoutId id="2147483936" r:id="rId14"/>
    <p:sldLayoutId id="2147483937" r:id="rId15"/>
    <p:sldLayoutId id="2147483938" r:id="rId16"/>
    <p:sldLayoutId id="2147483939" r:id="rId17"/>
    <p:sldLayoutId id="2147483940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ipartsalbum.com/?l=global&amp;m=start&amp;c=occupations&amp;s=nurses&amp;p=1&amp;t=20&amp;q=&amp;e=1&amp;i=9098" TargetMode="External"/><Relationship Id="rId2" Type="http://schemas.openxmlformats.org/officeDocument/2006/relationships/hyperlink" Target="http://www.clipartsalbum.com/?l=global&amp;m=start&amp;c=occupations&amp;s=hairdressers&amp;p=1&amp;t=20&amp;q=&amp;e=1&amp;i=15105&amp;r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cs/n%C5%AF%C5%BEky-holi%C4%8D-st%C5%99ih-vyjmut%C3%AD-145127/" TargetMode="External"/><Relationship Id="rId4" Type="http://schemas.openxmlformats.org/officeDocument/2006/relationships/hyperlink" Target="http://www.naturhouse-cz.cz/recepty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87424" y="805069"/>
            <a:ext cx="9409176" cy="1121268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Jsem </a:t>
            </a: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děvče - čím </a:t>
            </a: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budu?</a:t>
            </a:r>
            <a:endParaRPr lang="cs-CZ" sz="6000" b="0" i="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>
                <a:solidFill>
                  <a:schemeClr val="accent6">
                    <a:lumMod val="75000"/>
                  </a:schemeClr>
                </a:solidFill>
              </a:rPr>
              <a:t>Povolání</a:t>
            </a:r>
            <a:endParaRPr lang="cs-CZ" sz="2400" b="1" i="0" baseline="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Povolání-čím budu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924" y="2621462"/>
            <a:ext cx="2104523" cy="229804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345" y="2528416"/>
            <a:ext cx="1120629" cy="248413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4052" y="2528416"/>
            <a:ext cx="2052452" cy="261687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má na sobě?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953" y="797228"/>
            <a:ext cx="2267893" cy="5027309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6369803" y="973669"/>
            <a:ext cx="2851689" cy="1072107"/>
          </a:xfrm>
          <a:prstGeom prst="straightConnector1">
            <a:avLst/>
          </a:prstGeom>
          <a:ln w="381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6035315" y="3344439"/>
            <a:ext cx="2851689" cy="1072107"/>
          </a:xfrm>
          <a:prstGeom prst="straightConnector1">
            <a:avLst/>
          </a:prstGeom>
          <a:ln w="381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6407744" y="5545099"/>
            <a:ext cx="1206652" cy="558876"/>
          </a:xfrm>
          <a:prstGeom prst="straightConnector1">
            <a:avLst/>
          </a:prstGeom>
          <a:ln w="381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5501982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Kdo je na </a:t>
            </a:r>
            <a:r>
              <a:rPr lang="cs-CZ" sz="2800" dirty="0" smtClean="0">
                <a:solidFill>
                  <a:srgbClr val="FF0000"/>
                </a:solidFill>
              </a:rPr>
              <a:t>obrázku?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6687" y="973668"/>
            <a:ext cx="2510337" cy="556474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326976" y="471361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360420" y="4238033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05781" y="4267579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305781" y="5034415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367056" y="5012156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96506" y="5778993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58285" y="5793832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60419" y="2707133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83473" y="2750796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319560" y="3474206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305780" y="3504453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268802" y="455182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19560" y="1931537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95721" y="1972020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96987" y="1229438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349522" y="1210742"/>
            <a:ext cx="2061275" cy="7594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98433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používá kadeřnice ke své práci?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805" y="2841434"/>
            <a:ext cx="3028950" cy="15144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1113" y="1995952"/>
            <a:ext cx="3330351" cy="29765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0374" y="2459090"/>
            <a:ext cx="2536809" cy="227916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0955453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vaří?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872" y="2756046"/>
            <a:ext cx="2474026" cy="2048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84" y="2813600"/>
            <a:ext cx="2038455" cy="1881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259" y="3301338"/>
            <a:ext cx="2600966" cy="1300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2020" y="2813600"/>
            <a:ext cx="13906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28624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7384" y="504414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231136"/>
            <a:ext cx="10515600" cy="2821747"/>
          </a:xfrm>
        </p:spPr>
        <p:txBody>
          <a:bodyPr>
            <a:normAutofit lnSpcReduction="10000"/>
          </a:bodyPr>
          <a:lstStyle/>
          <a:p>
            <a:pPr marL="45720" indent="0"/>
            <a:r>
              <a:rPr lang="cs-CZ" dirty="0" smtClean="0"/>
              <a:t>  Integrovaný blok: Povolání kolem nás</a:t>
            </a:r>
          </a:p>
          <a:p>
            <a:pPr marL="45720" indent="0"/>
            <a:r>
              <a:rPr lang="cs-CZ" dirty="0" smtClean="0"/>
              <a:t>  Vzdělávací oblast: Dítě a společnost</a:t>
            </a:r>
          </a:p>
          <a:p>
            <a:pPr marL="45720" indent="0"/>
            <a:r>
              <a:rPr lang="cs-CZ" dirty="0" smtClean="0"/>
              <a:t>Podoblast:Poznatky, sociální informovanost</a:t>
            </a:r>
            <a:endParaRPr lang="cs-CZ" dirty="0" smtClean="0"/>
          </a:p>
          <a:p>
            <a:pPr marL="45720" indent="0"/>
            <a:r>
              <a:rPr lang="cs-CZ" dirty="0" smtClean="0"/>
              <a:t>  Téma: Jsem </a:t>
            </a:r>
            <a:r>
              <a:rPr lang="cs-CZ" dirty="0" smtClean="0"/>
              <a:t>děvče - čím </a:t>
            </a:r>
            <a:r>
              <a:rPr lang="cs-CZ" dirty="0" smtClean="0"/>
              <a:t>budu?</a:t>
            </a:r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seznámit se s povoláním pro děvčata; vědět, co k danému povolání patří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</a:t>
            </a:r>
            <a:r>
              <a:rPr lang="cs-CZ" dirty="0" smtClean="0"/>
              <a:t>: - zjistit a upevnit si poznatky o budoucím povolání, seznamovat se s typickým povoláním formou hry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579116"/>
            <a:ext cx="8825659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 Volné pro komerční použití:</a:t>
            </a:r>
          </a:p>
          <a:p>
            <a:pPr marL="0" indent="0">
              <a:buNone/>
            </a:pP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://www.clipartsalbum.com/?l=global&amp;m=start&amp;c=occupations&amp;s=hairdressers&amp;p=1&amp;t=20&amp;q=&amp;</a:t>
            </a:r>
            <a:r>
              <a:rPr lang="cs-CZ" sz="1600" dirty="0" smtClean="0">
                <a:hlinkClick r:id="rId2"/>
              </a:rPr>
              <a:t>e=1&amp;i=15105&amp;r=1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://www.clipartsalbum.com/?l=global&amp;m=start&amp;c=occupations&amp;s=nurses&amp;p=1&amp;t=20&amp;q=&amp;</a:t>
            </a:r>
            <a:r>
              <a:rPr lang="cs-CZ" sz="1600" dirty="0" smtClean="0">
                <a:hlinkClick r:id="rId3"/>
              </a:rPr>
              <a:t>e=1&amp;i=9098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www.naturhouse-cz.cz/recepty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://pixabay.com/cs/n%C5%AF%C5%BEky-holi%C4%8D-st%C5%99ih-vyjmut%C3%AD-145127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Metodický postup</a:t>
            </a:r>
            <a:br>
              <a:rPr lang="cs-CZ" sz="3200" b="1" dirty="0" smtClean="0"/>
            </a:br>
            <a:r>
              <a:rPr lang="cs-CZ" sz="3200" b="1" dirty="0" smtClean="0"/>
              <a:t>Práce s interaktivním materiálem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se seznámí s výše zmiňovaným povoláním pro děvče.</a:t>
            </a:r>
          </a:p>
          <a:p>
            <a:r>
              <a:rPr lang="cs-CZ" dirty="0" smtClean="0"/>
              <a:t>Formou hry se děti na výukové tabuli seznámí s předměty, které patří k daným povoláním a zjistí a upevní si, co dané povolání potřebuje ke své práci.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tový efekt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329</Words>
  <Application>Microsoft Office PowerPoint</Application>
  <PresentationFormat>Vlastní</PresentationFormat>
  <Paragraphs>46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Iontový efekt</vt:lpstr>
      <vt:lpstr>Jsem děvče - čím budu?</vt:lpstr>
      <vt:lpstr>Povolání-čím budu</vt:lpstr>
      <vt:lpstr>Co má na sobě?</vt:lpstr>
      <vt:lpstr>Kdo je na obrázku?</vt:lpstr>
      <vt:lpstr>Co používá kadeřnice ke své práci?</vt:lpstr>
      <vt:lpstr>Co vaří?</vt:lpstr>
      <vt:lpstr>Prvky polytechnické výchovy</vt:lpstr>
      <vt:lpstr>Použité zdroje</vt:lpstr>
      <vt:lpstr>Metodický postup Práce s interaktivním materiálem</vt:lpstr>
      <vt:lpstr>Materiály, pomůcky 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2015-03-10T12:51:00Z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