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33" r:id="rId2"/>
  </p:sldMasterIdLst>
  <p:notesMasterIdLst>
    <p:notesMasterId r:id="rId14"/>
  </p:notesMasterIdLst>
  <p:handoutMasterIdLst>
    <p:handoutMasterId r:id="rId15"/>
  </p:handoutMasterIdLst>
  <p:sldIdLst>
    <p:sldId id="272" r:id="rId3"/>
    <p:sldId id="290" r:id="rId4"/>
    <p:sldId id="291" r:id="rId5"/>
    <p:sldId id="292" r:id="rId6"/>
    <p:sldId id="293" r:id="rId7"/>
    <p:sldId id="275" r:id="rId8"/>
    <p:sldId id="276" r:id="rId9"/>
    <p:sldId id="277" r:id="rId10"/>
    <p:sldId id="278" r:id="rId11"/>
    <p:sldId id="287" r:id="rId12"/>
    <p:sldId id="28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65" autoAdjust="0"/>
    <p:restoredTop sz="96127" autoAdjust="0"/>
  </p:normalViewPr>
  <p:slideViewPr>
    <p:cSldViewPr snapToGrid="0">
      <p:cViewPr>
        <p:scale>
          <a:sx n="70" d="100"/>
          <a:sy n="70" d="100"/>
        </p:scale>
        <p:origin x="-1170" y="-41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baseline="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83989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4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3E799-C52A-4DA6-AA66-A078EF41B439}" type="datetimeFigureOut">
              <a:rPr lang="cs-CZ" smtClean="0"/>
              <a:pPr/>
              <a:t>10.3.2015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1CD4B-A46E-46D6-8ADB-9698C5CE51AC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2" y="363335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452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8693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2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6" y="3587630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206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12800" y="1600206"/>
            <a:ext cx="7213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229600" y="1600206"/>
            <a:ext cx="7213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3687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81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81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6215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7115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6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369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7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9658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6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3052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19678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11785600" y="274659"/>
            <a:ext cx="36576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12800" y="274659"/>
            <a:ext cx="107696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464167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1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1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0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2" y="3633354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600206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7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7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7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6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538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64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44062" y="681181"/>
            <a:ext cx="10363200" cy="1470025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Bc. Miloslava Vavříková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0341" y="873456"/>
            <a:ext cx="8880231" cy="170597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Zvířátka na dvorku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1069" y="2258965"/>
            <a:ext cx="11537476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+mn-lt"/>
              </a:rPr>
              <a:t>Úkol – Co by jsi dělal, kdyby měla zvířata na</a:t>
            </a:r>
            <a:br>
              <a:rPr lang="cs-CZ" dirty="0" smtClean="0">
                <a:latin typeface="+mn-lt"/>
              </a:rPr>
            </a:br>
            <a:r>
              <a:rPr lang="cs-CZ" dirty="0" smtClean="0">
                <a:latin typeface="+mn-lt"/>
              </a:rPr>
              <a:t>dvorku hlad?</a:t>
            </a:r>
            <a:endParaRPr lang="cs-CZ" dirty="0">
              <a:latin typeface="+mn-lt"/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9644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08000" y="274638"/>
            <a:ext cx="10972800" cy="11430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Úkol - Pojmenuj zvířata.</a:t>
            </a:r>
            <a:endParaRPr lang="cs-CZ" sz="4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029" name="Picture 5" descr="C:\Users\Martina\Pictures\MP Navigator EX\2015_03_08\IM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2081" y="1569185"/>
            <a:ext cx="2992437" cy="3144837"/>
          </a:xfrm>
          <a:prstGeom prst="rect">
            <a:avLst/>
          </a:prstGeom>
          <a:noFill/>
        </p:spPr>
      </p:pic>
      <p:pic>
        <p:nvPicPr>
          <p:cNvPr id="1030" name="Picture 6" descr="C:\Users\Martina\Pictures\MP Navigator EX\2015_03_08\IMG_00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12858" y="1762788"/>
            <a:ext cx="2971800" cy="3167063"/>
          </a:xfrm>
          <a:prstGeom prst="rect">
            <a:avLst/>
          </a:prstGeom>
          <a:noFill/>
        </p:spPr>
      </p:pic>
      <p:pic>
        <p:nvPicPr>
          <p:cNvPr id="1031" name="Picture 7" descr="C:\Users\Martina\Pictures\MP Navigator EX\2015_03_08\IMG_000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82955" y="1660597"/>
            <a:ext cx="3005137" cy="31273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87003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Vyjmenuj potravu pro zvířata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050" name="Picture 2" descr="C:\Users\Martina\Pictures\MP Navigator EX\2015_03_08\IMG_00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8737" y="1553333"/>
            <a:ext cx="3127375" cy="3041650"/>
          </a:xfrm>
          <a:prstGeom prst="rect">
            <a:avLst/>
          </a:prstGeom>
          <a:noFill/>
        </p:spPr>
      </p:pic>
      <p:pic>
        <p:nvPicPr>
          <p:cNvPr id="2051" name="Picture 3" descr="C:\Users\Martina\Pictures\MP Navigator EX\2015_03_08\IMG_000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92935" y="1555252"/>
            <a:ext cx="2995613" cy="2955925"/>
          </a:xfrm>
          <a:prstGeom prst="rect">
            <a:avLst/>
          </a:prstGeom>
          <a:noFill/>
        </p:spPr>
      </p:pic>
      <p:pic>
        <p:nvPicPr>
          <p:cNvPr id="2052" name="Picture 4" descr="C:\Users\Martina\Pictures\MP Navigator EX\2015_03_08\IMG_000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68648" y="1589206"/>
            <a:ext cx="2995613" cy="2995613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115824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Přiřaď správně potravu ke zvířeti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6" name="Picture 5" descr="C:\Users\Martina\Pictures\MP Navigator EX\2015_03_08\IM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6422" y="3302451"/>
            <a:ext cx="2170301" cy="2280831"/>
          </a:xfrm>
          <a:prstGeom prst="rect">
            <a:avLst/>
          </a:prstGeom>
          <a:noFill/>
        </p:spPr>
      </p:pic>
      <p:pic>
        <p:nvPicPr>
          <p:cNvPr id="7" name="Picture 7" descr="C:\Users\Martina\Pictures\MP Navigator EX\2015_03_08\IMG_00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6111" y="2265529"/>
            <a:ext cx="2305822" cy="2399614"/>
          </a:xfrm>
          <a:prstGeom prst="rect">
            <a:avLst/>
          </a:prstGeom>
          <a:noFill/>
        </p:spPr>
      </p:pic>
      <p:pic>
        <p:nvPicPr>
          <p:cNvPr id="8" name="Picture 6" descr="C:\Users\Martina\Pictures\MP Navigator EX\2015_03_08\IMG_000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359011" y="1146412"/>
            <a:ext cx="2167092" cy="2309481"/>
          </a:xfrm>
          <a:prstGeom prst="rect">
            <a:avLst/>
          </a:prstGeom>
          <a:noFill/>
        </p:spPr>
      </p:pic>
      <p:pic>
        <p:nvPicPr>
          <p:cNvPr id="9" name="Picture 2" descr="C:\Users\Martina\Pictures\MP Navigator EX\2015_03_08\IMG_000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422732" y="3357350"/>
            <a:ext cx="2058329" cy="2001908"/>
          </a:xfrm>
          <a:prstGeom prst="rect">
            <a:avLst/>
          </a:prstGeom>
          <a:noFill/>
        </p:spPr>
      </p:pic>
      <p:pic>
        <p:nvPicPr>
          <p:cNvPr id="10" name="Picture 3" descr="C:\Users\Martina\Pictures\MP Navigator EX\2015_03_08\IMG_0005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03884" y="1746914"/>
            <a:ext cx="1653404" cy="1631499"/>
          </a:xfrm>
          <a:prstGeom prst="rect">
            <a:avLst/>
          </a:prstGeom>
          <a:noFill/>
        </p:spPr>
      </p:pic>
      <p:pic>
        <p:nvPicPr>
          <p:cNvPr id="11" name="Picture 4" descr="C:\Users\Martina\Pictures\MP Navigator EX\2015_03_08\IMG_0006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861782" y="1514902"/>
            <a:ext cx="1677846" cy="167784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</a:t>
            </a:r>
            <a:r>
              <a:rPr lang="cs-CZ" dirty="0" smtClean="0"/>
              <a:t>zdroje</a:t>
            </a:r>
          </a:p>
          <a:p>
            <a:r>
              <a:rPr lang="cs-CZ" dirty="0" smtClean="0"/>
              <a:t>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tři pracovní listy s jednoduchým interaktivním úkolem. </a:t>
            </a:r>
            <a:endParaRPr lang="cs-CZ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Součástí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jsou kartičky 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 děti k tématu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cíle </a:t>
            </a:r>
          </a:p>
          <a:p>
            <a:pPr marL="45720" indent="0">
              <a:buNone/>
            </a:pP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Sebe hodnotit k aktuální situaci a možnostem.</a:t>
            </a:r>
          </a:p>
          <a:p>
            <a:pPr marL="45720" indent="0">
              <a:buNone/>
            </a:pP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>Práce s interaktivním výukovým materiálem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>
              <a:buNone/>
            </a:pPr>
            <a:r>
              <a:rPr lang="cs-CZ" sz="2800" dirty="0" smtClean="0"/>
              <a:t> </a:t>
            </a:r>
            <a:r>
              <a:rPr lang="cs-CZ" sz="2800" dirty="0" smtClean="0"/>
              <a:t>2. snímek – vyprávění příběhu o zvířátkách, jak žijí na dvorku.</a:t>
            </a:r>
          </a:p>
          <a:p>
            <a:pPr algn="just">
              <a:buNone/>
            </a:pPr>
            <a:r>
              <a:rPr lang="cs-CZ" sz="2800" dirty="0" smtClean="0"/>
              <a:t> 3. </a:t>
            </a:r>
            <a:r>
              <a:rPr lang="cs-CZ" sz="2800" dirty="0" smtClean="0"/>
              <a:t>– 5. snímek -  popis obrázků – pojmenování a přiřazování zvířat a jejich potravy.</a:t>
            </a:r>
          </a:p>
          <a:p>
            <a:pPr algn="just">
              <a:buNone/>
            </a:pPr>
            <a:r>
              <a:rPr lang="cs-CZ" sz="2800" dirty="0" smtClean="0"/>
              <a:t>Využití KUMUČE – děti připevní obrázky magnetky na magnetickou tabulku a postupně přiřazují  potravu ke zvířatům a vypráví si, co mají zvířata za </a:t>
            </a:r>
            <a:r>
              <a:rPr lang="cs-CZ" sz="2800" smtClean="0"/>
              <a:t>potravu nejraději.</a:t>
            </a:r>
            <a:endParaRPr lang="cs-CZ" sz="28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2" y="1118397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3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321</Words>
  <Application>Microsoft Office PowerPoint</Application>
  <PresentationFormat>Vlastní</PresentationFormat>
  <Paragraphs>61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 Bc. Miloslava Vavříková</vt:lpstr>
      <vt:lpstr>Úkol – Co by jsi dělal, kdyby měla zvířata na dvorku hlad?</vt:lpstr>
      <vt:lpstr>Úkol - Pojmenuj zvířata.</vt:lpstr>
      <vt:lpstr>Vyjmenuj potravu pro zvířata</vt:lpstr>
      <vt:lpstr>Přiřaď správně potravu ke zvířeti</vt:lpstr>
      <vt:lpstr>Použité odkazy</vt:lpstr>
      <vt:lpstr>Metodický pokyn Integrovaný blok:</vt:lpstr>
      <vt:lpstr>Studijní materiály </vt:lpstr>
      <vt:lpstr>  Práce s interaktivním výukovým materiálem 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2015-03-10T12:39:32Z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