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0" r:id="rId4"/>
    <p:sldId id="292" r:id="rId5"/>
    <p:sldId id="294" r:id="rId6"/>
    <p:sldId id="291" r:id="rId7"/>
    <p:sldId id="295" r:id="rId8"/>
    <p:sldId id="275" r:id="rId9"/>
    <p:sldId id="276" r:id="rId10"/>
    <p:sldId id="277" r:id="rId11"/>
    <p:sldId id="278" r:id="rId12"/>
    <p:sldId id="279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51" autoAdjust="0"/>
    <p:restoredTop sz="93662" autoAdjust="0"/>
  </p:normalViewPr>
  <p:slideViewPr>
    <p:cSldViewPr snapToGrid="0">
      <p:cViewPr>
        <p:scale>
          <a:sx n="80" d="100"/>
          <a:sy n="80" d="100"/>
        </p:scale>
        <p:origin x="-216" y="-48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aseline="0" dirty="0" smtClean="0"/>
              <a:t>Obrázek č.1. Přechází správně ?</a:t>
            </a:r>
          </a:p>
          <a:p>
            <a:pPr marL="0" indent="0">
              <a:buNone/>
            </a:pPr>
            <a:r>
              <a:rPr lang="cs-CZ" baseline="0" dirty="0" smtClean="0"/>
              <a:t>Obrázek č.2. Co se stalo Míšovi? Kdo přijel Míšovi na pomoc?</a:t>
            </a:r>
          </a:p>
          <a:p>
            <a:pPr marL="0" indent="0">
              <a:buNone/>
            </a:pPr>
            <a:r>
              <a:rPr lang="cs-CZ" baseline="0" dirty="0" smtClean="0"/>
              <a:t>Obrázek č.3. Kam ho odvezla záchranka? Kdo ho přišel navštívit?</a:t>
            </a:r>
          </a:p>
          <a:p>
            <a:pPr marL="0" indent="0">
              <a:buNone/>
            </a:pPr>
            <a:r>
              <a:rPr lang="cs-CZ" baseline="0" dirty="0" smtClean="0"/>
              <a:t>Obrázek č.4. Míša s kamarádkou přechází správně na přechodu?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8398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46"/>
            <a:ext cx="103632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3E799-C52A-4DA6-AA66-A078EF41B439}" type="datetimeFigureOut">
              <a:rPr lang="cs-CZ" smtClean="0"/>
              <a:pPr/>
              <a:t>12.3.2015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1CD4B-A46E-46D6-8ADB-9698C5CE51AC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3845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8693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2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6" y="3587630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3206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128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229600" y="1600206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3687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81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81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6215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71152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0369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3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7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9658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6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3052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319678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11785600" y="274659"/>
            <a:ext cx="36576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12800" y="274659"/>
            <a:ext cx="10769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464167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600206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09600" y="635637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165600" y="635637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737600" y="635637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97538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9235" y="1139981"/>
            <a:ext cx="10363200" cy="1470025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Míša a semafor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959" y="2688609"/>
            <a:ext cx="8739116" cy="2936545"/>
          </a:xfrm>
        </p:spPr>
        <p:txBody>
          <a:bodyPr/>
          <a:lstStyle/>
          <a:p>
            <a:r>
              <a:rPr lang="cs-CZ" cap="none" dirty="0" smtClean="0"/>
              <a:t>Bc. Miloslava Vavříková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Míša jde přes přechod. Přechází správně?</a:t>
            </a:r>
            <a:endParaRPr lang="cs-CZ" sz="3200" dirty="0"/>
          </a:p>
        </p:txBody>
      </p:sp>
      <p:pic>
        <p:nvPicPr>
          <p:cNvPr id="13" name="Picture 2" descr="C:\Users\Martina\Desktop\IMG_NEW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571999" y="1291114"/>
            <a:ext cx="2602222" cy="3852409"/>
          </a:xfrm>
          <a:prstGeom prst="rect">
            <a:avLst/>
          </a:prstGeom>
          <a:noFill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9644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462448" cy="110378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Co se stalo </a:t>
            </a:r>
            <a:r>
              <a:rPr lang="cs-CZ" sz="3200" dirty="0" err="1" smtClean="0"/>
              <a:t>Míšovi</a:t>
            </a:r>
            <a:r>
              <a:rPr lang="cs-CZ" sz="3200" dirty="0" smtClean="0"/>
              <a:t>? Kdo přijel </a:t>
            </a:r>
            <a:r>
              <a:rPr lang="cs-CZ" sz="3200" dirty="0" err="1" smtClean="0"/>
              <a:t>Míšovi</a:t>
            </a:r>
            <a:r>
              <a:rPr lang="cs-CZ" sz="3200" dirty="0" smtClean="0"/>
              <a:t> na pomoc?</a:t>
            </a:r>
            <a:endParaRPr lang="cs-CZ" sz="3200" dirty="0"/>
          </a:p>
        </p:txBody>
      </p:sp>
      <p:pic>
        <p:nvPicPr>
          <p:cNvPr id="7" name="Picture 5" descr="C:\Users\Martina\Pictures\MP Navigator EX\2015_02_08\IMG_0001_NEW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476466" y="1110209"/>
            <a:ext cx="2788042" cy="4033314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609600" y="274638"/>
            <a:ext cx="9012072" cy="96730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Kam ho odvezla záchranka? Kdo ho přišel navštívit?</a:t>
            </a:r>
            <a:endParaRPr lang="cs-CZ" sz="3200" dirty="0"/>
          </a:p>
        </p:txBody>
      </p:sp>
      <p:pic>
        <p:nvPicPr>
          <p:cNvPr id="7" name="Picture 3" descr="C:\Users\Martina\Desktop\IMG_0002_NEW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804012" y="1628215"/>
            <a:ext cx="2437436" cy="3610844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9093958" cy="103554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Přechází Míša s kamarádkou správně na přechodu?</a:t>
            </a:r>
            <a:endParaRPr lang="cs-CZ" sz="3200" dirty="0"/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408227" y="1113806"/>
            <a:ext cx="2813418" cy="392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700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Využití </a:t>
            </a:r>
            <a:r>
              <a:rPr lang="cs-CZ" sz="3200" dirty="0" err="1" smtClean="0"/>
              <a:t>KUMUČe</a:t>
            </a:r>
            <a:endParaRPr lang="cs-CZ" sz="32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Picture 2" descr="F:\DCIM\100OLYMP\P21006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150" y="809625"/>
            <a:ext cx="5492750" cy="4119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6059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1236" y="192751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4252" y="1340379"/>
            <a:ext cx="10554270" cy="4227389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obrázky s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</a:p>
          <a:p>
            <a:pPr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Postupně si osvojovat základní pravidla silničního provozu.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Znát světelné signály, správně rozeznat a reagovat na signály pro chodce.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Rozvíjet samostatnost a podporovat osobnost dítěte, zejména smysl pro povinnost a odpovědnost.</a:t>
            </a:r>
          </a:p>
          <a:p>
            <a:pPr>
              <a:buNone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532262"/>
            <a:ext cx="9746776" cy="162408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13824" y="153784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čtyřech snímcích se dětem zobrazí konkrétní situace, které by </a:t>
            </a:r>
            <a:r>
              <a:rPr lang="cs-CZ" dirty="0" smtClean="0"/>
              <a:t>měly </a:t>
            </a:r>
            <a:r>
              <a:rPr lang="cs-CZ" dirty="0" smtClean="0"/>
              <a:t>děti nejprve správně rozpoznat, poté z nich získat vědomosti a zkušenosti a závěrem by </a:t>
            </a:r>
            <a:r>
              <a:rPr lang="cs-CZ" dirty="0" smtClean="0"/>
              <a:t>měly </a:t>
            </a:r>
            <a:r>
              <a:rPr lang="cs-CZ" dirty="0" smtClean="0"/>
              <a:t>získat poučení z těchto situací do budoucna.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066663" cy="119932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631680" cy="2298146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dirty="0" smtClean="0"/>
              <a:t>reagovat přiměřeně na dané situace a propojení interaktivního výukového materiálu s magnetickými tabulkami a obrázky s didaktickým kufříkem KUMUČ viz snímek 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Úkoly pro děti:</a:t>
            </a:r>
          </a:p>
          <a:p>
            <a:pPr marL="0" indent="0">
              <a:buNone/>
            </a:pPr>
            <a:r>
              <a:rPr lang="cs-CZ" dirty="0" smtClean="0"/>
              <a:t>1. odstraň obrázky, které nepatří k tématu</a:t>
            </a:r>
          </a:p>
          <a:p>
            <a:pPr marL="0" indent="0">
              <a:buNone/>
            </a:pPr>
            <a:r>
              <a:rPr lang="cs-CZ" dirty="0" smtClean="0"/>
              <a:t>2. dokresli na tabulku obrázky se stejným tématem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2" y="1118397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3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438</Words>
  <Application>Microsoft Office PowerPoint</Application>
  <PresentationFormat>Vlastní</PresentationFormat>
  <Paragraphs>77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Míša a semafor</vt:lpstr>
      <vt:lpstr>Míša jde přes přechod. Přechází správně?</vt:lpstr>
      <vt:lpstr>Co se stalo Míšovi? Kdo přijel Míšovi na pomoc?</vt:lpstr>
      <vt:lpstr>Kam ho odvezla záchranka? Kdo ho přišel navštívit?</vt:lpstr>
      <vt:lpstr>Přechází Míša s kamarádkou správně na přechodu?</vt:lpstr>
      <vt:lpstr>Využití KUMUČe</vt:lpstr>
      <vt:lpstr>Použité odkazy</vt:lpstr>
      <vt:lpstr>Metodický pokyn Integrovaný blok: Dítě a jeho psychika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2015-03-12T07:22:45Z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