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61" r:id="rId2"/>
  </p:sldMasterIdLst>
  <p:notesMasterIdLst>
    <p:notesMasterId r:id="rId15"/>
  </p:notesMasterIdLst>
  <p:handoutMasterIdLst>
    <p:handoutMasterId r:id="rId16"/>
  </p:handoutMasterIdLst>
  <p:sldIdLst>
    <p:sldId id="272" r:id="rId3"/>
    <p:sldId id="289" r:id="rId4"/>
    <p:sldId id="290" r:id="rId5"/>
    <p:sldId id="291" r:id="rId6"/>
    <p:sldId id="294" r:id="rId7"/>
    <p:sldId id="275" r:id="rId8"/>
    <p:sldId id="292" r:id="rId9"/>
    <p:sldId id="276" r:id="rId10"/>
    <p:sldId id="277" r:id="rId11"/>
    <p:sldId id="278" r:id="rId12"/>
    <p:sldId id="287" r:id="rId13"/>
    <p:sldId id="288" r:id="rId14"/>
  </p:sldIdLst>
  <p:sldSz cx="12192000" cy="6858000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925" autoAdjust="0"/>
    <p:restoredTop sz="89816" autoAdjust="0"/>
  </p:normalViewPr>
  <p:slideViewPr>
    <p:cSldViewPr snapToGrid="0">
      <p:cViewPr>
        <p:scale>
          <a:sx n="82" d="100"/>
          <a:sy n="82" d="100"/>
        </p:scale>
        <p:origin x="-78" y="-300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CC7EDB3F-72A9-419B-A6A5-07BABF7F02AE}" type="datetimeFigureOut">
              <a:rPr lang="cs-CZ"/>
              <a:pPr>
                <a:defRPr/>
              </a:pPr>
              <a:t>12.3.2015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r>
              <a:rPr lang="cs-CZ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2EBE7A82-73B9-4ADE-80B9-9F9FD5DF623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BDD35CA5-3465-43D5-901B-95A2AE5078D1}" type="datetimeFigureOut">
              <a:rPr lang="cs-CZ"/>
              <a:pPr>
                <a:defRPr/>
              </a:pPr>
              <a:t>12.3.2015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dirty="0" smtClean="0"/>
              <a:t>Kliknutím lze upravit styly předlohy textu.</a:t>
            </a:r>
          </a:p>
          <a:p>
            <a:pPr lvl="1"/>
            <a:r>
              <a:rPr lang="cs-CZ" noProof="0" dirty="0" smtClean="0"/>
              <a:t>Druhá úroveň</a:t>
            </a:r>
          </a:p>
          <a:p>
            <a:pPr lvl="2"/>
            <a:r>
              <a:rPr lang="cs-CZ" noProof="0" dirty="0" smtClean="0"/>
              <a:t>Třetí úroveň</a:t>
            </a:r>
          </a:p>
          <a:p>
            <a:pPr lvl="3"/>
            <a:r>
              <a:rPr lang="cs-CZ" noProof="0" dirty="0" smtClean="0"/>
              <a:t>Čtvrtá úroveň</a:t>
            </a:r>
          </a:p>
          <a:p>
            <a:pPr lvl="4"/>
            <a:r>
              <a:rPr lang="cs-CZ" noProof="0" dirty="0" smtClean="0"/>
              <a:t>Pátá úroveň</a:t>
            </a:r>
            <a:endParaRPr lang="cs-CZ" noProof="0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r>
              <a:rPr lang="cs-CZ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9FB0227E-D731-4484-8061-4C8D8EDC6A4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2150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81F9C7A-93FE-4A1F-825D-14D0AB55B280}" type="slidenum">
              <a:rPr lang="cs-CZ" altLang="cs-CZ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altLang="cs-CZ" smtClean="0"/>
              <a:t>Správnou odpověď zakroužkuj</a:t>
            </a:r>
          </a:p>
        </p:txBody>
      </p:sp>
      <p:sp>
        <p:nvSpPr>
          <p:cNvPr id="2253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78DC596-2126-4EB0-A9E0-0875A61B84EB}" type="slidenum">
              <a:rPr lang="cs-CZ" altLang="cs-CZ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altLang="cs-CZ" smtClean="0"/>
              <a:t>Zakroužkuj správnou odpověď</a:t>
            </a:r>
          </a:p>
        </p:txBody>
      </p:sp>
      <p:sp>
        <p:nvSpPr>
          <p:cNvPr id="2355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C302E4D-4046-4630-B532-F5AF51718820}" type="slidenum">
              <a:rPr lang="cs-CZ" altLang="cs-CZ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altLang="cs-CZ" smtClean="0"/>
              <a:t>Opět zakroužkuji správnou odpověď. Zdůvodni, proč a k čemu tu věc policista potřebuje</a:t>
            </a:r>
          </a:p>
        </p:txBody>
      </p:sp>
      <p:sp>
        <p:nvSpPr>
          <p:cNvPr id="2458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9AF97B6-F46F-4F06-ABFF-67971351E4C6}" type="slidenum">
              <a:rPr lang="cs-CZ" altLang="cs-CZ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altLang="cs-CZ" smtClean="0"/>
              <a:t>Opět zakroužkuji správnou odpověď. U ostatních čísel řekni, jestli patří hasičům nebo záchrance</a:t>
            </a:r>
          </a:p>
        </p:txBody>
      </p:sp>
      <p:sp>
        <p:nvSpPr>
          <p:cNvPr id="2560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8837D1D-1B26-4482-B23D-CAD556154023}" type="slidenum">
              <a:rPr lang="cs-CZ" altLang="cs-CZ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 alt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Zaoblený obdélník 4"/>
          <p:cNvSpPr/>
          <p:nvPr/>
        </p:nvSpPr>
        <p:spPr>
          <a:xfrm>
            <a:off x="87313" y="69850"/>
            <a:ext cx="1201737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>
            <a:off x="84138" y="1449388"/>
            <a:ext cx="12028487" cy="15271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>
          <a:xfrm>
            <a:off x="84138" y="1397000"/>
            <a:ext cx="12028487" cy="12065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bdélník 9"/>
          <p:cNvSpPr/>
          <p:nvPr/>
        </p:nvSpPr>
        <p:spPr>
          <a:xfrm>
            <a:off x="84138" y="2976563"/>
            <a:ext cx="12028487" cy="1111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11" name="Obrázek 18"/>
          <p:cNvPicPr>
            <a:picLocks noChangeAspect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Obrázek 19"/>
          <p:cNvPicPr>
            <a:picLocks noChangeAspect="1"/>
          </p:cNvPicPr>
          <p:nvPr userDrawn="1"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79963" y="3633788"/>
            <a:ext cx="26289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727200" y="3200400"/>
            <a:ext cx="85344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09600" y="1505931"/>
            <a:ext cx="109728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749878-16B6-4FE0-BED1-9382DDFD6F64}" type="datetimeFigureOut">
              <a:rPr lang="en-US"/>
              <a:pPr>
                <a:defRPr/>
              </a:pPr>
              <a:t>3/12/2015</a:t>
            </a:fld>
            <a:endParaRPr lang="en-US"/>
          </a:p>
        </p:txBody>
      </p:sp>
      <p:sp>
        <p:nvSpPr>
          <p:cNvPr id="14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5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A7F87822-4D60-4CA1-A03F-2455F172F2EB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1219200" y="1447800"/>
            <a:ext cx="103632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8F1612-C9C5-4AD1-BAFB-0F7491EF9FB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Zaoblený obdélník 4"/>
          <p:cNvSpPr/>
          <p:nvPr/>
        </p:nvSpPr>
        <p:spPr>
          <a:xfrm>
            <a:off x="87084" y="69756"/>
            <a:ext cx="12017829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 flipV="1">
            <a:off x="92075" y="2376488"/>
            <a:ext cx="12018963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>
          <a:xfrm>
            <a:off x="92075" y="2341563"/>
            <a:ext cx="12018963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90488" y="2468563"/>
            <a:ext cx="12020550" cy="4603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9" name="Obrázek 18"/>
          <p:cNvPicPr>
            <a:picLocks noChangeAspect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19"/>
          <p:cNvPicPr>
            <a:picLocks noChangeAspect="1"/>
          </p:cNvPicPr>
          <p:nvPr userDrawn="1"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97425" y="3587750"/>
            <a:ext cx="2627313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952501"/>
            <a:ext cx="10363200" cy="1362075"/>
          </a:xfrm>
        </p:spPr>
        <p:txBody>
          <a:bodyPr/>
          <a:lstStyle>
            <a:lvl1pPr algn="l">
              <a:buNone/>
              <a:defRPr sz="4000" b="0" cap="none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547938"/>
            <a:ext cx="10363200" cy="1338262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066800" y="6172200"/>
            <a:ext cx="5334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3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95263" y="6208713"/>
            <a:ext cx="609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EFEEC5-B2C0-450B-B9CE-E6200EE5721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1219200" y="1447800"/>
            <a:ext cx="499872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578600" y="1447800"/>
            <a:ext cx="499872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A020E1-F8B0-480E-BA69-CFB721BBCC7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73050"/>
            <a:ext cx="103632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19200" y="1447800"/>
            <a:ext cx="49784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6604000" y="1447800"/>
            <a:ext cx="49784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1219200" y="2247900"/>
            <a:ext cx="49784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6604000" y="2247900"/>
            <a:ext cx="49784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CB19FE-9BBC-4E43-AAF4-639628E797E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1D4844-7749-4B52-9BC8-E1F3D77D15D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1"/>
          <p:cNvPicPr>
            <a:picLocks noChangeAspect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14"/>
          <p:cNvPicPr>
            <a:picLocks noChangeAspect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ADBFD0-5D3C-4D83-8D3C-8E3B995D2BD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6" name="Zaoblený obdélník 5"/>
          <p:cNvSpPr/>
          <p:nvPr/>
        </p:nvSpPr>
        <p:spPr>
          <a:xfrm>
            <a:off x="85725" y="69850"/>
            <a:ext cx="1201737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73050"/>
            <a:ext cx="10363200" cy="1143000"/>
          </a:xfrm>
        </p:spPr>
        <p:txBody>
          <a:bodyPr/>
          <a:lstStyle>
            <a:lvl1pPr algn="l">
              <a:buNone/>
              <a:defRPr sz="40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219200" y="1600200"/>
            <a:ext cx="2540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3962400" y="1600200"/>
            <a:ext cx="76200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39FDC6-5A6D-471C-B612-E743A8EA4E6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 flipV="1">
            <a:off x="90488" y="4683125"/>
            <a:ext cx="12009437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>
            <a:off x="92075" y="4649788"/>
            <a:ext cx="12007850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>
          <a:xfrm>
            <a:off x="92075" y="4773613"/>
            <a:ext cx="12007850" cy="4921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8" name="Obrázek 16"/>
          <p:cNvPicPr>
            <a:picLocks noChangeAspect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66838" y="5207000"/>
            <a:ext cx="5038725" cy="1101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17"/>
          <p:cNvPicPr>
            <a:picLocks noChangeAspect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4900550"/>
            <a:ext cx="97536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219200" y="5445825"/>
            <a:ext cx="97536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91078" y="66676"/>
            <a:ext cx="12002497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0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219200" y="6172200"/>
            <a:ext cx="5181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2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95263" y="6208713"/>
            <a:ext cx="609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41ABD7-5AC4-49F4-B1B9-40106DF6E70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ECC3A1-897C-46C3-BA61-FFE89964344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42"/>
            <a:ext cx="268224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219200" y="274641"/>
            <a:ext cx="7416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9E8B19-A5A9-463A-BF82-24DECD9EF15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4"/>
          <p:cNvGrpSpPr>
            <a:grpSpLocks/>
          </p:cNvGrpSpPr>
          <p:nvPr/>
        </p:nvGrpSpPr>
        <p:grpSpPr bwMode="auto">
          <a:xfrm>
            <a:off x="0" y="0"/>
            <a:ext cx="12188825" cy="712788"/>
            <a:chOff x="0" y="0"/>
            <a:chExt cx="12188825" cy="713232"/>
          </a:xfrm>
        </p:grpSpPr>
        <p:sp>
          <p:nvSpPr>
            <p:cNvPr id="5" name="Obdélník 4"/>
            <p:cNvSpPr/>
            <p:nvPr/>
          </p:nvSpPr>
          <p:spPr>
            <a:xfrm flipV="1">
              <a:off x="0" y="73070"/>
              <a:ext cx="12188825" cy="64016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6" name="Obdélník 5"/>
            <p:cNvSpPr/>
            <p:nvPr/>
          </p:nvSpPr>
          <p:spPr>
            <a:xfrm flipV="1">
              <a:off x="0" y="0"/>
              <a:ext cx="12188825" cy="201739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7" name="Skupina 10"/>
          <p:cNvGrpSpPr>
            <a:grpSpLocks/>
          </p:cNvGrpSpPr>
          <p:nvPr/>
        </p:nvGrpSpPr>
        <p:grpSpPr bwMode="auto">
          <a:xfrm>
            <a:off x="0" y="0"/>
            <a:ext cx="712788" cy="6858000"/>
            <a:chOff x="0" y="0"/>
            <a:chExt cx="713232" cy="6858000"/>
          </a:xfrm>
        </p:grpSpPr>
        <p:sp>
          <p:nvSpPr>
            <p:cNvPr id="8" name="Obdélník 7"/>
            <p:cNvSpPr/>
            <p:nvPr/>
          </p:nvSpPr>
          <p:spPr>
            <a:xfrm flipH="1">
              <a:off x="73070" y="0"/>
              <a:ext cx="640162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9" name="Obdélník 8"/>
            <p:cNvSpPr/>
            <p:nvPr/>
          </p:nvSpPr>
          <p:spPr>
            <a:xfrm flipH="1">
              <a:off x="0" y="0"/>
              <a:ext cx="203327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0" name="Skupina 13"/>
          <p:cNvGrpSpPr>
            <a:grpSpLocks/>
          </p:cNvGrpSpPr>
          <p:nvPr/>
        </p:nvGrpSpPr>
        <p:grpSpPr bwMode="auto">
          <a:xfrm>
            <a:off x="11476038" y="0"/>
            <a:ext cx="747712" cy="6858000"/>
            <a:chOff x="11476762" y="0"/>
            <a:chExt cx="746886" cy="6858000"/>
          </a:xfrm>
        </p:grpSpPr>
        <p:sp>
          <p:nvSpPr>
            <p:cNvPr id="11" name="Obdélník 10"/>
            <p:cNvSpPr/>
            <p:nvPr/>
          </p:nvSpPr>
          <p:spPr>
            <a:xfrm flipH="1">
              <a:off x="11476762" y="0"/>
              <a:ext cx="640641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2" name="Obdélník 11"/>
            <p:cNvSpPr/>
            <p:nvPr/>
          </p:nvSpPr>
          <p:spPr>
            <a:xfrm flipH="1">
              <a:off x="12020672" y="0"/>
              <a:ext cx="202976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3" name="Skupina 16"/>
          <p:cNvGrpSpPr>
            <a:grpSpLocks/>
          </p:cNvGrpSpPr>
          <p:nvPr/>
        </p:nvGrpSpPr>
        <p:grpSpPr bwMode="auto">
          <a:xfrm flipV="1">
            <a:off x="0" y="6145213"/>
            <a:ext cx="12188825" cy="712787"/>
            <a:chOff x="0" y="0"/>
            <a:chExt cx="12188825" cy="713232"/>
          </a:xfrm>
        </p:grpSpPr>
        <p:sp>
          <p:nvSpPr>
            <p:cNvPr id="14" name="Obdélník 13"/>
            <p:cNvSpPr/>
            <p:nvPr/>
          </p:nvSpPr>
          <p:spPr>
            <a:xfrm flipV="1">
              <a:off x="0" y="73071"/>
              <a:ext cx="12188825" cy="640161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5" name="Obdélník 14"/>
            <p:cNvSpPr/>
            <p:nvPr/>
          </p:nvSpPr>
          <p:spPr>
            <a:xfrm flipV="1">
              <a:off x="0" y="0"/>
              <a:ext cx="12188825" cy="20173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pic>
        <p:nvPicPr>
          <p:cNvPr id="16" name="Obrázek 27"/>
          <p:cNvPicPr>
            <a:picLocks noChangeAspect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28"/>
          <p:cNvPicPr>
            <a:picLocks noChangeAspect="1"/>
          </p:cNvPicPr>
          <p:nvPr userDrawn="1"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79963" y="3633788"/>
            <a:ext cx="26289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0"/>
          </p:nvPr>
        </p:nvSpPr>
        <p:spPr>
          <a:xfrm>
            <a:off x="2803525" y="6291263"/>
            <a:ext cx="7159625" cy="238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85725" y="69850"/>
            <a:ext cx="1201737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1219200" y="274638"/>
            <a:ext cx="103632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9144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  <a:endParaRPr lang="en-US" altLang="cs-CZ" smtClean="0"/>
          </a:p>
        </p:txBody>
      </p:sp>
      <p:sp>
        <p:nvSpPr>
          <p:cNvPr id="102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1219200" y="1447800"/>
            <a:ext cx="103632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  <a:endParaRPr lang="en-US" altLang="cs-CZ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8229600" y="6191250"/>
            <a:ext cx="3302000" cy="476250"/>
          </a:xfrm>
          <a:prstGeom prst="rect">
            <a:avLst/>
          </a:prstGeom>
        </p:spPr>
        <p:txBody>
          <a:bodyPr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19200" y="6172200"/>
            <a:ext cx="5283200" cy="457200"/>
          </a:xfrm>
          <a:prstGeom prst="rect">
            <a:avLst/>
          </a:prstGeom>
        </p:spPr>
        <p:txBody>
          <a:bodyPr anchor="ctr" anchorCtr="0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95263" y="6210300"/>
            <a:ext cx="6096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fld id="{8C79758C-F48B-4830-97CB-14701040B46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pic>
        <p:nvPicPr>
          <p:cNvPr id="1033" name="Obrázek 9"/>
          <p:cNvPicPr>
            <a:picLocks noChangeAspect="1"/>
          </p:cNvPicPr>
          <p:nvPr userDrawn="1"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4" name="Obrázek 10"/>
          <p:cNvPicPr>
            <a:picLocks noChangeAspect="1"/>
          </p:cNvPicPr>
          <p:nvPr userDrawn="1"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15" r:id="rId2"/>
    <p:sldLayoutId id="2147483722" r:id="rId3"/>
    <p:sldLayoutId id="2147483716" r:id="rId4"/>
    <p:sldLayoutId id="2147483717" r:id="rId5"/>
    <p:sldLayoutId id="2147483718" r:id="rId6"/>
    <p:sldLayoutId id="2147483723" r:id="rId7"/>
    <p:sldLayoutId id="2147483724" r:id="rId8"/>
    <p:sldLayoutId id="2147483725" r:id="rId9"/>
    <p:sldLayoutId id="2147483719" r:id="rId10"/>
    <p:sldLayoutId id="2147483720" r:id="rId11"/>
    <p:sldLayoutId id="2147483726" r:id="rId12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9pPr>
    </p:titleStyle>
    <p:bodyStyle>
      <a:lvl1pPr marL="273050" indent="-273050" algn="l" rtl="0" eaLnBrk="0" fontAlgn="base" hangingPunct="0">
        <a:spcBef>
          <a:spcPts val="575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28600" algn="l" rtl="0" eaLnBrk="0" fontAlgn="base" hangingPunct="0">
        <a:spcBef>
          <a:spcPts val="375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325" indent="-228600" algn="l" rtl="0" eaLnBrk="0" fontAlgn="base" hangingPunct="0">
        <a:spcBef>
          <a:spcPts val="375"/>
        </a:spcBef>
        <a:spcAft>
          <a:spcPct val="0"/>
        </a:spcAft>
        <a:buClr>
          <a:srgbClr val="E6B1AB"/>
        </a:buClr>
        <a:buSzPct val="8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eaLnBrk="0" fontAlgn="base" hangingPunct="0">
        <a:spcBef>
          <a:spcPts val="375"/>
        </a:spcBef>
        <a:spcAft>
          <a:spcPct val="0"/>
        </a:spcAft>
        <a:buClr>
          <a:srgbClr val="A28E6A"/>
        </a:buClr>
        <a:buSzPct val="80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ts val="375"/>
        </a:spcBef>
        <a:spcAft>
          <a:spcPct val="0"/>
        </a:spcAft>
        <a:buClr>
          <a:srgbClr val="A28E6A"/>
        </a:buClr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jpe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14.png"/><Relationship Id="rId7" Type="http://schemas.openxmlformats.org/officeDocument/2006/relationships/image" Target="../media/image1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pixabay.com/cs/klobouk-v%C3%AD%C4%8Dko-baseball-316891/" TargetMode="External"/><Relationship Id="rId3" Type="http://schemas.openxmlformats.org/officeDocument/2006/relationships/hyperlink" Target="http://pixabay.com/cs/hasi%C4%8D-po%C5%BE%C3%A1r-hadice-z%C3%A1chrana-voda-151712/" TargetMode="External"/><Relationship Id="rId7" Type="http://schemas.openxmlformats.org/officeDocument/2006/relationships/hyperlink" Target="http://pixabay.com/cs/helma-bezpe%C4%8Dnost-bezpe%C4%8Dnostn%C3%AD-helma-158268/" TargetMode="External"/><Relationship Id="rId2" Type="http://schemas.openxmlformats.org/officeDocument/2006/relationships/hyperlink" Target="http://pixabay.com/cs/policie-zabezpe%C4%8Den%C3%AD-%C4%8Dlov%C4%9Bk-159894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ixabay.com/cs/oddych-obrana-hasi%C4%8D-helma-152093/" TargetMode="External"/><Relationship Id="rId5" Type="http://schemas.openxmlformats.org/officeDocument/2006/relationships/hyperlink" Target="http://pixabay.com/cs/policejn%C3%AD-klobouk-policejn%C3%AD-%C4%8Depice-312169/" TargetMode="External"/><Relationship Id="rId4" Type="http://schemas.openxmlformats.org/officeDocument/2006/relationships/hyperlink" Target="http://pixabay.com/cs/inspektor-%C4%8Dlov%C4%9Bk-detektiv-samec-160143/" TargetMode="External"/><Relationship Id="rId9" Type="http://schemas.openxmlformats.org/officeDocument/2006/relationships/hyperlink" Target="http://pixabay.com/cs/pouta-man%C5%BEety-zat%C4%8Den%C3%AD-z%C3%A1kon-308897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pixabay.com/cs/%C5%A1erif-je-hv%C4%9Bzda-%C5%A1erif-hv%C4%9Bzda-160082/" TargetMode="External"/><Relationship Id="rId2" Type="http://schemas.openxmlformats.org/officeDocument/2006/relationships/hyperlink" Target="http://pixabay.com/cs/kapesn%C3%AD-r%C3%A1dio-p%C5%99enos-p%C5%99enosn%C3%BD-42565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pixabay.com/cs/ko%C4%8Di%C4%8Dka-ko%C4%8Dka-vinobran%C3%AD-%C5%A1ed%C3%A1-163627/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Bc. Lenka Sokolová</a:t>
            </a:r>
          </a:p>
        </p:txBody>
      </p:sp>
      <p:sp>
        <p:nvSpPr>
          <p:cNvPr id="8195" name="Nadpis 1"/>
          <p:cNvSpPr>
            <a:spLocks noGrp="1"/>
          </p:cNvSpPr>
          <p:nvPr>
            <p:ph type="ctrTitle"/>
          </p:nvPr>
        </p:nvSpPr>
        <p:spPr>
          <a:xfrm>
            <a:off x="609600" y="1506538"/>
            <a:ext cx="10972800" cy="1470025"/>
          </a:xfrm>
        </p:spPr>
        <p:txBody>
          <a:bodyPr/>
          <a:lstStyle/>
          <a:p>
            <a:pPr eaLnBrk="1" hangingPunct="1"/>
            <a:r>
              <a:rPr lang="cs-CZ" altLang="cs-CZ" smtClean="0"/>
              <a:t>Jak poznáme policistu</a:t>
            </a:r>
            <a:endParaRPr lang="cs-CZ" altLang="cs-CZ" smtClean="0">
              <a:solidFill>
                <a:srgbClr val="4A3A2A"/>
              </a:solidFill>
              <a:latin typeface="Century Gothic" pitchFamily="34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455613" y="355600"/>
            <a:ext cx="8520112" cy="1182688"/>
          </a:xfrm>
        </p:spPr>
        <p:txBody>
          <a:bodyPr/>
          <a:lstStyle/>
          <a:p>
            <a:pPr algn="ctr" eaLnBrk="1" hangingPunct="1"/>
            <a:r>
              <a:rPr lang="cs-CZ" altLang="cs-CZ" smtClean="0">
                <a:solidFill>
                  <a:srgbClr val="C00000"/>
                </a:solidFill>
              </a:rPr>
              <a:t>Který z těchto lidí je policista?</a:t>
            </a:r>
          </a:p>
        </p:txBody>
      </p:sp>
      <p:sp>
        <p:nvSpPr>
          <p:cNvPr id="9219" name="Zástupný symbol pro zápatí 2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alt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792E321-24B6-453A-8E95-67E562E33BCC}" type="slidenum">
              <a:rPr lang="cs-CZ"/>
              <a:pPr>
                <a:defRPr/>
              </a:pPr>
              <a:t>2</a:t>
            </a:fld>
            <a:endParaRPr lang="cs-CZ" dirty="0"/>
          </a:p>
        </p:txBody>
      </p:sp>
      <p:pic>
        <p:nvPicPr>
          <p:cNvPr id="9221" name="Picture 7" descr="Policie, Zabezpečení, Člověk, Důstojník, Osoba, Zákon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62550" y="1646238"/>
            <a:ext cx="1343025" cy="2686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2" name="Picture 9" descr="Hasič, Požár, Hadice, Záchrana, Voda, Helm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90613" y="2011363"/>
            <a:ext cx="1898650" cy="2320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3" name="Picture 11" descr="Inspektor, Člověk, Detektiv, Samec, Osoba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910638" y="1828800"/>
            <a:ext cx="1830387" cy="2320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-423863" y="320675"/>
            <a:ext cx="10363201" cy="1143000"/>
          </a:xfrm>
        </p:spPr>
        <p:txBody>
          <a:bodyPr/>
          <a:lstStyle/>
          <a:p>
            <a:pPr algn="ctr" eaLnBrk="1" hangingPunct="1"/>
            <a:r>
              <a:rPr lang="cs-CZ" altLang="cs-CZ" smtClean="0">
                <a:solidFill>
                  <a:srgbClr val="C00000"/>
                </a:solidFill>
              </a:rPr>
              <a:t>Co nosí policista na hlavě?</a:t>
            </a:r>
          </a:p>
        </p:txBody>
      </p:sp>
      <p:sp>
        <p:nvSpPr>
          <p:cNvPr id="10243" name="Zástupný symbol pro zápatí 2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alt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82292D4-01AF-4791-B07A-47F7B01B3B4F}" type="slidenum">
              <a:rPr lang="cs-CZ"/>
              <a:pPr>
                <a:defRPr/>
              </a:pPr>
              <a:t>3</a:t>
            </a:fld>
            <a:endParaRPr lang="cs-CZ" dirty="0"/>
          </a:p>
        </p:txBody>
      </p:sp>
      <p:pic>
        <p:nvPicPr>
          <p:cNvPr id="10245" name="Picture 9" descr="Policejní Klobouk, Policejní Čepice, Štít, Jednotné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89063" y="1787525"/>
            <a:ext cx="185261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6" name="Picture 11" descr="Oddych, Obrana, Hasič, Helma, Inhalátor, Mask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444038" y="2547938"/>
            <a:ext cx="1616075" cy="234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7" name="Picture 13" descr="Helma, Bezpečnost, Bezpečnostní Helma, Práce, Ochrana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904038" y="1660525"/>
            <a:ext cx="1674812" cy="1404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8" name="Picture 15" descr="Klobouk, Víčko, Baseball, Baseballová Čepice, Kšiltovk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886200" y="2773363"/>
            <a:ext cx="2214563" cy="1897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328613" y="331788"/>
            <a:ext cx="10363200" cy="1143000"/>
          </a:xfrm>
        </p:spPr>
        <p:txBody>
          <a:bodyPr/>
          <a:lstStyle/>
          <a:p>
            <a:pPr algn="ctr" eaLnBrk="1" hangingPunct="1"/>
            <a:r>
              <a:rPr lang="cs-CZ" altLang="cs-CZ" smtClean="0">
                <a:solidFill>
                  <a:srgbClr val="C00000"/>
                </a:solidFill>
              </a:rPr>
              <a:t>Co by měl mít policista u sebe?</a:t>
            </a:r>
          </a:p>
        </p:txBody>
      </p:sp>
      <p:sp>
        <p:nvSpPr>
          <p:cNvPr id="11267" name="Zástupný symbol pro zápatí 2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alt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218A111-203E-4A9E-BDFD-DCCD97359327}" type="slidenum">
              <a:rPr lang="cs-CZ"/>
              <a:pPr>
                <a:defRPr/>
              </a:pPr>
              <a:t>4</a:t>
            </a:fld>
            <a:endParaRPr lang="cs-CZ" dirty="0"/>
          </a:p>
        </p:txBody>
      </p:sp>
      <p:pic>
        <p:nvPicPr>
          <p:cNvPr id="11269" name="Picture 12" descr="Pouta, Manžety, Zatčení, Zákon, Zabezpečení, Vězeň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28813" y="1822450"/>
            <a:ext cx="1739900" cy="1279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0" name="Picture 14" descr="Zbraň, Pistole, Armáda, Revolver, Brokovnic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264650" y="1822450"/>
            <a:ext cx="1454150" cy="896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1" name="Picture 16" descr="Kapesní, Rádio, Přenos, Přenosný, Zařízení, Komunikace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456613" y="2852738"/>
            <a:ext cx="1258887" cy="192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2" name="Picture 18" descr="Šerif Je Hvězda, Šerif, Hvězda, Náčelník, Zákon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22800" y="3398838"/>
            <a:ext cx="1611313" cy="157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3" name="Picture 20" descr="Kočička, Kočka, Vinobraní, Šedá, Červená, Luk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095500" y="3351213"/>
            <a:ext cx="1573213" cy="1719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4" name="Picture 22" descr="Pes, Kreslený Film, Fido, Hnědá, Umění, Zábava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234113" y="1636713"/>
            <a:ext cx="17145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328613" y="331788"/>
            <a:ext cx="9069387" cy="1439862"/>
          </a:xfrm>
        </p:spPr>
        <p:txBody>
          <a:bodyPr/>
          <a:lstStyle/>
          <a:p>
            <a:pPr algn="ctr" eaLnBrk="1" hangingPunct="1"/>
            <a:r>
              <a:rPr lang="cs-CZ" altLang="cs-CZ" smtClean="0">
                <a:solidFill>
                  <a:srgbClr val="C00000"/>
                </a:solidFill>
              </a:rPr>
              <a:t>Jaké číslo voláme, když potřebujeme policistu?</a:t>
            </a:r>
          </a:p>
        </p:txBody>
      </p:sp>
      <p:sp>
        <p:nvSpPr>
          <p:cNvPr id="12291" name="Zástupný symbol pro zápatí 2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alt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6277DE5-FF75-4CD8-89A3-A51E932807C2}" type="slidenum">
              <a:rPr lang="cs-CZ"/>
              <a:pPr>
                <a:defRPr/>
              </a:pPr>
              <a:t>5</a:t>
            </a:fld>
            <a:endParaRPr lang="cs-CZ" dirty="0"/>
          </a:p>
        </p:txBody>
      </p:sp>
      <p:sp>
        <p:nvSpPr>
          <p:cNvPr id="12293" name="TextovéPole 1"/>
          <p:cNvSpPr txBox="1">
            <a:spLocks noChangeArrowheads="1"/>
          </p:cNvSpPr>
          <p:nvPr/>
        </p:nvSpPr>
        <p:spPr bwMode="auto">
          <a:xfrm>
            <a:off x="1052513" y="2557463"/>
            <a:ext cx="2651125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9600"/>
              <a:t>150</a:t>
            </a:r>
          </a:p>
        </p:txBody>
      </p:sp>
      <p:sp>
        <p:nvSpPr>
          <p:cNvPr id="12294" name="TextovéPole 2"/>
          <p:cNvSpPr txBox="1">
            <a:spLocks noChangeArrowheads="1"/>
          </p:cNvSpPr>
          <p:nvPr/>
        </p:nvSpPr>
        <p:spPr bwMode="auto">
          <a:xfrm>
            <a:off x="4364038" y="2557463"/>
            <a:ext cx="2846387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9600"/>
              <a:t>155</a:t>
            </a:r>
          </a:p>
        </p:txBody>
      </p:sp>
      <p:sp>
        <p:nvSpPr>
          <p:cNvPr id="12295" name="TextovéPole 4"/>
          <p:cNvSpPr txBox="1">
            <a:spLocks noChangeArrowheads="1"/>
          </p:cNvSpPr>
          <p:nvPr/>
        </p:nvSpPr>
        <p:spPr bwMode="auto">
          <a:xfrm>
            <a:off x="8183563" y="2557463"/>
            <a:ext cx="3449637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9600"/>
              <a:t>158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solidFill>
                  <a:srgbClr val="C00000"/>
                </a:solidFill>
              </a:rPr>
              <a:t>Použité odkazy</a:t>
            </a:r>
          </a:p>
        </p:txBody>
      </p:sp>
      <p:sp>
        <p:nvSpPr>
          <p:cNvPr id="13315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219200" y="1447800"/>
            <a:ext cx="9799638" cy="3622675"/>
          </a:xfrm>
        </p:spPr>
        <p:txBody>
          <a:bodyPr/>
          <a:lstStyle/>
          <a:p>
            <a:pPr eaLnBrk="1" hangingPunct="1"/>
            <a:r>
              <a:rPr lang="en-US" sz="1100" smtClean="0"/>
              <a:t>OPENCLIPS. </a:t>
            </a:r>
            <a:r>
              <a:rPr lang="en-US" sz="1100" i="1" smtClean="0"/>
              <a:t>pixabay</a:t>
            </a:r>
            <a:r>
              <a:rPr lang="en-US" sz="1100" smtClean="0"/>
              <a:t> [online]. [cit. 9.3.2015]. Dostupný pod licencí CC0 Public Domain na WWW: </a:t>
            </a:r>
            <a:r>
              <a:rPr lang="en-US" sz="1100" smtClean="0">
                <a:hlinkClick r:id="rId2"/>
              </a:rPr>
              <a:t>http://pixabay.com/cs/policie-zabezpe%C4%8Den%C3%AD-%C4%8Dlov%C4%9Bk-159894</a:t>
            </a:r>
            <a:r>
              <a:rPr lang="en-US" smtClean="0">
                <a:hlinkClick r:id="rId2"/>
              </a:rPr>
              <a:t>/</a:t>
            </a:r>
            <a:endParaRPr lang="cs-CZ" smtClean="0"/>
          </a:p>
          <a:p>
            <a:pPr eaLnBrk="1" hangingPunct="1"/>
            <a:r>
              <a:rPr lang="en-US" sz="1100" smtClean="0"/>
              <a:t>OPENCLIPS. </a:t>
            </a:r>
            <a:r>
              <a:rPr lang="en-US" sz="1100" i="1" smtClean="0"/>
              <a:t>pixabay</a:t>
            </a:r>
            <a:r>
              <a:rPr lang="en-US" sz="1100" smtClean="0"/>
              <a:t> [online]. [cit. 9.3.2015]. Dostupný pod licencí CC0 Public Domain na WWW: </a:t>
            </a:r>
            <a:r>
              <a:rPr lang="en-US" sz="1100" smtClean="0">
                <a:hlinkClick r:id="rId3"/>
              </a:rPr>
              <a:t>http://pixabay.com/cs/hasi%C4%8D-po%C5%BE%C3%A1r-hadice-z%C3%A1chrana-voda-151712/</a:t>
            </a:r>
            <a:endParaRPr lang="cs-CZ" sz="1100" smtClean="0"/>
          </a:p>
          <a:p>
            <a:pPr eaLnBrk="1" hangingPunct="1"/>
            <a:r>
              <a:rPr lang="en-US" sz="1100" smtClean="0"/>
              <a:t>OPENCLIPS. </a:t>
            </a:r>
            <a:r>
              <a:rPr lang="en-US" sz="1100" i="1" smtClean="0"/>
              <a:t>pixabay</a:t>
            </a:r>
            <a:r>
              <a:rPr lang="en-US" sz="1100" smtClean="0"/>
              <a:t> [online]. [cit. 9.3.2015]. Dostupný pod licencí CC0 Public Domain na WWW: </a:t>
            </a:r>
            <a:r>
              <a:rPr lang="en-US" sz="1100" smtClean="0">
                <a:hlinkClick r:id="rId4"/>
              </a:rPr>
              <a:t>http://pixabay.com/cs/inspektor-%C4%8Dlov%C4%9Bk-detektiv-samec-160143/</a:t>
            </a:r>
            <a:endParaRPr lang="cs-CZ" sz="1100" smtClean="0"/>
          </a:p>
          <a:p>
            <a:pPr eaLnBrk="1" hangingPunct="1"/>
            <a:r>
              <a:rPr lang="cs-CZ" sz="1100" smtClean="0"/>
              <a:t>NEMO. </a:t>
            </a:r>
            <a:r>
              <a:rPr lang="cs-CZ" sz="1100" i="1" smtClean="0"/>
              <a:t>pixabay</a:t>
            </a:r>
            <a:r>
              <a:rPr lang="cs-CZ" sz="1100" smtClean="0"/>
              <a:t> [online]. [cit. 9.3.2015]. Dostupný pod licencí CC0 Public Domain na WWW: </a:t>
            </a:r>
            <a:r>
              <a:rPr lang="cs-CZ" sz="1100" smtClean="0">
                <a:hlinkClick r:id="rId5"/>
              </a:rPr>
              <a:t>http://pixabay.com/cs/policejn%C3%AD-klobouk-policejn%C3%AD-%C4%8Depice-312169/</a:t>
            </a:r>
            <a:endParaRPr lang="cs-CZ" sz="1100" smtClean="0"/>
          </a:p>
          <a:p>
            <a:pPr eaLnBrk="1" hangingPunct="1"/>
            <a:r>
              <a:rPr lang="en-US" sz="1100" smtClean="0"/>
              <a:t>OPENCLIPS. </a:t>
            </a:r>
            <a:r>
              <a:rPr lang="en-US" sz="1100" i="1" smtClean="0"/>
              <a:t>pixabay</a:t>
            </a:r>
            <a:r>
              <a:rPr lang="en-US" sz="1100" smtClean="0"/>
              <a:t> [online]. [cit. 9.3.2015]. Dostupný pod licencí CC0 Public Domain na WWW: </a:t>
            </a:r>
            <a:r>
              <a:rPr lang="en-US" sz="1100" smtClean="0">
                <a:hlinkClick r:id="rId6"/>
              </a:rPr>
              <a:t>http://pixabay.com/cs/oddych-obrana-hasi%C4%8D-helma-152093/</a:t>
            </a:r>
            <a:endParaRPr lang="cs-CZ" sz="1100" smtClean="0"/>
          </a:p>
          <a:p>
            <a:pPr eaLnBrk="1" hangingPunct="1"/>
            <a:r>
              <a:rPr lang="en-US" sz="1100" smtClean="0"/>
              <a:t>OPENCLIPS. </a:t>
            </a:r>
            <a:r>
              <a:rPr lang="en-US" sz="1100" i="1" smtClean="0"/>
              <a:t>pixabay</a:t>
            </a:r>
            <a:r>
              <a:rPr lang="en-US" sz="1100" smtClean="0"/>
              <a:t> [online]. [cit. 9.3.2015]. Dostupný pod licencí CC0 Public Domain na WWW: </a:t>
            </a:r>
            <a:r>
              <a:rPr lang="en-US" sz="1100" smtClean="0">
                <a:hlinkClick r:id="rId7"/>
              </a:rPr>
              <a:t>http://pixabay.com/cs/helma-bezpe%C4%8Dnost-bezpe%C4%8Dnostn%C3%AD-helma-158268/</a:t>
            </a:r>
            <a:endParaRPr lang="cs-CZ" sz="1100" smtClean="0"/>
          </a:p>
          <a:p>
            <a:pPr eaLnBrk="1" hangingPunct="1"/>
            <a:r>
              <a:rPr lang="cs-CZ" sz="1100" smtClean="0"/>
              <a:t>KAZ. </a:t>
            </a:r>
            <a:r>
              <a:rPr lang="cs-CZ" sz="1100" i="1" smtClean="0"/>
              <a:t>pixabay</a:t>
            </a:r>
            <a:r>
              <a:rPr lang="cs-CZ" sz="1100" smtClean="0"/>
              <a:t> [online]. [cit. 9.3.2015]. Dostupný pod licencí CC0 Public Domain na WWW: </a:t>
            </a:r>
            <a:r>
              <a:rPr lang="cs-CZ" sz="1100" smtClean="0">
                <a:hlinkClick r:id="rId8"/>
              </a:rPr>
              <a:t>http://pixabay.com/cs/klobouk-v%C3%AD%C4%8Dko-baseball-316891/</a:t>
            </a:r>
            <a:endParaRPr lang="cs-CZ" sz="1100" smtClean="0"/>
          </a:p>
          <a:p>
            <a:pPr eaLnBrk="1" hangingPunct="1"/>
            <a:r>
              <a:rPr lang="cs-CZ" sz="1100" smtClean="0"/>
              <a:t>NEMO. </a:t>
            </a:r>
            <a:r>
              <a:rPr lang="cs-CZ" sz="1100" i="1" smtClean="0"/>
              <a:t>pixabay</a:t>
            </a:r>
            <a:r>
              <a:rPr lang="cs-CZ" sz="1100" smtClean="0"/>
              <a:t> [online]. [cit. 9.3.2015]. Dostupný pod licencí CC0 Public Domain na WWW: </a:t>
            </a:r>
            <a:r>
              <a:rPr lang="cs-CZ" sz="1100" smtClean="0">
                <a:hlinkClick r:id="rId9"/>
              </a:rPr>
              <a:t>http://pixabay.com/cs/pouta-man%C5%BEety-zat%C4%8Den%C3%AD-z%C3%A1kon-308897/</a:t>
            </a:r>
            <a:endParaRPr lang="cs-CZ" sz="1100" smtClean="0"/>
          </a:p>
          <a:p>
            <a:pPr eaLnBrk="1" hangingPunct="1"/>
            <a:r>
              <a:rPr lang="en-US" sz="1100" smtClean="0"/>
              <a:t>OPENCLIPS. </a:t>
            </a:r>
            <a:r>
              <a:rPr lang="en-US" sz="1100" i="1" smtClean="0"/>
              <a:t>pixabay</a:t>
            </a:r>
            <a:r>
              <a:rPr lang="en-US" sz="1100" smtClean="0"/>
              <a:t> [online]. [cit. 9.3.2015]. Dostupný pod licencí CC0 Public Domain na WWW: http://pixabay.com/cs/zbra%C5%88-pistole-arm%C3%A1da-revolver-161223/</a:t>
            </a:r>
            <a:endParaRPr lang="cs-CZ" sz="1100" smtClean="0"/>
          </a:p>
          <a:p>
            <a:pPr eaLnBrk="1" hangingPunct="1"/>
            <a:endParaRPr lang="cs-CZ" sz="1100" smtClean="0"/>
          </a:p>
          <a:p>
            <a:pPr eaLnBrk="1" hangingPunct="1"/>
            <a:endParaRPr lang="cs-CZ" sz="1100" smtClean="0"/>
          </a:p>
          <a:p>
            <a:pPr eaLnBrk="1" hangingPunct="1"/>
            <a:endParaRPr lang="cs-CZ" sz="1100" smtClean="0"/>
          </a:p>
          <a:p>
            <a:pPr eaLnBrk="1" hangingPunct="1"/>
            <a:endParaRPr lang="cs-CZ" altLang="cs-CZ" sz="1100" smtClean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solidFill>
                  <a:srgbClr val="C00000"/>
                </a:solidFill>
              </a:rPr>
              <a:t>Použité odkazy</a:t>
            </a:r>
          </a:p>
        </p:txBody>
      </p:sp>
      <p:sp>
        <p:nvSpPr>
          <p:cNvPr id="14339" name="Zástupný symbol pro zápatí 2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alt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1A5533C-BE32-4B03-A38E-7C3DF1074186}" type="slidenum">
              <a:rPr lang="cs-CZ"/>
              <a:pPr>
                <a:defRPr/>
              </a:pPr>
              <a:t>7</a:t>
            </a:fld>
            <a:endParaRPr lang="cs-CZ" dirty="0"/>
          </a:p>
        </p:txBody>
      </p:sp>
      <p:sp>
        <p:nvSpPr>
          <p:cNvPr id="14341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r>
              <a:rPr lang="cs-CZ" sz="1400" smtClean="0"/>
              <a:t>NEMO. </a:t>
            </a:r>
            <a:r>
              <a:rPr lang="cs-CZ" sz="1400" i="1" smtClean="0"/>
              <a:t>pixabay</a:t>
            </a:r>
            <a:r>
              <a:rPr lang="cs-CZ" sz="1400" smtClean="0"/>
              <a:t> [online]. [cit. 9.3.2015]. Dostupný pod licencí CC0 Public Domain na WWW: </a:t>
            </a:r>
            <a:r>
              <a:rPr lang="cs-CZ" sz="1400" smtClean="0">
                <a:hlinkClick r:id="rId2"/>
              </a:rPr>
              <a:t>http://pixabay.com/cs/kapesn%C3%AD-r%C3%A1dio-p%C5%99enos-p%C5%99enosn%C3%BD-42565/</a:t>
            </a:r>
            <a:endParaRPr lang="cs-CZ" sz="1400" smtClean="0"/>
          </a:p>
          <a:p>
            <a:pPr eaLnBrk="1" hangingPunct="1"/>
            <a:r>
              <a:rPr lang="en-US" sz="1400" smtClean="0"/>
              <a:t>OPENCLIPS. </a:t>
            </a:r>
            <a:r>
              <a:rPr lang="en-US" sz="1400" i="1" smtClean="0"/>
              <a:t>pixabay</a:t>
            </a:r>
            <a:r>
              <a:rPr lang="en-US" sz="1400" smtClean="0"/>
              <a:t> [online]. [cit. 9.3.2015]. Dostupný pod licencí CC0 Public Domain na WWW: </a:t>
            </a:r>
            <a:r>
              <a:rPr lang="en-US" sz="1400" smtClean="0">
                <a:hlinkClick r:id="rId3"/>
              </a:rPr>
              <a:t>http://pixabay.com/cs/%C5%A1erif-je-hv%C4%9Bzda-%C5%A1erif-hv%C4%9Bzda-160082/</a:t>
            </a:r>
            <a:endParaRPr lang="cs-CZ" sz="1400" smtClean="0"/>
          </a:p>
          <a:p>
            <a:pPr eaLnBrk="1" hangingPunct="1"/>
            <a:r>
              <a:rPr lang="cs-CZ" sz="1400" smtClean="0"/>
              <a:t>KAZ. </a:t>
            </a:r>
            <a:r>
              <a:rPr lang="cs-CZ" sz="1400" i="1" smtClean="0"/>
              <a:t>pixabay</a:t>
            </a:r>
            <a:r>
              <a:rPr lang="cs-CZ" sz="1400" smtClean="0"/>
              <a:t> [online]. [cit. 9.3.2015]. Dostupný pod licencí CC0 Public Domain na WWW: </a:t>
            </a:r>
            <a:r>
              <a:rPr lang="cs-CZ" sz="1400" smtClean="0">
                <a:hlinkClick r:id="rId4"/>
              </a:rPr>
              <a:t>http://pixabay.com/cs/ko%C4%8Di%C4%8Dka-ko%C4%8Dka-vinobran%C3%AD-%C5%A1ed%C3%A1-163627/</a:t>
            </a:r>
            <a:endParaRPr lang="cs-CZ" sz="1400" smtClean="0"/>
          </a:p>
          <a:p>
            <a:pPr eaLnBrk="1" hangingPunct="1"/>
            <a:r>
              <a:rPr lang="cs-CZ" sz="1400" smtClean="0"/>
              <a:t>KAZ. </a:t>
            </a:r>
            <a:r>
              <a:rPr lang="cs-CZ" sz="1400" i="1" smtClean="0"/>
              <a:t>pixabay</a:t>
            </a:r>
            <a:r>
              <a:rPr lang="cs-CZ" sz="1400" smtClean="0"/>
              <a:t> [online]. [cit. 9.3.2015]. Dostupný pod licencí CC0 Public Domain na WWW: http://pixabay.com/cs/pes-kreslen%C3%BD-film-fido-hn%C4%9Bd%C3%A1-um%C4%9Bn%C3%AD-163527/</a:t>
            </a:r>
            <a:endParaRPr lang="cs-CZ" altLang="cs-CZ" sz="1300" smtClean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>
                <a:latin typeface="Calibri" panose="020F0502020204030204" pitchFamily="34" charset="0"/>
              </a:rPr>
              <a:t>Integrovaný blok: </a:t>
            </a:r>
            <a:r>
              <a:rPr lang="cs-CZ" sz="2800" dirty="0" smtClean="0">
                <a:latin typeface="Calibri" panose="020F0502020204030204" pitchFamily="34" charset="0"/>
              </a:rPr>
              <a:t>Dítě a jeho psychika</a:t>
            </a:r>
            <a:endParaRPr lang="cs-CZ" sz="2700" dirty="0"/>
          </a:p>
        </p:txBody>
      </p:sp>
      <p:sp>
        <p:nvSpPr>
          <p:cNvPr id="15363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alt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CF927B7-92A9-4774-90F2-7AE360DB66E3}" type="slidenum">
              <a:rPr lang="cs-CZ"/>
              <a:pPr>
                <a:defRPr/>
              </a:pPr>
              <a:t>8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pPr marL="45720" indent="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Popis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Prezentace v PowerPointu, která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obsahuje čtyři pracovní listy s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jednoduchými interaktivními úkoly. 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" indent="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Očekávání </a:t>
            </a:r>
            <a:r>
              <a:rPr lang="cs-CZ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cíle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Dítě by mělo vědět, jak vypadá policista, podle čeho ho poznáme a co ke své práci potřebuje.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16387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alt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5FB8A50-A72C-4CBB-8A12-BE53A45C30AD}" type="slidenum">
              <a:rPr lang="cs-CZ"/>
              <a:pPr>
                <a:defRPr/>
              </a:pPr>
              <a:t>9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/>
              <a:t>Dotyková obrazovka, připojená k PC</a:t>
            </a:r>
          </a:p>
          <a:p>
            <a:pPr marL="45720" indent="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b="1" dirty="0"/>
              <a:t>Nepovinné materiály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/>
              <a:t>Didaktický kufřík - KUMUČ 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>
          <a:xfrm>
            <a:off x="701675" y="479425"/>
            <a:ext cx="8986838" cy="1089025"/>
          </a:xfrm>
        </p:spPr>
        <p:txBody>
          <a:bodyPr/>
          <a:lstStyle/>
          <a:p>
            <a:pPr eaLnBrk="1" hangingPunct="1"/>
            <a:r>
              <a:rPr lang="cs-CZ" altLang="cs-CZ" sz="4400" b="1" smtClean="0">
                <a:solidFill>
                  <a:srgbClr val="C00000"/>
                </a:solidFill>
              </a:rPr>
              <a:t/>
            </a:r>
            <a:br>
              <a:rPr lang="cs-CZ" altLang="cs-CZ" sz="4400" b="1" smtClean="0">
                <a:solidFill>
                  <a:srgbClr val="C00000"/>
                </a:solidFill>
              </a:rPr>
            </a:br>
            <a:r>
              <a:rPr lang="cs-CZ" altLang="cs-CZ" sz="4400" b="1" smtClean="0">
                <a:solidFill>
                  <a:srgbClr val="C00000"/>
                </a:solidFill>
              </a:rPr>
              <a:t/>
            </a:r>
            <a:br>
              <a:rPr lang="cs-CZ" altLang="cs-CZ" sz="4400" b="1" smtClean="0">
                <a:solidFill>
                  <a:srgbClr val="C00000"/>
                </a:solidFill>
              </a:rPr>
            </a:br>
            <a:r>
              <a:rPr lang="cs-CZ" altLang="cs-CZ" sz="4400" b="1" smtClean="0">
                <a:solidFill>
                  <a:srgbClr val="C00000"/>
                </a:solidFill>
              </a:rPr>
              <a:t/>
            </a:r>
            <a:br>
              <a:rPr lang="cs-CZ" altLang="cs-CZ" sz="4400" b="1" smtClean="0">
                <a:solidFill>
                  <a:srgbClr val="C00000"/>
                </a:solidFill>
              </a:rPr>
            </a:br>
            <a:r>
              <a:rPr lang="cs-CZ" altLang="cs-CZ" sz="4400" b="1" smtClean="0">
                <a:solidFill>
                  <a:srgbClr val="C00000"/>
                </a:solidFill>
              </a:rPr>
              <a:t/>
            </a:r>
            <a:br>
              <a:rPr lang="cs-CZ" altLang="cs-CZ" sz="4400" b="1" smtClean="0">
                <a:solidFill>
                  <a:srgbClr val="C00000"/>
                </a:solidFill>
              </a:rPr>
            </a:br>
            <a:r>
              <a:rPr lang="cs-CZ" altLang="cs-CZ" sz="4400" b="1" smtClean="0">
                <a:solidFill>
                  <a:srgbClr val="C00000"/>
                </a:solidFill>
              </a:rPr>
              <a:t>Práce s výukovým materiálem</a:t>
            </a:r>
            <a:endParaRPr lang="cs-CZ" altLang="cs-CZ" sz="4400" smtClean="0">
              <a:solidFill>
                <a:srgbClr val="C00000"/>
              </a:solidFill>
            </a:endParaRPr>
          </a:p>
        </p:txBody>
      </p:sp>
      <p:sp>
        <p:nvSpPr>
          <p:cNvPr id="17411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alt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B395913-CB84-4E17-A1A8-7FE31EB39A5F}" type="slidenum">
              <a:rPr lang="cs-CZ"/>
              <a:pPr>
                <a:defRPr/>
              </a:pPr>
              <a:t>10</a:t>
            </a:fld>
            <a:endParaRPr lang="cs-CZ" dirty="0"/>
          </a:p>
        </p:txBody>
      </p:sp>
      <p:sp>
        <p:nvSpPr>
          <p:cNvPr id="1741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341438" y="2001838"/>
            <a:ext cx="9509125" cy="2706687"/>
          </a:xfrm>
        </p:spPr>
        <p:txBody>
          <a:bodyPr/>
          <a:lstStyle/>
          <a:p>
            <a:pPr eaLnBrk="1" hangingPunct="1"/>
            <a:r>
              <a:rPr lang="cs-CZ" altLang="cs-CZ" sz="1400" dirty="0" smtClean="0"/>
              <a:t>U každého snímku si přečtěte </a:t>
            </a:r>
            <a:r>
              <a:rPr lang="cs-CZ" altLang="cs-CZ" sz="1400" dirty="0" smtClean="0"/>
              <a:t>poznámku </a:t>
            </a:r>
            <a:r>
              <a:rPr lang="cs-CZ" altLang="cs-CZ" sz="1400" dirty="0" smtClean="0"/>
              <a:t>pro inspiraci, jak s materiálem pracovat</a:t>
            </a:r>
          </a:p>
          <a:p>
            <a:pPr eaLnBrk="1" hangingPunct="1"/>
            <a:r>
              <a:rPr lang="cs-CZ" altLang="cs-CZ" sz="1400" dirty="0" smtClean="0"/>
              <a:t>Na snímcích můžete správné obrázky kroužkovat, špatné škrtat</a:t>
            </a:r>
          </a:p>
          <a:p>
            <a:pPr eaLnBrk="1" hangingPunct="1"/>
            <a:r>
              <a:rPr lang="cs-CZ" altLang="cs-CZ" sz="1400" dirty="0" smtClean="0"/>
              <a:t>KUMUČ – na magnetickou tabulku můžeme policistu složit z přiložených magnetek nebo si pomocí magnetků můžeme nějaký obrázek policisty připnout a popsat ho</a:t>
            </a:r>
          </a:p>
          <a:p>
            <a:pPr eaLnBrk="1" hangingPunct="1"/>
            <a:endParaRPr lang="cs-CZ" altLang="cs-CZ" sz="1400" dirty="0" smtClean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b="1" smtClean="0"/>
              <a:t>Prvky polytechnické výchovy</a:t>
            </a:r>
          </a:p>
        </p:txBody>
      </p:sp>
      <p:sp>
        <p:nvSpPr>
          <p:cNvPr id="18435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alt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A1E0EA5-C65C-4F90-BDBA-04E3CECEB046}" type="slidenum">
              <a:rPr lang="cs-CZ"/>
              <a:pPr>
                <a:defRPr/>
              </a:pPr>
              <a:t>11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1341438" y="1931988"/>
            <a:ext cx="9594850" cy="30654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 jednoduchých problémů a samostatné rozhodování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Spontánně vyprávět zážitky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Rozpoznání odlišností v detailech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Rozlišení podstatných a nepodstatných předmětů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zápatí 1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altLang="cs-CZ" smtClean="0">
                <a:solidFill>
                  <a:srgbClr val="000000"/>
                </a:solidFill>
              </a:rPr>
              <a:t>Projekt CZ.1.07/1.3.00/48.0075 je spolufinancován Evropským sociálním fondem a státním rozpočtem České republiky.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EF9CEAF-11BD-4DD1-A147-BD1AFE5E9010}" type="slidenum">
              <a:rPr lang="cs-CZ">
                <a:solidFill>
                  <a:prstClr val="black"/>
                </a:solidFill>
              </a:rPr>
              <a:pPr>
                <a:defRPr/>
              </a:pPr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19460" name="Skupina 4"/>
          <p:cNvGrpSpPr>
            <a:grpSpLocks/>
          </p:cNvGrpSpPr>
          <p:nvPr/>
        </p:nvGrpSpPr>
        <p:grpSpPr bwMode="auto">
          <a:xfrm>
            <a:off x="1920875" y="1119188"/>
            <a:ext cx="7513638" cy="4065587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370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6852" y="1476827"/>
              <a:ext cx="1532922" cy="1316413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181" y="753689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Chápat postavení techniky a technických oborů v životě lidstva jako devízu</a:t>
              </a: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523" y="750955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523" y="2135717"/>
              <a:ext cx="1604637" cy="1440809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955" y="2935408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19461" name="TextovéPole 33"/>
          <p:cNvSpPr txBox="1">
            <a:spLocks noChangeArrowheads="1"/>
          </p:cNvSpPr>
          <p:nvPr/>
        </p:nvSpPr>
        <p:spPr bwMode="auto">
          <a:xfrm>
            <a:off x="2925763" y="160338"/>
            <a:ext cx="4564062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800" b="1">
                <a:solidFill>
                  <a:srgbClr val="0070C0"/>
                </a:solidFill>
                <a:latin typeface="Perpetua" pitchFamily="18" charset="0"/>
              </a:rPr>
              <a:t>          Cíle polytechnické                                                                       </a:t>
            </a:r>
          </a:p>
          <a:p>
            <a:r>
              <a:rPr lang="cs-CZ" altLang="cs-CZ" sz="2800" b="1">
                <a:solidFill>
                  <a:srgbClr val="0070C0"/>
                </a:solidFill>
                <a:latin typeface="Perpetua" pitchFamily="18" charset="0"/>
              </a:rPr>
              <a:t>                  výchovy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0</TotalTime>
  <Words>370</Words>
  <Application>Microsoft Office PowerPoint</Application>
  <PresentationFormat>Vlastní</PresentationFormat>
  <Paragraphs>87</Paragraphs>
  <Slides>12</Slides>
  <Notes>5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20" baseType="lpstr">
      <vt:lpstr>Arial</vt:lpstr>
      <vt:lpstr>Franklin Gothic Book</vt:lpstr>
      <vt:lpstr>Perpetua</vt:lpstr>
      <vt:lpstr>Wingdings 2</vt:lpstr>
      <vt:lpstr>Century Gothic</vt:lpstr>
      <vt:lpstr>Calibri</vt:lpstr>
      <vt:lpstr>Times New Roman</vt:lpstr>
      <vt:lpstr>Jmění</vt:lpstr>
      <vt:lpstr>Jak poznáme policistu</vt:lpstr>
      <vt:lpstr>Který z těchto lidí je policista?</vt:lpstr>
      <vt:lpstr>Co nosí policista na hlavě?</vt:lpstr>
      <vt:lpstr>Co by měl mít policista u sebe?</vt:lpstr>
      <vt:lpstr>Jaké číslo voláme, když potřebujeme policistu?</vt:lpstr>
      <vt:lpstr>Použité odkazy</vt:lpstr>
      <vt:lpstr>Použité odkazy</vt:lpstr>
      <vt:lpstr>Metodický pokyn Integrovaný blok: Dítě a jeho psychika</vt:lpstr>
      <vt:lpstr>Studijní materiály </vt:lpstr>
      <vt:lpstr>    Práce s výukovým materiálem</vt:lpstr>
      <vt:lpstr>Prvky polytechnické výchovy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2015-03-12T07:31:16Z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