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61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9" r:id="rId4"/>
    <p:sldId id="290" r:id="rId5"/>
    <p:sldId id="291" r:id="rId6"/>
    <p:sldId id="275" r:id="rId7"/>
    <p:sldId id="276" r:id="rId8"/>
    <p:sldId id="277" r:id="rId9"/>
    <p:sldId id="278" r:id="rId10"/>
    <p:sldId id="287" r:id="rId11"/>
    <p:sldId id="288" r:id="rId12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25" autoAdjust="0"/>
    <p:restoredTop sz="89816" autoAdjust="0"/>
  </p:normalViewPr>
  <p:slideViewPr>
    <p:cSldViewPr snapToGrid="0">
      <p:cViewPr>
        <p:scale>
          <a:sx n="82" d="100"/>
          <a:sy n="82" d="100"/>
        </p:scale>
        <p:origin x="-78" y="-30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54A881B-0C67-4F64-BF14-53BB8D62CDD3}" type="datetimeFigureOut">
              <a:rPr lang="cs-CZ"/>
              <a:pPr>
                <a:defRPr/>
              </a:pPr>
              <a:t>12.3.2015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15E2021-42FD-4311-9E52-6C5435B144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C78A61A-D4B5-4DD9-85AB-1147B51792FD}" type="datetimeFigureOut">
              <a:rPr lang="cs-CZ"/>
              <a:pPr>
                <a:defRPr/>
              </a:pPr>
              <a:t>12.3.2015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A19243B-B73F-4D5C-929B-3EF5C205F6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3283E04-471A-4713-B96F-DDC5FBBB88EE}" type="slidenum">
              <a:rPr lang="cs-CZ" altLang="cs-CZ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dirty="0" smtClean="0"/>
              <a:t>Před samotným plněným pracovního listu si s dětmi popovídejte o tom, co si představují pod pojmem překážka. Potom si dítě „vezme“ barevnou tužku a ukáže, jak by danou překážku překonal a slovně to popíše – trénujeme orientaci v prostoru – nad pod, vedle, okolo</a:t>
            </a:r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DCD25E0-0DFB-494F-9A62-E810729A0164}" type="slidenum">
              <a:rPr lang="cs-CZ" altLang="cs-CZ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>Zkuste s dětmi přijít na více možností řešení – vylézt po žebříku nebo stěnu obejít</a:t>
            </a:r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7325D1F-6DCB-4EF7-B7C4-F94E3EEAAC3D}" type="slidenum">
              <a:rPr lang="cs-CZ" altLang="cs-CZ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>Opět pomocí barevné tužky dítě nakreslí cestu a slovně ji popíše</a:t>
            </a:r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D5EB9B0-1DD3-4A52-9117-1754E98BE8B9}" type="slidenum">
              <a:rPr lang="cs-CZ" altLang="cs-CZ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87313" y="69850"/>
            <a:ext cx="1201737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84138" y="1449388"/>
            <a:ext cx="12028487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84138" y="1397000"/>
            <a:ext cx="12028487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84138" y="2976563"/>
            <a:ext cx="12028487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1" name="Obrázek 18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9"/>
          <p:cNvPicPr>
            <a:picLocks noChangeAspect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19527-041E-46FD-BA85-3A096676D777}" type="datetimeFigureOut">
              <a:rPr lang="en-US"/>
              <a:pPr>
                <a:defRPr/>
              </a:pPr>
              <a:t>3/12/2015</a:t>
            </a:fld>
            <a:endParaRPr lang="en-US"/>
          </a:p>
        </p:txBody>
      </p:sp>
      <p:sp>
        <p:nvSpPr>
          <p:cNvPr id="14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162CFCF-1890-451C-8ED2-4A8B13A4262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DEFA1-A4C9-48FA-AEDD-FB0AE3C911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92075" y="2376488"/>
            <a:ext cx="12018963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92075" y="2341563"/>
            <a:ext cx="12018963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90488" y="2468563"/>
            <a:ext cx="12020550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9" name="Obrázek 18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19"/>
          <p:cNvPicPr>
            <a:picLocks noChangeAspect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95263" y="6208713"/>
            <a:ext cx="609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BDD61F-B2A8-44B5-A2B8-9B3826B1CA0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9AC21A-7567-4649-962D-04652E0374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E4E15D-ACF2-413D-BE67-4FC250FB4E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F9E71-40D9-4099-ABF9-48BE671D595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14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2BE5A-09CD-4C48-A38F-C923216F78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5"/>
          <p:cNvSpPr/>
          <p:nvPr/>
        </p:nvSpPr>
        <p:spPr>
          <a:xfrm>
            <a:off x="85725" y="69850"/>
            <a:ext cx="1201737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E5321-3BE0-4F77-A53D-D68D133133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flipV="1">
            <a:off x="90488" y="4683125"/>
            <a:ext cx="12009437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92075" y="4649788"/>
            <a:ext cx="12007850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92075" y="4773613"/>
            <a:ext cx="12007850" cy="4921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8" name="Obrázek 16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17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0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95263" y="6208713"/>
            <a:ext cx="609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4986B6-67F1-46AD-814E-B139E43100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04F19-391D-4B93-834B-3B092EF5E8D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2C920-79F1-47D2-8BA1-14807DF0E4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4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7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0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3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4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27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8"/>
          <p:cNvPicPr>
            <a:picLocks noChangeAspect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85725" y="69850"/>
            <a:ext cx="1201737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1219200" y="274638"/>
            <a:ext cx="10363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  <a:endParaRPr lang="en-US" altLang="cs-CZ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1219200" y="1447800"/>
            <a:ext cx="10363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95263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8FB9E45B-04A1-4FC4-93DD-CFA7F706536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3" name="Obrázek 9"/>
          <p:cNvPicPr>
            <a:picLocks noChangeAspect="1"/>
          </p:cNvPicPr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Obrázek 10"/>
          <p:cNvPicPr>
            <a:picLocks noChangeAspect="1"/>
          </p:cNvPicPr>
          <p:nvPr userDrawn="1"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15" r:id="rId2"/>
    <p:sldLayoutId id="2147483722" r:id="rId3"/>
    <p:sldLayoutId id="2147483716" r:id="rId4"/>
    <p:sldLayoutId id="2147483717" r:id="rId5"/>
    <p:sldLayoutId id="2147483718" r:id="rId6"/>
    <p:sldLayoutId id="2147483723" r:id="rId7"/>
    <p:sldLayoutId id="2147483724" r:id="rId8"/>
    <p:sldLayoutId id="2147483725" r:id="rId9"/>
    <p:sldLayoutId id="2147483719" r:id="rId10"/>
    <p:sldLayoutId id="2147483720" r:id="rId11"/>
    <p:sldLayoutId id="2147483726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stick-mu%C5%BE-modr%C3%A1-postava-osoba-297737/" TargetMode="External"/><Relationship Id="rId2" Type="http://schemas.openxmlformats.org/officeDocument/2006/relationships/hyperlink" Target="http://pixabay.com/cs/p%C5%99ek%C3%A1%C5%BEka-bari%C3%A9ra-v%C3%BDzva-z%C3%A1vod-576058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cs/p%C5%99ek%C3%A1%C5%BEka-%C5%BEeb%C5%99%C3%ADk-st%C4%9Bna-156153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Bc. Lenka Sokolová</a:t>
            </a:r>
          </a:p>
        </p:txBody>
      </p:sp>
      <p:sp>
        <p:nvSpPr>
          <p:cNvPr id="8195" name="Nadpis 1"/>
          <p:cNvSpPr>
            <a:spLocks noGrp="1"/>
          </p:cNvSpPr>
          <p:nvPr>
            <p:ph type="ctrTitle"/>
          </p:nvPr>
        </p:nvSpPr>
        <p:spPr>
          <a:xfrm>
            <a:off x="609600" y="1506538"/>
            <a:ext cx="10972800" cy="1470025"/>
          </a:xfrm>
        </p:spPr>
        <p:txBody>
          <a:bodyPr/>
          <a:lstStyle/>
          <a:p>
            <a:pPr eaLnBrk="1" hangingPunct="1"/>
            <a:r>
              <a:rPr lang="cs-CZ" altLang="cs-CZ" smtClean="0"/>
              <a:t>Překonáváme překážky</a:t>
            </a:r>
            <a:endParaRPr lang="cs-CZ" altLang="cs-CZ" smtClean="0">
              <a:solidFill>
                <a:srgbClr val="4A3A2A"/>
              </a:solidFill>
              <a:latin typeface="Century Gothic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5613" y="355600"/>
            <a:ext cx="8520112" cy="1182688"/>
          </a:xfrm>
        </p:spPr>
        <p:txBody>
          <a:bodyPr/>
          <a:lstStyle/>
          <a:p>
            <a:pPr algn="ctr" eaLnBrk="1" hangingPunct="1"/>
            <a:r>
              <a:rPr lang="cs-CZ" altLang="cs-CZ" dirty="0" smtClean="0">
                <a:solidFill>
                  <a:srgbClr val="C00000"/>
                </a:solidFill>
              </a:rPr>
              <a:t>Jak překonám tuhle překážku? </a:t>
            </a:r>
            <a:r>
              <a:rPr lang="cs-CZ" altLang="cs-CZ" dirty="0" smtClean="0">
                <a:solidFill>
                  <a:srgbClr val="C00000"/>
                </a:solidFill>
              </a:rPr>
              <a:t>Vím, </a:t>
            </a:r>
            <a:r>
              <a:rPr lang="cs-CZ" altLang="cs-CZ" dirty="0" smtClean="0">
                <a:solidFill>
                  <a:srgbClr val="C00000"/>
                </a:solidFill>
              </a:rPr>
              <a:t>k čemu slouží?</a:t>
            </a:r>
          </a:p>
        </p:txBody>
      </p:sp>
      <p:sp>
        <p:nvSpPr>
          <p:cNvPr id="9219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9443A8-D7A9-4E8A-9E57-A7737EFC1DC9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pic>
        <p:nvPicPr>
          <p:cNvPr id="9221" name="Picture 7" descr="Překážka, Bariéra, Výzva, Závod, Překážkový Běh, Soutěž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97475" y="1790700"/>
            <a:ext cx="3322638" cy="326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9" descr="Stick Muž, Modrá, Postava, Osoba, Stickman, Panáče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52513" y="1533525"/>
            <a:ext cx="1619250" cy="323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-423863" y="320675"/>
            <a:ext cx="10363201" cy="1143000"/>
          </a:xfrm>
        </p:spPr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C00000"/>
                </a:solidFill>
              </a:rPr>
              <a:t>Kudy se dostanu na druhou stranu?</a:t>
            </a:r>
          </a:p>
        </p:txBody>
      </p:sp>
      <p:sp>
        <p:nvSpPr>
          <p:cNvPr id="10243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294E7C-44B1-4938-B462-21B2ADA0EE39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pic>
        <p:nvPicPr>
          <p:cNvPr id="10245" name="Picture 9" descr="Stick Muž, Modrá, Postava, Osoba, Stickman, Panáč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7013" y="2062163"/>
            <a:ext cx="1347787" cy="269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11" descr="Překážka, Žebřík, Stě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91350" y="1531938"/>
            <a:ext cx="2765425" cy="311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328613" y="331788"/>
            <a:ext cx="10363200" cy="1143000"/>
          </a:xfrm>
        </p:spPr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C00000"/>
                </a:solidFill>
              </a:rPr>
              <a:t>Jak se dostanu k poslednímu kuželu?</a:t>
            </a:r>
          </a:p>
        </p:txBody>
      </p:sp>
      <p:sp>
        <p:nvSpPr>
          <p:cNvPr id="11267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FF449E-C5BA-4010-B7D7-935F94E6422D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pic>
        <p:nvPicPr>
          <p:cNvPr id="11269" name="Picture 12" descr="Provozu, Kuželový, Varování, Bezpečnost, Konstruk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188" y="2935288"/>
            <a:ext cx="10271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14" descr="Provozu, Kuželový, Varování, Bezpečnost, Konstruk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1925" y="2935288"/>
            <a:ext cx="1027113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16" descr="Provozu, Kuželový, Varování, Bezpečnost, Konstruk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24850" y="2935288"/>
            <a:ext cx="1027113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2" name="Picture 18" descr="Provozu, Kuželový, Varování, Bezpečnost, Konstruk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77425" y="2935288"/>
            <a:ext cx="1027113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3" name="Picture 9" descr="Stick Muž, Modrá, Postava, Osoba, Stickman, Panáče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38238" y="1878013"/>
            <a:ext cx="1347787" cy="269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C00000"/>
                </a:solidFill>
              </a:rPr>
              <a:t>Použité odkazy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9799638" cy="3622675"/>
          </a:xfrm>
        </p:spPr>
        <p:txBody>
          <a:bodyPr/>
          <a:lstStyle/>
          <a:p>
            <a:pPr eaLnBrk="1" hangingPunct="1"/>
            <a:r>
              <a:rPr lang="en-US" sz="1100" smtClean="0"/>
              <a:t>OPENCLIPS. </a:t>
            </a:r>
            <a:r>
              <a:rPr lang="en-US" sz="1100" i="1" smtClean="0"/>
              <a:t>pixabay</a:t>
            </a:r>
            <a:r>
              <a:rPr lang="en-US" sz="1100" smtClean="0"/>
              <a:t> [online]. [cit. 9.3.2015]. Dostupný pod licencí CC0 Public Domain na WWW: </a:t>
            </a:r>
            <a:r>
              <a:rPr lang="en-US" sz="1100" smtClean="0">
                <a:hlinkClick r:id="rId2"/>
              </a:rPr>
              <a:t>http://pixabay.com/cs/p%C5%99ek%C3%A1%C5%BEka-bari%C3%A9ra-v%C3%BDzva-z%C3%A1vod-576058/</a:t>
            </a:r>
            <a:endParaRPr lang="cs-CZ" sz="1100" smtClean="0"/>
          </a:p>
          <a:p>
            <a:pPr eaLnBrk="1" hangingPunct="1"/>
            <a:r>
              <a:rPr lang="cs-CZ" sz="1100" smtClean="0"/>
              <a:t>NEMO. </a:t>
            </a:r>
            <a:r>
              <a:rPr lang="cs-CZ" sz="1100" i="1" smtClean="0"/>
              <a:t>pixabay</a:t>
            </a:r>
            <a:r>
              <a:rPr lang="cs-CZ" sz="1100" smtClean="0"/>
              <a:t> [online]. [cit. 9.3.2015]. Dostupný pod licencí CC0 Public Domain na WWW: </a:t>
            </a:r>
            <a:r>
              <a:rPr lang="cs-CZ" sz="1100" smtClean="0">
                <a:hlinkClick r:id="rId3"/>
              </a:rPr>
              <a:t>http://pixabay.com/cs/stick-mu%C5%BE-modr%C3%A1-postava-osoba-297737/</a:t>
            </a:r>
            <a:endParaRPr lang="cs-CZ" sz="1100" smtClean="0"/>
          </a:p>
          <a:p>
            <a:pPr eaLnBrk="1" hangingPunct="1"/>
            <a:r>
              <a:rPr lang="en-US" sz="1100" smtClean="0"/>
              <a:t>OPENCLIPS. </a:t>
            </a:r>
            <a:r>
              <a:rPr lang="en-US" sz="1100" i="1" smtClean="0"/>
              <a:t>pixabay</a:t>
            </a:r>
            <a:r>
              <a:rPr lang="en-US" sz="1100" smtClean="0"/>
              <a:t> [online]. [cit. 9.3.2015]. Dostupný pod licencí CC0 Public Domain na WWW: </a:t>
            </a:r>
            <a:r>
              <a:rPr lang="en-US" sz="1100" smtClean="0">
                <a:hlinkClick r:id="rId4"/>
              </a:rPr>
              <a:t>http://pixabay.com/cs/p%C5%99ek%C3%A1%C5%BEka-%C5%BEeb%C5%99%C3%ADk-st%C4%9Bna-156153/</a:t>
            </a:r>
            <a:endParaRPr lang="cs-CZ" sz="1100" smtClean="0"/>
          </a:p>
          <a:p>
            <a:pPr eaLnBrk="1" hangingPunct="1"/>
            <a:r>
              <a:rPr lang="cs-CZ" sz="1100" smtClean="0"/>
              <a:t>NEMO. </a:t>
            </a:r>
            <a:r>
              <a:rPr lang="cs-CZ" sz="1100" i="1" smtClean="0"/>
              <a:t>pixabay</a:t>
            </a:r>
            <a:r>
              <a:rPr lang="cs-CZ" sz="1100" smtClean="0"/>
              <a:t> [online]. [cit. 9.3.2015]. Dostupný pod licencí CC0 Public Domain na WWW: http://pixabay.com/cs/provozu-ku%C5%BEelov%C3%BD-varov%C3%A1n%C3%AD-308786/</a:t>
            </a:r>
            <a:endParaRPr lang="cs-CZ" altLang="cs-CZ" sz="110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tělo</a:t>
            </a:r>
            <a:endParaRPr lang="cs-CZ" sz="2700" dirty="0"/>
          </a:p>
        </p:txBody>
      </p:sp>
      <p:sp>
        <p:nvSpPr>
          <p:cNvPr id="13315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CB0C6A-0C2F-4750-A47D-E9EB39A5D2AA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45720" indent="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obsahuje tři pracovní listy 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jednoduchými interaktivními úkoly.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by mělo samostatně uvažovat, jak překoná danou překážku a zda není více možností.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14339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945990-ECC0-454D-9497-681509F6E0A1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Dotyková obrazovka, připojená k PC</a:t>
            </a:r>
          </a:p>
          <a:p>
            <a:pPr marL="45720" indent="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/>
              <a:t>Nepovinné materiály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Didaktický kufřík - KUMUČ 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8986838" cy="1089025"/>
          </a:xfrm>
        </p:spPr>
        <p:txBody>
          <a:bodyPr/>
          <a:lstStyle/>
          <a:p>
            <a:pPr eaLnBrk="1" hangingPunct="1"/>
            <a:r>
              <a:rPr lang="cs-CZ" altLang="cs-CZ" sz="4400" b="1" smtClean="0">
                <a:solidFill>
                  <a:srgbClr val="C00000"/>
                </a:solidFill>
              </a:rPr>
              <a:t/>
            </a:r>
            <a:br>
              <a:rPr lang="cs-CZ" altLang="cs-CZ" sz="4400" b="1" smtClean="0">
                <a:solidFill>
                  <a:srgbClr val="C00000"/>
                </a:solidFill>
              </a:rPr>
            </a:br>
            <a:r>
              <a:rPr lang="cs-CZ" altLang="cs-CZ" sz="4400" b="1" smtClean="0">
                <a:solidFill>
                  <a:srgbClr val="C00000"/>
                </a:solidFill>
              </a:rPr>
              <a:t/>
            </a:r>
            <a:br>
              <a:rPr lang="cs-CZ" altLang="cs-CZ" sz="4400" b="1" smtClean="0">
                <a:solidFill>
                  <a:srgbClr val="C00000"/>
                </a:solidFill>
              </a:rPr>
            </a:br>
            <a:r>
              <a:rPr lang="cs-CZ" altLang="cs-CZ" sz="4400" b="1" smtClean="0">
                <a:solidFill>
                  <a:srgbClr val="C00000"/>
                </a:solidFill>
              </a:rPr>
              <a:t/>
            </a:r>
            <a:br>
              <a:rPr lang="cs-CZ" altLang="cs-CZ" sz="4400" b="1" smtClean="0">
                <a:solidFill>
                  <a:srgbClr val="C00000"/>
                </a:solidFill>
              </a:rPr>
            </a:br>
            <a:r>
              <a:rPr lang="cs-CZ" altLang="cs-CZ" sz="4400" b="1" smtClean="0">
                <a:solidFill>
                  <a:srgbClr val="C00000"/>
                </a:solidFill>
              </a:rPr>
              <a:t/>
            </a:r>
            <a:br>
              <a:rPr lang="cs-CZ" altLang="cs-CZ" sz="4400" b="1" smtClean="0">
                <a:solidFill>
                  <a:srgbClr val="C00000"/>
                </a:solidFill>
              </a:rPr>
            </a:br>
            <a:r>
              <a:rPr lang="cs-CZ" altLang="cs-CZ" sz="4400" b="1" smtClean="0">
                <a:solidFill>
                  <a:srgbClr val="C00000"/>
                </a:solidFill>
              </a:rPr>
              <a:t>Práce s výukovým materiálem</a:t>
            </a:r>
            <a:endParaRPr lang="cs-CZ" altLang="cs-CZ" sz="4400" smtClean="0">
              <a:solidFill>
                <a:srgbClr val="C00000"/>
              </a:solidFill>
            </a:endParaRPr>
          </a:p>
        </p:txBody>
      </p:sp>
      <p:sp>
        <p:nvSpPr>
          <p:cNvPr id="15363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71F3A7-3263-43CD-86F0-EA1C1429664C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536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41438" y="2001838"/>
            <a:ext cx="9509125" cy="2706687"/>
          </a:xfrm>
        </p:spPr>
        <p:txBody>
          <a:bodyPr/>
          <a:lstStyle/>
          <a:p>
            <a:pPr eaLnBrk="1" hangingPunct="1"/>
            <a:r>
              <a:rPr lang="cs-CZ" altLang="cs-CZ" sz="1400" dirty="0" smtClean="0"/>
              <a:t>U každého snímku si přečtěte </a:t>
            </a:r>
            <a:r>
              <a:rPr lang="cs-CZ" altLang="cs-CZ" sz="1400" dirty="0" smtClean="0"/>
              <a:t>poznámku </a:t>
            </a:r>
            <a:r>
              <a:rPr lang="cs-CZ" altLang="cs-CZ" sz="1400" dirty="0" smtClean="0"/>
              <a:t>pro inspiraci, jak s materiálem pracovat</a:t>
            </a:r>
          </a:p>
          <a:p>
            <a:pPr eaLnBrk="1" hangingPunct="1"/>
            <a:r>
              <a:rPr lang="cs-CZ" altLang="cs-CZ" sz="1400" dirty="0" smtClean="0"/>
              <a:t>Na snímcích dítě použije barevnou tužku, pomocí které zobrazí cestu osoby</a:t>
            </a:r>
          </a:p>
          <a:p>
            <a:pPr eaLnBrk="1" hangingPunct="1"/>
            <a:r>
              <a:rPr lang="cs-CZ" altLang="cs-CZ" sz="1400" dirty="0" smtClean="0"/>
              <a:t>Cestu, kterou dítě zakreslí, by mělo i slovně okomentovat – možnost diskuze – ostatní děti mohou mít jiný nápad</a:t>
            </a:r>
          </a:p>
          <a:p>
            <a:pPr eaLnBrk="1" hangingPunct="1"/>
            <a:r>
              <a:rPr lang="cs-CZ" altLang="cs-CZ" sz="1400" dirty="0" smtClean="0"/>
              <a:t>Využití </a:t>
            </a:r>
            <a:r>
              <a:rPr lang="cs-CZ" altLang="cs-CZ" sz="1400" dirty="0" err="1" smtClean="0"/>
              <a:t>KUMUČe</a:t>
            </a:r>
            <a:r>
              <a:rPr lang="cs-CZ" altLang="cs-CZ" sz="1400" dirty="0" smtClean="0"/>
              <a:t> – magnetky použít jako překážky a tužkou jezdit mezi nimi – uvolnění ruky, </a:t>
            </a:r>
            <a:r>
              <a:rPr lang="cs-CZ" altLang="cs-CZ" sz="1400" dirty="0" err="1" smtClean="0"/>
              <a:t>grafomotorika</a:t>
            </a:r>
            <a:endParaRPr lang="cs-CZ" altLang="cs-CZ" sz="1400" dirty="0" smtClean="0"/>
          </a:p>
          <a:p>
            <a:pPr eaLnBrk="1" hangingPunct="1"/>
            <a:endParaRPr lang="cs-CZ" altLang="cs-CZ" sz="1400" dirty="0" smtClean="0"/>
          </a:p>
          <a:p>
            <a:pPr eaLnBrk="1" hangingPunct="1"/>
            <a:endParaRPr lang="cs-CZ" altLang="cs-CZ" sz="1400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Prvky polytechnické výchovy</a:t>
            </a:r>
          </a:p>
        </p:txBody>
      </p:sp>
      <p:sp>
        <p:nvSpPr>
          <p:cNvPr id="16387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E612D6-125E-47F6-9A2D-0C07A60EE98E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438" y="1931988"/>
            <a:ext cx="9594850" cy="30654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D998E9-93E0-45CF-B128-C53DB75527DB}" type="slidenum">
              <a:rPr lang="cs-CZ">
                <a:solidFill>
                  <a:prstClr val="black"/>
                </a:solidFill>
              </a:rPr>
              <a:pPr>
                <a:defRPr/>
              </a:pPr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17412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7413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>
                <a:solidFill>
                  <a:srgbClr val="0070C0"/>
                </a:solidFill>
                <a:latin typeface="Perpetua" pitchFamily="18" charset="0"/>
              </a:rPr>
              <a:t>          Cíle polytechnické                                                                       </a:t>
            </a:r>
          </a:p>
          <a:p>
            <a:r>
              <a:rPr lang="cs-CZ" altLang="cs-CZ" sz="2800" b="1">
                <a:solidFill>
                  <a:srgbClr val="0070C0"/>
                </a:solidFill>
                <a:latin typeface="Perpetua" pitchFamily="18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388</Words>
  <Application>Microsoft Office PowerPoint</Application>
  <PresentationFormat>Vlastní</PresentationFormat>
  <Paragraphs>66</Paragraphs>
  <Slides>10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Arial</vt:lpstr>
      <vt:lpstr>Franklin Gothic Book</vt:lpstr>
      <vt:lpstr>Perpetua</vt:lpstr>
      <vt:lpstr>Wingdings 2</vt:lpstr>
      <vt:lpstr>Century Gothic</vt:lpstr>
      <vt:lpstr>Calibri</vt:lpstr>
      <vt:lpstr>Times New Roman</vt:lpstr>
      <vt:lpstr>Jmění</vt:lpstr>
      <vt:lpstr>Překonáváme překážky</vt:lpstr>
      <vt:lpstr>Jak překonám tuhle překážku? Vím, k čemu slouží?</vt:lpstr>
      <vt:lpstr>Kudy se dostanu na druhou stranu?</vt:lpstr>
      <vt:lpstr>Jak se dostanu k poslednímu kuželu?</vt:lpstr>
      <vt:lpstr>Použité odkazy</vt:lpstr>
      <vt:lpstr>Metodický pokyn Integrovaný blok: Dítě a jeho tělo</vt:lpstr>
      <vt:lpstr>Studijní materiály </vt:lpstr>
      <vt:lpstr>    Práce s výukovým materiálem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2015-03-12T07:33:21Z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