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1" r:id="rId2"/>
  </p:sldMasterIdLst>
  <p:notesMasterIdLst>
    <p:notesMasterId r:id="rId13"/>
  </p:notesMasterIdLst>
  <p:handoutMasterIdLst>
    <p:handoutMasterId r:id="rId14"/>
  </p:handoutMasterIdLst>
  <p:sldIdLst>
    <p:sldId id="272" r:id="rId3"/>
    <p:sldId id="295" r:id="rId4"/>
    <p:sldId id="297" r:id="rId5"/>
    <p:sldId id="298" r:id="rId6"/>
    <p:sldId id="275" r:id="rId7"/>
    <p:sldId id="296" r:id="rId8"/>
    <p:sldId id="276" r:id="rId9"/>
    <p:sldId id="277" r:id="rId10"/>
    <p:sldId id="287" r:id="rId11"/>
    <p:sldId id="28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37" autoAdjust="0"/>
    <p:restoredTop sz="88201" autoAdjust="0"/>
  </p:normalViewPr>
  <p:slideViewPr>
    <p:cSldViewPr snapToGrid="0">
      <p:cViewPr>
        <p:scale>
          <a:sx n="80" d="100"/>
          <a:sy n="80" d="100"/>
        </p:scale>
        <p:origin x="-936" y="-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10.2.2015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10.2.2015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 se nazývá</a:t>
            </a:r>
            <a:r>
              <a:rPr lang="cs-CZ" baseline="0" dirty="0" smtClean="0"/>
              <a:t> povolání, kde se pracuje se dřevem? (truhlář je vyobrazen na předchozím </a:t>
            </a:r>
            <a:r>
              <a:rPr lang="cs-CZ" baseline="0" dirty="0" err="1" smtClean="0"/>
              <a:t>slidu</a:t>
            </a:r>
            <a:r>
              <a:rPr lang="cs-CZ" baseline="0" dirty="0" smtClean="0"/>
              <a:t>). Děti mají zakroužkovat, jaké pomůcky a nářadí truhlář ke své práci potřebuje.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425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6283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1137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2/10/2015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5217A8-0E06-4059-AC45-433E2E67A85D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policie-zabezpe%C4%8Den%C3%AD-%C4%8Dlov%C4%9Bk-159894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pracovn%C3%AD-plocha-termin%C3%A1l-153893/" TargetMode="External"/><Relationship Id="rId5" Type="http://schemas.openxmlformats.org/officeDocument/2006/relationships/hyperlink" Target="http://ww/" TargetMode="External"/><Relationship Id="rId4" Type="http://schemas.openxmlformats.org/officeDocument/2006/relationships/hyperlink" Target="http://pixabay.com/cs/auto-dosp%C3%ADvaj%C3%ADc%C3%AD-%C5%99idi%C4%8D-j%C3%ADzdy-v%C3%BDlet-28778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monitor-tv-televize-ploch%C3%BD-displej-155158/" TargetMode="External"/><Relationship Id="rId3" Type="http://schemas.openxmlformats.org/officeDocument/2006/relationships/hyperlink" Target="http://pixabay.com/cs/%C5%A1roub-h%C5%99eb%C3%ADk-n%C3%A1%C5%99ad%C3%AD-stav%C4%9Bt-161602/" TargetMode="External"/><Relationship Id="rId7" Type="http://schemas.openxmlformats.org/officeDocument/2006/relationships/hyperlink" Target="http://pixabay.com/cs/sk%C5%99%C3%AD%C5%88-komoda-n%C3%A1bytek-skladov%C3%A1n%C3%AD-575821/" TargetMode="External"/><Relationship Id="rId2" Type="http://schemas.openxmlformats.org/officeDocument/2006/relationships/hyperlink" Target="http://pixabay.com/cs/n%C3%A1stroj-kladivo-carpenter-silueta-30884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%C5%BEidle-1903-charles-rennie-mackintosh-383163/" TargetMode="External"/><Relationship Id="rId5" Type="http://schemas.openxmlformats.org/officeDocument/2006/relationships/hyperlink" Target="http://pixabay.com/cs/kuchyn%C4%9B-m%C3%ADstnost-modern%C3%AD-563548/" TargetMode="External"/><Relationship Id="rId4" Type="http://schemas.openxmlformats.org/officeDocument/2006/relationships/hyperlink" Target="http://pixabay.com/cs/skateboard-deska-bruslen%C3%AD-sportovn%C3%AD-151096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cs-CZ" sz="4000" dirty="0" smtClean="0"/>
              <a:t>Návštěva truhláře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cap="none" dirty="0" smtClean="0"/>
              <a:t>Bc. Lenka Sokolová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878" y="118754"/>
            <a:ext cx="9215252" cy="121128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Najdi obrázek povolání, ve kterém lidé pracují se dřevem. Obrázek zakroužkuj</a:t>
            </a:r>
            <a:endParaRPr lang="cs-CZ" sz="28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1026" name="Picture 2" descr="Policie, Zabezpečení, Člověk, Důstojník, Osoba, Zák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33" y="1729364"/>
            <a:ext cx="1593510" cy="318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uto, Dospívající Řidič, Jízdy, Výlet, Karikatura Au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475" y="2448812"/>
            <a:ext cx="2345487" cy="174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Účes, Nůžky, Pročistit, Professional, Péče, Holičstv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143" y="2217351"/>
            <a:ext cx="1884050" cy="193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penter - stock vect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022" y="1795790"/>
            <a:ext cx="2660343" cy="2778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86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8831283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Znáte název povolání? Co k vykonávání práce potřebuje?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2050" name="Picture 2" descr="Pracovní Plocha, Terminál, Pracovní Stanice, Počítač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2" y="1923865"/>
            <a:ext cx="1185871" cy="110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la, Ostrý, Střih, Nástroj, Dřevo, Ko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322" y="1923865"/>
            <a:ext cx="1638669" cy="81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vinovací Metr, Nástroj, Opatření, Metr, Pásk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668" y="1726498"/>
            <a:ext cx="1894241" cy="149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ástroj, Kladivo, Carpenter, Silueta, Černá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104" y="3218214"/>
            <a:ext cx="1258395" cy="119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Šroub, Hřebík, Nářadí, Stavět, Konstrukc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56" y="3443845"/>
            <a:ext cx="593148" cy="110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kateboard, Deska, Bruslení, Sportovní, Hračka, Žlutá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390" y="3626923"/>
            <a:ext cx="1581398" cy="79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67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si můžu odnést z návštěvy od truhláře?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3080" name="Picture 8" descr="Skříň, Komoda, Nábytek, Skladování, Dřevo, Dřevě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0" y="2060423"/>
            <a:ext cx="1881418" cy="197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Židle, 1903, Charles Rennie Mackintosh, Glasgo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810" y="1729364"/>
            <a:ext cx="1262583" cy="189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Kuchyně, Místnost, Moderní, Digitální Umění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893" y="1605938"/>
            <a:ext cx="2716383" cy="144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onitor, Tv, Televize, Plochý Displej, Plochá Obrazovk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748" y="3397664"/>
            <a:ext cx="1816436" cy="158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ord, Automobil, Auto, Klasické, Zelená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853" y="3807933"/>
            <a:ext cx="2786917" cy="139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41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3"/>
              </a:rPr>
              <a:t>http://pixabay.com/cs/policie-zabezpe%C4%8Den%C3%AD-%C4%8Dlov%C4%9Bk-159894</a:t>
            </a:r>
            <a:r>
              <a:rPr lang="en-US" sz="1200" dirty="0" smtClean="0">
                <a:hlinkClick r:id="rId3"/>
              </a:rPr>
              <a:t>/</a:t>
            </a:r>
            <a:endParaRPr lang="cs-CZ" sz="1200" dirty="0" smtClean="0"/>
          </a:p>
          <a:p>
            <a:r>
              <a:rPr lang="cs-CZ" sz="1200" dirty="0"/>
              <a:t>NEMO. </a:t>
            </a:r>
            <a:r>
              <a:rPr lang="cs-CZ" sz="1200" i="1" dirty="0" err="1"/>
              <a:t>pixabay</a:t>
            </a:r>
            <a:r>
              <a:rPr lang="cs-CZ" sz="1200" dirty="0"/>
              <a:t> [online]. [cit. 13.1.2015]. Dostupný pod licencí CC0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4"/>
              </a:rPr>
              <a:t>http://pixabay.com/cs/auto-dosp%C3%ADvaj%C3%ADc%C3%AD-%C5%99idi%C4%8D-j%C3%ADzdy-v%C3%BDlet-28778</a:t>
            </a:r>
            <a:r>
              <a:rPr lang="cs-CZ" sz="1200" dirty="0" smtClean="0">
                <a:hlinkClick r:id="rId4"/>
              </a:rPr>
              <a:t>/</a:t>
            </a:r>
            <a:endParaRPr lang="cs-CZ" sz="1200" dirty="0" smtClean="0"/>
          </a:p>
          <a:p>
            <a:r>
              <a:rPr lang="cs-CZ" sz="1200" dirty="0"/>
              <a:t>NEMO. </a:t>
            </a:r>
            <a:r>
              <a:rPr lang="cs-CZ" sz="1200" i="1" dirty="0" err="1"/>
              <a:t>pixabay</a:t>
            </a:r>
            <a:r>
              <a:rPr lang="cs-CZ" sz="1200" dirty="0"/>
              <a:t> [online]. [cit. 13.1.2015]. Dostupný pod licencí CC0 Public </a:t>
            </a:r>
            <a:r>
              <a:rPr lang="cs-CZ" sz="1200" dirty="0" err="1"/>
              <a:t>Domain</a:t>
            </a:r>
            <a:r>
              <a:rPr lang="cs-CZ" sz="1200" dirty="0"/>
              <a:t> na WWW: http://pixabay.com/cs/%C3%BA%C4%8Des-n%C5%AF%C5%BEky-pro%C4%8Distit-professional-33130/</a:t>
            </a:r>
          </a:p>
          <a:p>
            <a:r>
              <a:rPr lang="cs-CZ" sz="1200" dirty="0"/>
              <a:t>ROMERO, Ricardo. </a:t>
            </a:r>
            <a:r>
              <a:rPr lang="cs-CZ" sz="1200" i="1" dirty="0" err="1"/>
              <a:t>shutterstock</a:t>
            </a:r>
            <a:r>
              <a:rPr lang="cs-CZ" sz="1200" dirty="0"/>
              <a:t> [online]. [cit. 13.1.2015]. Dostupný na WWW: </a:t>
            </a:r>
            <a:r>
              <a:rPr lang="cs-CZ" sz="1200" dirty="0">
                <a:hlinkClick r:id="rId5"/>
              </a:rPr>
              <a:t>http://ww</a:t>
            </a:r>
            <a:endParaRPr lang="cs-CZ" sz="1200" dirty="0"/>
          </a:p>
          <a:p>
            <a:r>
              <a:rPr lang="en-US" sz="1200" dirty="0" smtClean="0"/>
              <a:t>OPENCLIPS</a:t>
            </a:r>
            <a:r>
              <a:rPr lang="en-US" sz="1200" dirty="0"/>
              <a:t>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http://pixabay.com/cs/pila-ostr%C3%BD-st%C5%99ih-n%C3%A1stroj-d%C5%99evo-159546/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6"/>
              </a:rPr>
              <a:t>http://pixabay.com/cs/pracovn%C3%AD-plocha-termin%C3%A1l-153893</a:t>
            </a:r>
            <a:r>
              <a:rPr lang="en-US" sz="1200" dirty="0" smtClean="0">
                <a:hlinkClick r:id="rId6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http://pixabay.com/cs/svinovac%C3%AD-metr-n%C3%A1stroj-opat%C5%99en%C3%AD-145397/</a:t>
            </a:r>
            <a:endParaRPr lang="cs-CZ" sz="1200" dirty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/>
              <a:t>NEMO. </a:t>
            </a:r>
            <a:r>
              <a:rPr lang="cs-CZ" sz="1200" i="1" dirty="0" err="1"/>
              <a:t>pixabay</a:t>
            </a:r>
            <a:r>
              <a:rPr lang="cs-CZ" sz="1200" dirty="0"/>
              <a:t> [online]. [cit. 13.1.2015]. Dostupný pod licencí CC0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2"/>
              </a:rPr>
              <a:t>http://pixabay.com/cs/n%C3%A1stroj-kladivo-carpenter-silueta-308841</a:t>
            </a:r>
            <a:r>
              <a:rPr lang="cs-CZ" sz="1200" dirty="0" smtClean="0">
                <a:hlinkClick r:id="rId2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3"/>
              </a:rPr>
              <a:t>http://pixabay.com/cs/%C5%A1roub-h%C5%99eb%C3%ADk-n%C3%A1%C5%99ad%C3%AD-stav%C4%9Bt-161602</a:t>
            </a:r>
            <a:r>
              <a:rPr lang="en-US" sz="1200" dirty="0" smtClean="0">
                <a:hlinkClick r:id="rId3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4"/>
              </a:rPr>
              <a:t>http://pixabay.com/cs/skateboard-deska-bruslen%C3%AD-sportovn%C3%AD-151096</a:t>
            </a:r>
            <a:r>
              <a:rPr lang="en-US" sz="1200" dirty="0" smtClean="0">
                <a:hlinkClick r:id="rId4"/>
              </a:rPr>
              <a:t>/</a:t>
            </a:r>
            <a:endParaRPr lang="cs-CZ" sz="1200" dirty="0" smtClean="0"/>
          </a:p>
          <a:p>
            <a:r>
              <a:rPr lang="cs-CZ" sz="1200" dirty="0"/>
              <a:t>EHRENDREICH. </a:t>
            </a:r>
            <a:r>
              <a:rPr lang="cs-CZ" sz="1200" i="1" dirty="0" err="1"/>
              <a:t>pixabay</a:t>
            </a:r>
            <a:r>
              <a:rPr lang="cs-CZ" sz="1200" dirty="0"/>
              <a:t> [online]. [cit. 13.1.2015]. Dostupný pod licencí CC0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5"/>
              </a:rPr>
              <a:t>http://pixabay.com/cs/kuchyn%C4%9B-m%C3%ADstnost-modern%C3%AD-563548</a:t>
            </a:r>
            <a:r>
              <a:rPr lang="cs-CZ" sz="1200" dirty="0" smtClean="0">
                <a:hlinkClick r:id="rId5"/>
              </a:rPr>
              <a:t>/</a:t>
            </a:r>
            <a:endParaRPr lang="cs-CZ" sz="1200" dirty="0" smtClean="0"/>
          </a:p>
          <a:p>
            <a:r>
              <a:rPr lang="cs-CZ" sz="1200" dirty="0"/>
              <a:t>STUX. </a:t>
            </a:r>
            <a:r>
              <a:rPr lang="cs-CZ" sz="1200" i="1" dirty="0" err="1"/>
              <a:t>pixabay</a:t>
            </a:r>
            <a:r>
              <a:rPr lang="cs-CZ" sz="1200" dirty="0"/>
              <a:t> [online]. [cit. 13.1.2015]. Dostupný pod licencí CC0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6"/>
              </a:rPr>
              <a:t>http://pixabay.com/cs/%C5%BEidle-1903-charles-rennie-mackintosh-383163</a:t>
            </a:r>
            <a:r>
              <a:rPr lang="cs-CZ" sz="1200" dirty="0" smtClean="0">
                <a:hlinkClick r:id="rId6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13.1.2015].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7"/>
              </a:rPr>
              <a:t>http://pixabay.com/cs/sk%C5%99%C3%AD%C5%88-komoda-n%C3%A1bytek-skladov%C3%A1n%C3%AD-575821</a:t>
            </a:r>
            <a:r>
              <a:rPr lang="en-US" sz="1200" dirty="0" smtClean="0">
                <a:hlinkClick r:id="rId7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9.2.2015].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8"/>
              </a:rPr>
              <a:t>http://pixabay.com/cs/monitor-tv-televize-ploch%C3%BD-displej-155158</a:t>
            </a:r>
            <a:r>
              <a:rPr lang="en-US" sz="1200" dirty="0" smtClean="0">
                <a:hlinkClick r:id="rId8"/>
              </a:rPr>
              <a:t>/</a:t>
            </a:r>
            <a:endParaRPr lang="cs-CZ" sz="1200" dirty="0" smtClean="0"/>
          </a:p>
          <a:p>
            <a:r>
              <a:rPr lang="en-US" sz="1200" dirty="0"/>
              <a:t>OPENCLIPS. </a:t>
            </a:r>
            <a:r>
              <a:rPr lang="en-US" sz="1200" i="1" dirty="0" err="1"/>
              <a:t>pixabay</a:t>
            </a:r>
            <a:r>
              <a:rPr lang="en-US" sz="1200" dirty="0"/>
              <a:t> [online]. [cit. 9.2.2015]. </a:t>
            </a:r>
            <a:r>
              <a:rPr lang="en-US" sz="1200" dirty="0" err="1"/>
              <a:t>Dostupný</a:t>
            </a:r>
            <a:r>
              <a:rPr lang="en-US" sz="1200" dirty="0"/>
              <a:t> pod </a:t>
            </a:r>
            <a:r>
              <a:rPr lang="en-US" sz="1200" dirty="0" err="1"/>
              <a:t>licencí</a:t>
            </a:r>
            <a:r>
              <a:rPr lang="en-US" sz="1200" dirty="0"/>
              <a:t> CC0 Public Domain </a:t>
            </a:r>
            <a:r>
              <a:rPr lang="en-US" sz="1200" dirty="0" err="1"/>
              <a:t>na</a:t>
            </a:r>
            <a:r>
              <a:rPr lang="en-US" sz="1200" dirty="0"/>
              <a:t> WWW: http://pixabay.com/cs/ford-automobil-auto-klasick%C3%A9-149784/</a:t>
            </a:r>
            <a:endParaRPr lang="cs-CZ" sz="1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580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tři pracovní listy s jednoduchým interaktivním úkolem.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by mělo vědět, za jakým účelem chodíme k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truhláři, jaké výrobky si od něj můžeme odnést.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Rozlišení podstatných a nepodstatných předmětů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0</TotalTime>
  <Words>292</Words>
  <Application>Microsoft Office PowerPoint</Application>
  <PresentationFormat>Vlastní</PresentationFormat>
  <Paragraphs>71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Návštěva truhláře</vt:lpstr>
      <vt:lpstr>Najdi obrázek povolání, ve kterém lidé pracují se dřevem. Obrázek zakroužkuj</vt:lpstr>
      <vt:lpstr>Znáte název povolání? Co k vykonávání práce potřebuje?</vt:lpstr>
      <vt:lpstr>Co si můžu odnést z návštěvy od truhláře?</vt:lpstr>
      <vt:lpstr>Použité odkazy</vt:lpstr>
      <vt:lpstr>Použité odkazy</vt:lpstr>
      <vt:lpstr>Metodický pokyn Integrovaný blok: Dítě a jeho psychika</vt:lpstr>
      <vt:lpstr>Studijní materiály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2015-02-10T14:53:01Z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