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3"/>
  </p:notesMasterIdLst>
  <p:handoutMasterIdLst>
    <p:handoutMasterId r:id="rId14"/>
  </p:handoutMasterIdLst>
  <p:sldIdLst>
    <p:sldId id="272" r:id="rId3"/>
    <p:sldId id="294" r:id="rId4"/>
    <p:sldId id="295" r:id="rId5"/>
    <p:sldId id="296" r:id="rId6"/>
    <p:sldId id="275" r:id="rId7"/>
    <p:sldId id="276" r:id="rId8"/>
    <p:sldId id="277" r:id="rId9"/>
    <p:sldId id="293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571" autoAdjust="0"/>
  </p:normalViewPr>
  <p:slideViewPr>
    <p:cSldViewPr snapToGrid="0">
      <p:cViewPr varScale="1">
        <p:scale>
          <a:sx n="80" d="100"/>
          <a:sy n="80" d="100"/>
        </p:scale>
        <p:origin x="-822" y="-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https://cs.wikipedia.org/wiki/Martin_z_Tours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7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3/10/2015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Martin_z_Tour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h%C5%99ebec-kon%C4%9B-jezdeck%C3%A9-kon%C3%AD-zv%C3%AD%C5%99e-422110/" TargetMode="External"/><Relationship Id="rId2" Type="http://schemas.openxmlformats.org/officeDocument/2006/relationships/hyperlink" Target="http://cs.wikipedia.org/w/index.php?title=Martin_z_Tours&amp;oldid=1229396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46967" y="3274828"/>
            <a:ext cx="4805917" cy="457200"/>
          </a:xfrm>
        </p:spPr>
        <p:txBody>
          <a:bodyPr>
            <a:normAutofit lnSpcReduction="10000"/>
          </a:bodyPr>
          <a:lstStyle/>
          <a:p>
            <a:r>
              <a:rPr lang="cs-CZ" cap="none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cap="none" dirty="0" smtClean="0">
                <a:latin typeface="Times New Roman" pitchFamily="18" charset="0"/>
                <a:cs typeface="Times New Roman" pitchFamily="18" charset="0"/>
              </a:rPr>
              <a:t>ěra Vernerová</a:t>
            </a:r>
            <a:endParaRPr lang="cs-CZ" cap="non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2130" y="1218852"/>
            <a:ext cx="10972800" cy="210913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Svátek svatého Martina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Svátek svatého Martina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 descr="svatý Marti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255" y="807586"/>
            <a:ext cx="2589376" cy="402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dorovný svitek 5">
            <a:hlinkClick r:id="rId4"/>
          </p:cNvPr>
          <p:cNvSpPr/>
          <p:nvPr/>
        </p:nvSpPr>
        <p:spPr>
          <a:xfrm>
            <a:off x="1330036" y="2541320"/>
            <a:ext cx="4595751" cy="141316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Seznámení s legendou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515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Picture 2" descr="Zvíře, Kůň, Přírody, Savec, Bílá, Jízda, Kobyla, Oč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92"/>
          <a:stretch/>
        </p:blipFill>
        <p:spPr bwMode="auto">
          <a:xfrm>
            <a:off x="4184239" y="1222448"/>
            <a:ext cx="6096000" cy="119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víře, Kůň, Přírody, Savec, Bílá, Jízda, Kobyla, Oč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b="34382"/>
          <a:stretch/>
        </p:blipFill>
        <p:spPr bwMode="auto">
          <a:xfrm>
            <a:off x="760670" y="2663796"/>
            <a:ext cx="6096000" cy="61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víře, Kůň, Přírody, Savec, Bílá, Jízda, Kobyla, Oč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06" b="50220"/>
          <a:stretch/>
        </p:blipFill>
        <p:spPr bwMode="auto">
          <a:xfrm>
            <a:off x="2635855" y="490745"/>
            <a:ext cx="6096000" cy="44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Zvíře, Kůň, Přírody, Savec, Bílá, Jízda, Kobyla, Oč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97" b="61594"/>
          <a:stretch/>
        </p:blipFill>
        <p:spPr bwMode="auto">
          <a:xfrm>
            <a:off x="1136239" y="4429028"/>
            <a:ext cx="6096000" cy="75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Zvíře, Kůň, Přírody, Savec, Bílá, Jízda, Kobyla, Oč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753"/>
          <a:stretch/>
        </p:blipFill>
        <p:spPr bwMode="auto">
          <a:xfrm>
            <a:off x="5527742" y="3449268"/>
            <a:ext cx="6096000" cy="75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Zvíře, Kůň, Přírody, Savec, Bílá, Jízda, Kobyla, Oč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26" y="167490"/>
            <a:ext cx="1970109" cy="1274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92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3074" name="Picture 2" descr="Kůň, Hlava, Hlava Koně, Detail, Zvířa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924" y="561374"/>
            <a:ext cx="1851170" cy="185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řebec, Koně, Jezdecké, Koní, Zvíře, Příroda, Krásn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578" y="561374"/>
            <a:ext cx="2725908" cy="18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oňská Hlava, Zvíře, Portrét, Venkov, Hlava, Hří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355" y="561374"/>
            <a:ext cx="2587626" cy="173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řebec, Koně, Jezdecké, Koní, Zvíře, Příroda, Krásn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304" y="3030573"/>
            <a:ext cx="2725908" cy="18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Kůň, Hlava, Hlava Koně, Detail, Zvířa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872" y="2887393"/>
            <a:ext cx="1851170" cy="185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Koňská Hlava, Zvíře, Portrét, Venkov, Hlava, Hří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085" y="3030573"/>
            <a:ext cx="2587626" cy="173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20634" y="411748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404054" y="411749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555086" y="369770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959924" y="2838969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180505" y="2838968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7313133" y="2811031"/>
            <a:ext cx="2956956" cy="21136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82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zdroje</a:t>
            </a:r>
          </a:p>
          <a:p>
            <a:r>
              <a:rPr lang="cs-CZ" sz="1800" dirty="0"/>
              <a:t>Přispěvatelé Wikipedie,</a:t>
            </a:r>
            <a:r>
              <a:rPr lang="cs-CZ" sz="1800" i="1" dirty="0"/>
              <a:t> Martin z </a:t>
            </a:r>
            <a:r>
              <a:rPr lang="cs-CZ" sz="1800" i="1" dirty="0" err="1"/>
              <a:t>Tours</a:t>
            </a:r>
            <a:r>
              <a:rPr lang="cs-CZ" sz="1800" dirty="0"/>
              <a:t> [online], Wikipedie: Otevřená encyklopedie, c2015, Datum poslední revize 25. 02. 2015, 22:18 UTC, [citováno 10. 03. 2015]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cs.wikipedia.org/w/index.php?title=Martin_z_Tours&amp;oldid=12293964</a:t>
            </a:r>
            <a:endParaRPr lang="cs-CZ" sz="1800" dirty="0" smtClean="0"/>
          </a:p>
          <a:p>
            <a:r>
              <a:rPr lang="cs-CZ" sz="1800" dirty="0"/>
              <a:t>SPONCHIA. </a:t>
            </a:r>
            <a:r>
              <a:rPr lang="cs-CZ" sz="1800" i="1" dirty="0" err="1"/>
              <a:t>pixabay</a:t>
            </a:r>
            <a:r>
              <a:rPr lang="cs-CZ" sz="1800" dirty="0"/>
              <a:t> [online]. [cit. 10.3.2015]. Dostupný pod licencí CCO Public </a:t>
            </a:r>
            <a:r>
              <a:rPr lang="cs-CZ" sz="1800" dirty="0" err="1"/>
              <a:t>Domain</a:t>
            </a:r>
            <a:r>
              <a:rPr lang="cs-CZ" sz="1800" dirty="0"/>
              <a:t> na WWW: http://pixabay.com/cs/zv%C3%AD%C5%99e-k%C5%AF%C5%88-p%C5%99%C3%ADrody-savec-b%C3%ADl%C3%A1-580375/</a:t>
            </a:r>
          </a:p>
          <a:p>
            <a:r>
              <a:rPr lang="it-IT" sz="1800" dirty="0"/>
              <a:t>CLAUDE05ALLEVA. </a:t>
            </a:r>
            <a:r>
              <a:rPr lang="it-IT" sz="1800" i="1" dirty="0"/>
              <a:t>pixabay</a:t>
            </a:r>
            <a:r>
              <a:rPr lang="it-IT" sz="1800" dirty="0"/>
              <a:t> [online]. [cit. 10.3.2015]. Dostupný pod licencí CCO Public Domain na WWW: http://pixabay.com/cs/k%C5%AF%C5%88-hlava-hlava-kon%C4%9B-detail-451841/</a:t>
            </a:r>
          </a:p>
          <a:p>
            <a:r>
              <a:rPr lang="cs-CZ" sz="1800" dirty="0"/>
              <a:t>387310. </a:t>
            </a:r>
            <a:r>
              <a:rPr lang="cs-CZ" sz="1800" i="1" dirty="0" err="1"/>
              <a:t>pixabay</a:t>
            </a:r>
            <a:r>
              <a:rPr lang="cs-CZ" sz="1800" dirty="0"/>
              <a:t> [online]. [cit. 10.3.2015]. Dostupný pod licencí CCO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http://pixabay.com/cs/h%C5%99ebec-kon%C4%9B-jezdeck%C3%A9-kon%C3%AD-zv%C3%AD%C5%99e-422110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r>
              <a:rPr lang="cs-CZ" sz="1600" dirty="0"/>
              <a:t>STVIOD. </a:t>
            </a:r>
            <a:r>
              <a:rPr lang="cs-CZ" sz="1600" i="1" dirty="0" err="1"/>
              <a:t>pixabay</a:t>
            </a:r>
            <a:r>
              <a:rPr lang="cs-CZ" sz="1600" dirty="0"/>
              <a:t> [online]. [cit. 10.3.2015]. Dostupný pod licencí CCO Public </a:t>
            </a:r>
            <a:r>
              <a:rPr lang="cs-CZ" sz="1600" dirty="0" err="1"/>
              <a:t>Domain</a:t>
            </a:r>
            <a:r>
              <a:rPr lang="cs-CZ" sz="1600" dirty="0"/>
              <a:t> na WWW: http://pixabay.com/cs/ko%C5%88sk%C3%A1-hlava-zv%C3%AD%C5%99e-portr%C3%A9t-venkov-58375/</a:t>
            </a:r>
          </a:p>
          <a:p>
            <a:pPr marL="0" indent="0">
              <a:buNone/>
            </a:pPr>
            <a:r>
              <a:rPr lang="it-IT" sz="1800" dirty="0"/>
              <a:t/>
            </a:r>
            <a:br>
              <a:rPr lang="it-IT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snímky s interaktivním úkolem.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Očekáváné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seznamuje s legendou o svatém Martinovi, který přijel na bílém koni,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avštíví jezdeckou stáj místního klubu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přímo v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Domažlicích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plní úkol s viditelným výsledkem.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Povinné 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materiály, pomůcky a technické vybavení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zdroj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u="sng" dirty="0">
                <a:latin typeface="Times New Roman" pitchFamily="18" charset="0"/>
                <a:cs typeface="Times New Roman" pitchFamily="18" charset="0"/>
                <a:hlinkClick r:id="rId2"/>
              </a:rPr>
              <a:t>www.dumy.cz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Dotyková obrazovka, připojená k PC</a:t>
            </a:r>
          </a:p>
          <a:p>
            <a:pPr marL="4572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Nepovinné materiály</a:t>
            </a: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/>
              <a:t>snímek – děti poznávají </a:t>
            </a:r>
            <a:r>
              <a:rPr lang="cs-CZ" dirty="0" smtClean="0"/>
              <a:t>podobu svatého Martina</a:t>
            </a:r>
          </a:p>
          <a:p>
            <a:r>
              <a:rPr lang="cs-CZ" dirty="0"/>
              <a:t>2</a:t>
            </a:r>
            <a:r>
              <a:rPr lang="cs-CZ" dirty="0" smtClean="0"/>
              <a:t>. snímek – děti poskládají rozstřižený obrázek bílého koně</a:t>
            </a:r>
          </a:p>
          <a:p>
            <a:r>
              <a:rPr lang="cs-CZ" dirty="0" smtClean="0"/>
              <a:t>3. snímek </a:t>
            </a:r>
            <a:r>
              <a:rPr lang="cs-CZ" dirty="0" smtClean="0"/>
              <a:t>– děti </a:t>
            </a:r>
            <a:r>
              <a:rPr lang="cs-CZ" dirty="0" smtClean="0"/>
              <a:t>hrají klasické pexeso, vyhledávají 2 shodné obrázky</a:t>
            </a:r>
            <a:endParaRPr lang="cs-CZ" dirty="0" smtClean="0"/>
          </a:p>
          <a:p>
            <a:r>
              <a:rPr lang="cs-CZ" dirty="0" smtClean="0"/>
              <a:t>Využití KUMUČE </a:t>
            </a:r>
            <a:r>
              <a:rPr lang="cs-CZ" smtClean="0"/>
              <a:t>– </a:t>
            </a:r>
            <a:r>
              <a:rPr lang="cs-CZ" smtClean="0"/>
              <a:t>děti </a:t>
            </a:r>
            <a:r>
              <a:rPr lang="cs-CZ" dirty="0" smtClean="0"/>
              <a:t>mohou </a:t>
            </a:r>
            <a:r>
              <a:rPr lang="cs-CZ" dirty="0" smtClean="0"/>
              <a:t>nakreslit obrázek sv. Martina na bílém koni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50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288</Words>
  <Application>Microsoft Office PowerPoint</Application>
  <PresentationFormat>Vlastní</PresentationFormat>
  <Paragraphs>65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Svátek svatého Martina</vt:lpstr>
      <vt:lpstr>Svátek svatého Martina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2015-03-10T14:45:25Z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