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58" r:id="rId2"/>
    <p:sldMasterId id="2147483876" r:id="rId3"/>
    <p:sldMasterId id="2147483888" r:id="rId4"/>
  </p:sldMasterIdLst>
  <p:notesMasterIdLst>
    <p:notesMasterId r:id="rId19"/>
  </p:notesMasterIdLst>
  <p:handoutMasterIdLst>
    <p:handoutMasterId r:id="rId20"/>
  </p:handoutMasterIdLst>
  <p:sldIdLst>
    <p:sldId id="272" r:id="rId5"/>
    <p:sldId id="289" r:id="rId6"/>
    <p:sldId id="290" r:id="rId7"/>
    <p:sldId id="291" r:id="rId8"/>
    <p:sldId id="292" r:id="rId9"/>
    <p:sldId id="294" r:id="rId10"/>
    <p:sldId id="293" r:id="rId11"/>
    <p:sldId id="295" r:id="rId12"/>
    <p:sldId id="275" r:id="rId13"/>
    <p:sldId id="276" r:id="rId14"/>
    <p:sldId id="277" r:id="rId15"/>
    <p:sldId id="278" r:id="rId16"/>
    <p:sldId id="287" r:id="rId17"/>
    <p:sldId id="2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21" autoAdjust="0"/>
    <p:restoredTop sz="95179" autoAdjust="0"/>
  </p:normalViewPr>
  <p:slideViewPr>
    <p:cSldViewPr snapToGrid="0">
      <p:cViewPr>
        <p:scale>
          <a:sx n="100" d="100"/>
          <a:sy n="100" d="100"/>
        </p:scale>
        <p:origin x="-78" y="-16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2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pPr/>
              <a:t>3/12/2015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0198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850866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2227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74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5747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473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5465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20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139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04603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32800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990450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66704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29220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12020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0424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7011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pPr/>
              <a:t>3/12/2015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6183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9608257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566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296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959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4735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9027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382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6137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177264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25681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pPr/>
              <a:t>3/12/2015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7181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800463"/>
      </p:ext>
    </p:extLst>
  </p:cSld>
  <p:clrMapOvr>
    <a:masterClrMapping/>
  </p:clrMapOvr>
  <p:hf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304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023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082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3253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8832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5429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9332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99277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603559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image" Target="../media/image3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44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  <p:sldLayoutId id="2147483649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1482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0148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6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gumov%C3%A9-hol%C3%ADnky-d%C3%A9%C5%A1%C5%A5-podzim-boty-639248/" TargetMode="External"/><Relationship Id="rId2" Type="http://schemas.openxmlformats.org/officeDocument/2006/relationships/hyperlink" Target="http://pixabay.com/cs/sn%C4%9B%C5%BEenka-kv%C4%9Btiny-pru%C5%BEina-523667/" TargetMode="External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33646" y="407788"/>
            <a:ext cx="9601200" cy="1928355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sz="48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entury Gothic"/>
              </a:rPr>
              <a:t>Jak se </a:t>
            </a:r>
            <a:r>
              <a:rPr lang="cs-CZ" sz="4800" dirty="0" err="1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entury Gothic"/>
              </a:rPr>
              <a:t>oblekáme</a:t>
            </a:r>
            <a:r>
              <a:rPr lang="cs-CZ" sz="4800" b="0" i="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entury Gothic"/>
              </a:rPr>
              <a:t>?</a:t>
            </a:r>
            <a:endParaRPr lang="cs-CZ" sz="4800" b="0" i="0" dirty="0">
              <a:solidFill>
                <a:schemeClr val="accent6">
                  <a:lumMod val="40000"/>
                  <a:lumOff val="60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85510" y="2525500"/>
            <a:ext cx="8825658" cy="861420"/>
          </a:xfrm>
        </p:spPr>
        <p:txBody>
          <a:bodyPr/>
          <a:lstStyle/>
          <a:p>
            <a:r>
              <a:rPr lang="cs-CZ" cap="none" dirty="0" smtClean="0"/>
              <a:t>Iveta Havlo</a:t>
            </a:r>
            <a:r>
              <a:rPr lang="cs-CZ" cap="none" dirty="0" smtClean="0">
                <a:solidFill>
                  <a:schemeClr val="accent6"/>
                </a:solidFill>
              </a:rPr>
              <a:t>v</a:t>
            </a:r>
            <a:r>
              <a:rPr lang="cs-CZ" cap="none" dirty="0" smtClean="0"/>
              <a:t>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Sn&amp;ecaron;&amp;zcaron;enka, Kv&amp;ecaron;tiny, Pru&amp;zcaron;ina, Známky Jara, Zahra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8720" y="620395"/>
            <a:ext cx="6145239" cy="40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976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Slune&amp;ccaron;nice, Abruzzo, Kv&amp;ecaron;tiny, Léto, &amp;Zcaron;lut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5415" y="1218882"/>
            <a:ext cx="6096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1557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 descr="Colorful autumn leaves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839"/>
          <a:stretch/>
        </p:blipFill>
        <p:spPr bwMode="auto">
          <a:xfrm>
            <a:off x="3325494" y="1143952"/>
            <a:ext cx="5742305" cy="376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7601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098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6375" y="1012666"/>
            <a:ext cx="60960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242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1107" y="806202"/>
            <a:ext cx="1795145" cy="118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olorful autumn leave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839"/>
          <a:stretch/>
        </p:blipFill>
        <p:spPr bwMode="auto">
          <a:xfrm>
            <a:off x="5320036" y="840129"/>
            <a:ext cx="1795145" cy="11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lune&amp;ccaron;nice, Abruzzo, Kv&amp;ecaron;tiny, Léto, &amp;Zcaron;lutá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320"/>
          <a:stretch/>
        </p:blipFill>
        <p:spPr bwMode="auto">
          <a:xfrm>
            <a:off x="3038627" y="840129"/>
            <a:ext cx="1673225" cy="113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n&amp;ecaron;&amp;zcaron;enka, Kv&amp;ecaron;tiny, Pru&amp;zcaron;ina, Známky Jara, Zahrad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717" y="806202"/>
            <a:ext cx="1825003" cy="12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Bikini, Dvoudílné Plavky, &amp;Zcaron;eny, Dva Parter, R&amp;uring;&amp;zcaron;ov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2475" y="3163571"/>
            <a:ext cx="2049172" cy="136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ukavice, Dít&amp;ecaron;, Oble&amp;ccaron;ení, Málo, P&amp;rcaron;íslušenství, Ru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885" y="3029927"/>
            <a:ext cx="1764665" cy="176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Gumové Holínky, Déš&amp;tcaron;, Podzim, Boty, R&amp;uring;&amp;zcaron;ový, Obuv, Zim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0527" y="2824186"/>
            <a:ext cx="2176145" cy="217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Ví&amp;ccaron;ko, Klobouk, &amp;Ccaron;ervená, &amp;Ccaron;epice, Oble&amp;ccaron;ení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62707" y="3029927"/>
            <a:ext cx="2038985" cy="149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3057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6547" y="929625"/>
            <a:ext cx="1795145" cy="118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olorful autumn leave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839"/>
          <a:stretch/>
        </p:blipFill>
        <p:spPr bwMode="auto">
          <a:xfrm>
            <a:off x="451205" y="3499038"/>
            <a:ext cx="1795145" cy="11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lune&amp;ccaron;nice, Abruzzo, Kv&amp;ecaron;tiny, Léto, &amp;Zcaron;lutá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320"/>
          <a:stretch/>
        </p:blipFill>
        <p:spPr bwMode="auto">
          <a:xfrm>
            <a:off x="5446547" y="3304804"/>
            <a:ext cx="1673225" cy="113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n&amp;ecaron;&amp;zcaron;enka, Kv&amp;ecaron;tiny, Pru&amp;zcaron;ina, Známky Jara, Zahrad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717" y="806202"/>
            <a:ext cx="1825003" cy="12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Bikini, Dvoudílné Plavky, &amp;Zcaron;eny, Dva Parter, R&amp;uring;&amp;zcaron;ov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8701" y="817522"/>
            <a:ext cx="1795145" cy="119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ukavice, Dít&amp;ecaron;, Oble&amp;ccaron;ení, Málo, P&amp;rcaron;íslušenství, Ru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0641" y="3104361"/>
            <a:ext cx="1764665" cy="176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Gumové Holínky, Déš&amp;tcaron;, Podzim, Boty, R&amp;uring;&amp;zcaron;ový, Obuv, Zim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7701" y="2785909"/>
            <a:ext cx="2176145" cy="217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Ví&amp;ccaron;ko, Klobouk, &amp;Ccaron;ervená, &amp;Ccaron;epice, Oble&amp;ccaron;ení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6313" y="949187"/>
            <a:ext cx="1588993" cy="116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7430563" y="3015880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028766" y="3015880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626969" y="3024986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19482" y="3024986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321925" y="514293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928311" y="549332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519082" y="535640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37084" y="535640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356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324" y="104703"/>
            <a:ext cx="2091650" cy="138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30" r="49687"/>
          <a:stretch/>
        </p:blipFill>
        <p:spPr bwMode="auto">
          <a:xfrm>
            <a:off x="485531" y="3173438"/>
            <a:ext cx="4902116" cy="153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457" t="51707" b="27704"/>
          <a:stretch/>
        </p:blipFill>
        <p:spPr bwMode="auto">
          <a:xfrm>
            <a:off x="5851416" y="1645667"/>
            <a:ext cx="5704055" cy="132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278" r="61403" b="48056"/>
          <a:stretch/>
        </p:blipFill>
        <p:spPr bwMode="auto">
          <a:xfrm>
            <a:off x="5270395" y="1788998"/>
            <a:ext cx="3760601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3382" b="72668"/>
          <a:stretch/>
        </p:blipFill>
        <p:spPr bwMode="auto">
          <a:xfrm>
            <a:off x="845510" y="848727"/>
            <a:ext cx="4542137" cy="176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836" b="72668"/>
          <a:stretch/>
        </p:blipFill>
        <p:spPr bwMode="auto">
          <a:xfrm>
            <a:off x="3457332" y="570234"/>
            <a:ext cx="5277335" cy="176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705" t="28278" b="48056"/>
          <a:stretch/>
        </p:blipFill>
        <p:spPr bwMode="auto">
          <a:xfrm>
            <a:off x="1550243" y="2520774"/>
            <a:ext cx="6167036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1707" r="58439" b="27704"/>
          <a:stretch/>
        </p:blipFill>
        <p:spPr bwMode="auto">
          <a:xfrm>
            <a:off x="3464207" y="3730734"/>
            <a:ext cx="4049420" cy="132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976" t="76230"/>
          <a:stretch/>
        </p:blipFill>
        <p:spPr bwMode="auto">
          <a:xfrm>
            <a:off x="6660915" y="2903428"/>
            <a:ext cx="4776516" cy="153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4817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338580"/>
            <a:ext cx="8825659" cy="3416300"/>
          </a:xfrm>
        </p:spPr>
        <p:txBody>
          <a:bodyPr>
            <a:normAutofit/>
          </a:bodyPr>
          <a:lstStyle/>
          <a:p>
            <a:r>
              <a:rPr lang="cs-CZ" sz="1000" dirty="0" smtClean="0"/>
              <a:t>Obrázky z archivu autora</a:t>
            </a:r>
          </a:p>
          <a:p>
            <a:r>
              <a:rPr lang="en-US" sz="1000" dirty="0"/>
              <a:t>CONDESIGN. </a:t>
            </a:r>
            <a:r>
              <a:rPr lang="en-US" sz="1000" i="1" dirty="0" err="1"/>
              <a:t>pixabay</a:t>
            </a:r>
            <a:r>
              <a:rPr lang="en-US" sz="1000" dirty="0"/>
              <a:t> [online]. [cit. 11.3.2015].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</a:t>
            </a:r>
            <a:r>
              <a:rPr lang="en-US" sz="1000" dirty="0" err="1"/>
              <a:t>cco</a:t>
            </a:r>
            <a:r>
              <a:rPr lang="en-US" sz="1000" dirty="0"/>
              <a:t>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2"/>
              </a:rPr>
              <a:t>http://pixabay.com/cs/sn%C4%9B%C5%BEenka-kv%C4%9Btiny-pru%C5%BEina-523667</a:t>
            </a:r>
            <a:r>
              <a:rPr lang="en-US" sz="1000" dirty="0" smtClean="0">
                <a:hlinkClick r:id="rId2"/>
              </a:rPr>
              <a:t>/</a:t>
            </a:r>
            <a:endParaRPr lang="cs-CZ" sz="1000" dirty="0" smtClean="0"/>
          </a:p>
          <a:p>
            <a:r>
              <a:rPr lang="cs-CZ" sz="1000" dirty="0"/>
              <a:t>MANDY. </a:t>
            </a:r>
            <a:r>
              <a:rPr lang="cs-CZ" sz="1000" i="1" dirty="0" err="1"/>
              <a:t>pixabay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http://pixabay.com/cs/slune%C4%8Dnice-abruzzo-kv%C4%9Btiny-l%C3%A9to-76119/ </a:t>
            </a:r>
            <a:endParaRPr lang="cs-CZ" sz="1000" dirty="0" smtClean="0"/>
          </a:p>
          <a:p>
            <a:r>
              <a:rPr lang="en-US" sz="1000" dirty="0" smtClean="0"/>
              <a:t> </a:t>
            </a:r>
            <a:r>
              <a:rPr lang="cs-CZ" sz="1000" dirty="0"/>
              <a:t>MANDY. </a:t>
            </a:r>
            <a:r>
              <a:rPr lang="cs-CZ" sz="1000" i="1" dirty="0" err="1" smtClean="0"/>
              <a:t>pixabay</a:t>
            </a:r>
            <a:r>
              <a:rPr lang="cs-CZ" sz="1000" dirty="0" smtClean="0"/>
              <a:t> </a:t>
            </a:r>
            <a:r>
              <a:rPr lang="cs-CZ" sz="1000" dirty="0"/>
              <a:t>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http://www.shutterstock.com/cs/pic.mhtml?id=147617975 </a:t>
            </a:r>
            <a:endParaRPr lang="cs-CZ" sz="1000" dirty="0" smtClean="0"/>
          </a:p>
          <a:p>
            <a:r>
              <a:rPr lang="cs-CZ" sz="1000" dirty="0"/>
              <a:t>ALAINAUDET. </a:t>
            </a:r>
            <a:r>
              <a:rPr lang="cs-CZ" sz="1000" i="1" dirty="0" err="1"/>
              <a:t>pixabay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http://pixabay.com/cs/pta%C4%8D%C3%AD-budka-v-zim%C4%9B-sn%C3%ADh-stromy-581594/ </a:t>
            </a:r>
            <a:endParaRPr lang="cs-CZ" sz="1000" dirty="0" smtClean="0"/>
          </a:p>
          <a:p>
            <a:r>
              <a:rPr lang="cs-CZ" sz="1000" dirty="0"/>
              <a:t>STUX. </a:t>
            </a:r>
            <a:r>
              <a:rPr lang="cs-CZ" sz="1000" i="1" dirty="0" err="1"/>
              <a:t>pixabay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http://pixabay.com/cs/bikini-dvoud%C3%ADln%C3%A9-plavky-%C5%BEeny-377487/ </a:t>
            </a:r>
            <a:endParaRPr lang="cs-CZ" sz="1000" dirty="0" smtClean="0"/>
          </a:p>
          <a:p>
            <a:r>
              <a:rPr lang="cs-CZ" sz="1000" dirty="0"/>
              <a:t>ROBINAMS. </a:t>
            </a:r>
            <a:r>
              <a:rPr lang="cs-CZ" sz="1000" i="1" dirty="0" err="1"/>
              <a:t>pixabay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http://pixabay.com/cs/rukavice-d%C3%ADt%C4%9B-oble%C4%8Den%C3%AD-m%C3%A1lo-338614/ </a:t>
            </a:r>
            <a:endParaRPr lang="cs-CZ" sz="1000" dirty="0" smtClean="0"/>
          </a:p>
          <a:p>
            <a:r>
              <a:rPr lang="fr-FR" sz="1000" dirty="0"/>
              <a:t>QUENTIN088. </a:t>
            </a:r>
            <a:r>
              <a:rPr lang="fr-FR" sz="1000" i="1" dirty="0"/>
              <a:t>pixabay</a:t>
            </a:r>
            <a:r>
              <a:rPr lang="fr-FR" sz="1000" dirty="0"/>
              <a:t> [online]. [cit. 11.3.2015]. Dostupný pod licencí cco public domain na WWW: </a:t>
            </a:r>
            <a:r>
              <a:rPr lang="fr-FR" sz="1000" dirty="0">
                <a:hlinkClick r:id="rId3"/>
              </a:rPr>
              <a:t>http://pixabay.com/cs/gumov%C3%A9-hol%C3%ADnky-d%C3%A9%C5%A1%C5%A5-podzim-boty-639248</a:t>
            </a:r>
            <a:r>
              <a:rPr lang="fr-FR" sz="1000" dirty="0" smtClean="0">
                <a:hlinkClick r:id="rId3"/>
              </a:rPr>
              <a:t>/</a:t>
            </a:r>
            <a:endParaRPr lang="cs-CZ" sz="1000" dirty="0" smtClean="0"/>
          </a:p>
          <a:p>
            <a:r>
              <a:rPr lang="en-US" sz="1000" dirty="0" smtClean="0"/>
              <a:t>OPENCLIPS. </a:t>
            </a:r>
            <a:r>
              <a:rPr lang="en-US" sz="1000" i="1" dirty="0" err="1" smtClean="0"/>
              <a:t>pixabay</a:t>
            </a:r>
            <a:r>
              <a:rPr lang="en-US" sz="1000" dirty="0" smtClean="0"/>
              <a:t> [online]. [cit. 11.3.2015]. </a:t>
            </a:r>
            <a:r>
              <a:rPr lang="en-US" sz="1000" dirty="0" err="1" smtClean="0"/>
              <a:t>Dostupný</a:t>
            </a:r>
            <a:r>
              <a:rPr lang="en-US" sz="1000" dirty="0" smtClean="0"/>
              <a:t> pod </a:t>
            </a:r>
            <a:r>
              <a:rPr lang="en-US" sz="1000" dirty="0" err="1" smtClean="0"/>
              <a:t>licencí</a:t>
            </a:r>
            <a:r>
              <a:rPr lang="en-US" sz="1000" dirty="0" smtClean="0"/>
              <a:t> </a:t>
            </a:r>
            <a:r>
              <a:rPr lang="en-US" sz="1000" dirty="0" err="1" smtClean="0"/>
              <a:t>cco</a:t>
            </a:r>
            <a:r>
              <a:rPr lang="en-US" sz="1000" dirty="0" smtClean="0"/>
              <a:t> public domain </a:t>
            </a:r>
            <a:r>
              <a:rPr lang="en-US" sz="1000" dirty="0" err="1" smtClean="0"/>
              <a:t>na</a:t>
            </a:r>
            <a:r>
              <a:rPr lang="en-US" sz="1000" dirty="0" smtClean="0"/>
              <a:t> WWW: http://pixabay.com/cs/v%C3%AD%C4%8Dko-klobouk-%C4%8Derven%C3%A1-%C4%8Depice-153042/ </a:t>
            </a:r>
            <a:r>
              <a:rPr lang="fr-FR" sz="1000" dirty="0" smtClean="0"/>
              <a:t> 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psychika/Psychologická/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sedm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Děti se učí, jak se oblékat podle ročních období.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9828" y="236244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– 5. snímek – vyprávění o oblékání podle ročního období, děti si mohou kreslit na magnetické tabulky z </a:t>
            </a:r>
            <a:r>
              <a:rPr lang="cs-CZ" dirty="0" err="1" smtClean="0"/>
              <a:t>KUMUČe</a:t>
            </a:r>
            <a:r>
              <a:rPr lang="cs-CZ" dirty="0" smtClean="0"/>
              <a:t> oblečení, které nosí na jaře, v létě……</a:t>
            </a:r>
          </a:p>
          <a:p>
            <a:r>
              <a:rPr lang="cs-CZ" dirty="0" smtClean="0"/>
              <a:t>6. snímek – děti přiřazují pomocí lišty pera správné dvojice</a:t>
            </a:r>
          </a:p>
          <a:p>
            <a:r>
              <a:rPr lang="cs-CZ" dirty="0"/>
              <a:t>7</a:t>
            </a:r>
            <a:r>
              <a:rPr lang="cs-CZ" dirty="0" smtClean="0"/>
              <a:t>. snímek- pexeso</a:t>
            </a:r>
          </a:p>
          <a:p>
            <a:r>
              <a:rPr lang="cs-CZ" dirty="0" smtClean="0"/>
              <a:t>8. snímek - puzzle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529</Words>
  <Application>Microsoft Office PowerPoint</Application>
  <PresentationFormat>Vlastní</PresentationFormat>
  <Paragraphs>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Iontový efekt</vt:lpstr>
      <vt:lpstr>Motiv Office</vt:lpstr>
      <vt:lpstr>1_Motiv Office</vt:lpstr>
      <vt:lpstr>Jak se oblekáme?</vt:lpstr>
      <vt:lpstr>Jaro</vt:lpstr>
      <vt:lpstr>Léto</vt:lpstr>
      <vt:lpstr>Podzim</vt:lpstr>
      <vt:lpstr>Zima</vt:lpstr>
      <vt:lpstr>Snímek 6</vt:lpstr>
      <vt:lpstr>Snímek 7</vt:lpstr>
      <vt:lpstr>Snímek 8</vt:lpstr>
      <vt:lpstr>Použité odkazy</vt:lpstr>
      <vt:lpstr>Metodický pokyn Integrovaný blok: Dítě a jeho psychika/Psychologická/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2015-03-12T07:42:21Z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