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73" r:id="rId2"/>
  </p:sldMasterIdLst>
  <p:notesMasterIdLst>
    <p:notesMasterId r:id="rId12"/>
  </p:notesMasterIdLst>
  <p:handoutMasterIdLst>
    <p:handoutMasterId r:id="rId13"/>
  </p:handoutMasterIdLst>
  <p:sldIdLst>
    <p:sldId id="272" r:id="rId3"/>
    <p:sldId id="289" r:id="rId4"/>
    <p:sldId id="290" r:id="rId5"/>
    <p:sldId id="275" r:id="rId6"/>
    <p:sldId id="276" r:id="rId7"/>
    <p:sldId id="277" r:id="rId8"/>
    <p:sldId id="278" r:id="rId9"/>
    <p:sldId id="287" r:id="rId10"/>
    <p:sldId id="288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925" autoAdjust="0"/>
    <p:restoredTop sz="86811" autoAdjust="0"/>
  </p:normalViewPr>
  <p:slideViewPr>
    <p:cSldViewPr snapToGrid="0">
      <p:cViewPr>
        <p:scale>
          <a:sx n="90" d="100"/>
          <a:sy n="90" d="100"/>
        </p:scale>
        <p:origin x="-72" y="-7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11.3.2015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11.3.2015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Popíšeme dětem situaci: Děti</a:t>
            </a:r>
            <a:r>
              <a:rPr lang="cs-CZ" baseline="0" dirty="0" smtClean="0"/>
              <a:t> si hrají na školní zahradě a jedno s dětí sedí samo v rohu. Jak se k němu zachováme? Nabídneme mu svůj úsměv nebo palec dolů jako „</a:t>
            </a:r>
            <a:r>
              <a:rPr lang="cs-CZ" baseline="0" dirty="0" err="1" smtClean="0"/>
              <a:t>neka</a:t>
            </a:r>
            <a:r>
              <a:rPr lang="cs-CZ" baseline="0" dirty="0" smtClean="0"/>
              <a:t>“</a:t>
            </a:r>
          </a:p>
          <a:p>
            <a:r>
              <a:rPr lang="cs-CZ" baseline="0" dirty="0" smtClean="0"/>
              <a:t>Děti svou volbu zakroužkují a zdůvodní.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071846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Popíšeme dětem situaci: Děti si měly do MŠ přinést svou oblíbenou hračku, ale Pepíček jí zapomněl, je smutný a pláče. Přišel</a:t>
            </a:r>
            <a:r>
              <a:rPr lang="cs-CZ" baseline="0" dirty="0" smtClean="0"/>
              <a:t> za tebou a požádal tě o půjčení tvé hračky. Jak se zachováš?</a:t>
            </a:r>
          </a:p>
          <a:p>
            <a:r>
              <a:rPr lang="cs-CZ" baseline="0" dirty="0" smtClean="0"/>
              <a:t>Děti zakroužkují svou volbu a zdůvodní.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3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87084" y="69756"/>
            <a:ext cx="12017829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727200" y="3200400"/>
            <a:ext cx="85344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48D92626-37D2-4832-BF7A-BC283494A20D}" type="datetimeFigureOut">
              <a:rPr lang="en-US" smtClean="0"/>
              <a:pPr algn="l" eaLnBrk="1" latinLnBrk="0" hangingPunct="1"/>
              <a:t>3/11/2015</a:t>
            </a:fld>
            <a:endParaRPr lang="en-US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 algn="r" eaLnBrk="1" latinLnBrk="0" hangingPunct="1"/>
            <a:fld id="{8C592886-E571-45D5-8B56-343DC94F8FA6}" type="slidenum">
              <a:rPr kumimoji="0" lang="en-US" smtClean="0"/>
              <a:pPr algn="r" eaLnBrk="1" latinLnBrk="0" hangingPunct="1"/>
              <a:t>‹#›</a:t>
            </a:fld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83909" y="1449304"/>
            <a:ext cx="12028716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83909" y="1396720"/>
            <a:ext cx="12028716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83909" y="2976649"/>
            <a:ext cx="12028716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09600" y="1505931"/>
            <a:ext cx="109728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1219200" y="1447800"/>
            <a:ext cx="103632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87084" y="69756"/>
            <a:ext cx="12017829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952501"/>
            <a:ext cx="103632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63084" y="2547938"/>
            <a:ext cx="103632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066800" y="6172200"/>
            <a:ext cx="5334000" cy="457200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 flipV="1">
            <a:off x="92550" y="2376830"/>
            <a:ext cx="1201802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92195" y="2341476"/>
            <a:ext cx="12018375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91075" y="2468880"/>
            <a:ext cx="12019495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95072" y="6208776"/>
            <a:ext cx="609600" cy="457200"/>
          </a:xfrm>
        </p:spPr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1219200" y="1447800"/>
            <a:ext cx="499872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578600" y="1447800"/>
            <a:ext cx="499872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19200" y="273050"/>
            <a:ext cx="103632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19200" y="1447800"/>
            <a:ext cx="49784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6604000" y="1447800"/>
            <a:ext cx="49784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1219200" y="2247900"/>
            <a:ext cx="49784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6604000" y="2247900"/>
            <a:ext cx="49784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85344" y="69755"/>
            <a:ext cx="12017829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19200" y="273050"/>
            <a:ext cx="103632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219200" y="1600200"/>
            <a:ext cx="2540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3962400" y="1600200"/>
            <a:ext cx="7620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19200" y="4900550"/>
            <a:ext cx="97536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219200" y="5445825"/>
            <a:ext cx="97536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219200" y="6172200"/>
            <a:ext cx="5181600" cy="457200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95072" y="6208776"/>
            <a:ext cx="609600" cy="457200"/>
          </a:xfrm>
        </p:spPr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 flipV="1">
            <a:off x="91076" y="4683555"/>
            <a:ext cx="1200912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91345" y="4650475"/>
            <a:ext cx="12008852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91348" y="4773225"/>
            <a:ext cx="12008849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91078" y="66676"/>
            <a:ext cx="12002497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68224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219200" y="274641"/>
            <a:ext cx="7416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85344" y="69755"/>
            <a:ext cx="12017829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103632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1219200" y="1447800"/>
            <a:ext cx="103632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8229600" y="6191250"/>
            <a:ext cx="33020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19200" y="6172200"/>
            <a:ext cx="52832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95072" y="6210300"/>
            <a:ext cx="6096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49" r:id="rId12"/>
  </p:sldLayoutIdLst>
  <p:transition spd="med">
    <p:fade/>
  </p:transition>
  <p:timing>
    <p:tnLst>
      <p:par>
        <p:cTn id="1" dur="indefinite" restart="never" nodeType="tmRoot"/>
      </p:par>
    </p:tnLst>
  </p:timing>
  <p:hf hd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28383" y="3104706"/>
            <a:ext cx="8521404" cy="669852"/>
          </a:xfrm>
        </p:spPr>
        <p:txBody>
          <a:bodyPr/>
          <a:lstStyle/>
          <a:p>
            <a:pPr algn="ctr"/>
            <a:r>
              <a:rPr lang="cs-CZ" smtClean="0"/>
              <a:t>Bc. Dana </a:t>
            </a:r>
            <a:r>
              <a:rPr lang="cs-CZ" dirty="0" smtClean="0"/>
              <a:t>Hašková</a:t>
            </a:r>
            <a:endParaRPr lang="cs-CZ" cap="none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05293" y="1463400"/>
            <a:ext cx="10972800" cy="1470025"/>
          </a:xfrm>
        </p:spPr>
        <p:txBody>
          <a:bodyPr/>
          <a:lstStyle/>
          <a:p>
            <a:pPr algn="ctr">
              <a:spcBef>
                <a:spcPts val="0"/>
              </a:spcBef>
            </a:pPr>
            <a:r>
              <a:rPr lang="cs-CZ" sz="4000" dirty="0" smtClean="0"/>
              <a:t>Pomáháme si?</a:t>
            </a:r>
            <a:endParaRPr lang="cs-CZ" sz="4000" b="0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21506" name="Picture 2" descr="Veselý Obli&amp;ccaron;ej, &amp;Zcaron;lutá, Š&amp;tcaron;astný, Úsm&amp;ecaron;v, Emotiko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1510" y="1127052"/>
            <a:ext cx="4900328" cy="3675246"/>
          </a:xfrm>
          <a:prstGeom prst="rect">
            <a:avLst/>
          </a:prstGeom>
          <a:noFill/>
        </p:spPr>
      </p:pic>
      <p:pic>
        <p:nvPicPr>
          <p:cNvPr id="21508" name="Picture 4" descr="Nechu&amp;tcaron;, Ruka, Palec, Dol&amp;uring;, Ne, &amp;Ccaron;ervená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1976" y="901958"/>
            <a:ext cx="3695386" cy="408471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818762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26626" name="Picture 2" descr="Medv&amp;ecaron;d, Srdce, Láska, Medvídek, Hra&amp;ccaron;ka, Milá&amp;ccaron;ek, Hn&amp;ecaron;dá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84914" y="857772"/>
            <a:ext cx="3119253" cy="3976738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7836195" y="1892594"/>
            <a:ext cx="16480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0" dirty="0" smtClean="0"/>
              <a:t>X</a:t>
            </a:r>
            <a:endParaRPr lang="cs-CZ" sz="1200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308344"/>
            <a:ext cx="8864009" cy="1052623"/>
          </a:xfrm>
        </p:spPr>
        <p:txBody>
          <a:bodyPr/>
          <a:lstStyle/>
          <a:p>
            <a:pPr algn="ctr"/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219200" y="1447800"/>
            <a:ext cx="9105014" cy="3623930"/>
          </a:xfrm>
        </p:spPr>
        <p:txBody>
          <a:bodyPr>
            <a:normAutofit/>
          </a:bodyPr>
          <a:lstStyle/>
          <a:p>
            <a:r>
              <a:rPr lang="cs-CZ" sz="1600" dirty="0" smtClean="0"/>
              <a:t>PUBLICDOMAINPICTURES. </a:t>
            </a:r>
            <a:r>
              <a:rPr lang="cs-CZ" sz="1600" i="1" dirty="0" err="1" smtClean="0"/>
              <a:t>pixabay</a:t>
            </a:r>
            <a:r>
              <a:rPr lang="cs-CZ" sz="1600" dirty="0" smtClean="0"/>
              <a:t> [online]. [cit. 9.3.2015]. Dostupný pod licencí CC0 Public </a:t>
            </a:r>
            <a:r>
              <a:rPr lang="cs-CZ" sz="1600" dirty="0" err="1" smtClean="0"/>
              <a:t>Domain</a:t>
            </a:r>
            <a:r>
              <a:rPr lang="cs-CZ" sz="1600" dirty="0" smtClean="0"/>
              <a:t> / FAQ na WWW: CC0 Public </a:t>
            </a:r>
            <a:r>
              <a:rPr lang="cs-CZ" sz="1600" dirty="0" err="1" smtClean="0"/>
              <a:t>Domain</a:t>
            </a:r>
            <a:r>
              <a:rPr lang="cs-CZ" sz="1600" dirty="0" smtClean="0"/>
              <a:t> / FAQ</a:t>
            </a:r>
          </a:p>
          <a:p>
            <a:r>
              <a:rPr lang="en-US" sz="1600" dirty="0" smtClean="0"/>
              <a:t>OPENCLIPS. </a:t>
            </a:r>
            <a:r>
              <a:rPr lang="en-US" sz="1600" i="1" dirty="0" err="1" smtClean="0"/>
              <a:t>pixabay</a:t>
            </a:r>
            <a:r>
              <a:rPr lang="en-US" sz="1600" dirty="0" smtClean="0"/>
              <a:t> [online]. [cit. 9.3.2015]. </a:t>
            </a:r>
            <a:r>
              <a:rPr lang="en-US" sz="1600" dirty="0" err="1" smtClean="0"/>
              <a:t>Dostupný</a:t>
            </a:r>
            <a:r>
              <a:rPr lang="en-US" sz="1600" dirty="0" smtClean="0"/>
              <a:t> pod </a:t>
            </a:r>
            <a:r>
              <a:rPr lang="en-US" sz="1600" dirty="0" err="1" smtClean="0"/>
              <a:t>licencí</a:t>
            </a:r>
            <a:r>
              <a:rPr lang="en-US" sz="1600" dirty="0" smtClean="0"/>
              <a:t> CC0 Public Domain / FAQ </a:t>
            </a:r>
            <a:r>
              <a:rPr lang="en-US" sz="1600" dirty="0" err="1" smtClean="0"/>
              <a:t>na</a:t>
            </a:r>
            <a:r>
              <a:rPr lang="en-US" sz="1600" dirty="0" smtClean="0"/>
              <a:t> WWW: http://pixabay.com/cs/nechu%C5%A5-ruka-palec-dol%C5%AF-ne-%C4%8Derven%C3%A1-157252/ </a:t>
            </a:r>
            <a:r>
              <a:rPr lang="cs-CZ" sz="1600" dirty="0" smtClean="0"/>
              <a:t> </a:t>
            </a:r>
          </a:p>
          <a:p>
            <a:r>
              <a:rPr lang="en-US" sz="1600" dirty="0" smtClean="0"/>
              <a:t>OPENCLIPS. </a:t>
            </a:r>
            <a:r>
              <a:rPr lang="en-US" sz="1600" i="1" dirty="0" err="1" smtClean="0"/>
              <a:t>pixabay</a:t>
            </a:r>
            <a:r>
              <a:rPr lang="en-US" sz="1600" dirty="0" smtClean="0"/>
              <a:t> [online]. [cit. 9.3.2015]. </a:t>
            </a:r>
            <a:r>
              <a:rPr lang="en-US" sz="1600" dirty="0" err="1" smtClean="0"/>
              <a:t>Dostupný</a:t>
            </a:r>
            <a:r>
              <a:rPr lang="en-US" sz="1600" dirty="0" smtClean="0"/>
              <a:t> pod </a:t>
            </a:r>
            <a:r>
              <a:rPr lang="en-US" sz="1600" dirty="0" err="1" smtClean="0"/>
              <a:t>licencí</a:t>
            </a:r>
            <a:r>
              <a:rPr lang="en-US" sz="1600" dirty="0" smtClean="0"/>
              <a:t> CC0 Public Domain / FAQ </a:t>
            </a:r>
            <a:r>
              <a:rPr lang="en-US" sz="1600" dirty="0" err="1" smtClean="0"/>
              <a:t>na</a:t>
            </a:r>
            <a:r>
              <a:rPr lang="en-US" sz="1600" dirty="0" smtClean="0"/>
              <a:t> WWW: http://pixabay.com/cs/medv%C4%9Bd-srdce-l%C3%A1ska-medv%C3%ADdek-hra%C4%8Dka-161397/ 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53536"/>
            <a:ext cx="8853377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800" dirty="0">
                <a:latin typeface="Calibri" panose="020F0502020204030204" pitchFamily="34" charset="0"/>
              </a:rPr>
              <a:t>Integrovaný blok: </a:t>
            </a:r>
            <a:r>
              <a:rPr lang="cs-CZ" sz="2800" dirty="0" smtClean="0">
                <a:latin typeface="Calibri" panose="020F0502020204030204" pitchFamily="34" charset="0"/>
              </a:rPr>
              <a:t>Dítě a jeho psychika (psychologická)</a:t>
            </a:r>
            <a:endParaRPr lang="cs-CZ" sz="27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09600" y="1646237"/>
            <a:ext cx="10246242" cy="3042721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cs-CZ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Popis</a:t>
            </a:r>
          </a:p>
          <a:p>
            <a:r>
              <a:rPr lang="cs-C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Prezentace v PowerPointu, která </a:t>
            </a: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obsahuje 2 pracovní </a:t>
            </a: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listy </a:t>
            </a: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cs-C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jednoduchým interaktivním úkolem. </a:t>
            </a:r>
            <a:r>
              <a:rPr lang="cs-C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cs-C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cs-CZ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cs-C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Očekávání </a:t>
            </a:r>
            <a:r>
              <a:rPr lang="cs-C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cíle</a:t>
            </a:r>
          </a:p>
          <a:p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Dítě by mělo samostatně rozhodovat o svých pocitech, nebát se požádat o pomoc, nebát se pomáhat ostatním.</a:t>
            </a:r>
            <a:endParaRPr lang="cs-CZ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53536"/>
            <a:ext cx="9012865" cy="1128697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>Studijní materiál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09600" y="1646237"/>
            <a:ext cx="10278140" cy="3095884"/>
          </a:xfrm>
        </p:spPr>
        <p:txBody>
          <a:bodyPr>
            <a:normAutofit/>
          </a:bodyPr>
          <a:lstStyle/>
          <a:p>
            <a:r>
              <a:rPr lang="cs-CZ" sz="2800" b="1" dirty="0" smtClean="0"/>
              <a:t>Povinné </a:t>
            </a:r>
            <a:r>
              <a:rPr lang="cs-CZ" sz="2800" b="1" dirty="0"/>
              <a:t>materiály, pomůcky a technické vybavení</a:t>
            </a:r>
          </a:p>
          <a:p>
            <a:pPr lvl="0"/>
            <a:r>
              <a:rPr lang="cs-CZ" sz="2800" dirty="0" smtClean="0"/>
              <a:t>zdroj</a:t>
            </a:r>
            <a:r>
              <a:rPr lang="cs-CZ" sz="2800" dirty="0"/>
              <a:t>: </a:t>
            </a:r>
            <a:r>
              <a:rPr lang="cs-CZ" sz="2800" u="sng" dirty="0">
                <a:hlinkClick r:id="rId2"/>
              </a:rPr>
              <a:t>www.dumy.cz</a:t>
            </a:r>
            <a:endParaRPr lang="cs-CZ" sz="2800" dirty="0"/>
          </a:p>
          <a:p>
            <a:pPr lvl="0"/>
            <a:r>
              <a:rPr lang="cs-CZ" sz="2800" dirty="0"/>
              <a:t>Dotyková obrazovka, připojená k PC</a:t>
            </a:r>
          </a:p>
          <a:p>
            <a:pPr marL="45720" indent="0">
              <a:buNone/>
            </a:pPr>
            <a:endParaRPr lang="cs-CZ" sz="2800" dirty="0"/>
          </a:p>
          <a:p>
            <a:r>
              <a:rPr lang="cs-CZ" sz="2800" b="1" dirty="0"/>
              <a:t>Nepovinné materiály</a:t>
            </a:r>
          </a:p>
          <a:p>
            <a:r>
              <a:rPr lang="cs-CZ" sz="2800" dirty="0"/>
              <a:t>Didaktický kufřík - KUMUČ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90409" y="426698"/>
            <a:ext cx="8953322" cy="902372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sz="4400" b="1" dirty="0"/>
              <a:t/>
            </a:r>
            <a:br>
              <a:rPr lang="cs-CZ" sz="4400" b="1" dirty="0"/>
            </a:br>
            <a:r>
              <a:rPr lang="cs-CZ" sz="4400" b="1" dirty="0" smtClean="0"/>
              <a:t>Práce s výukovým materiálem</a:t>
            </a:r>
            <a:endParaRPr lang="cs-CZ" sz="44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341120" y="1562986"/>
            <a:ext cx="9450927" cy="3144827"/>
          </a:xfrm>
        </p:spPr>
        <p:txBody>
          <a:bodyPr>
            <a:normAutofit/>
          </a:bodyPr>
          <a:lstStyle/>
          <a:p>
            <a:r>
              <a:rPr lang="cs-CZ" sz="2000" dirty="0" smtClean="0"/>
              <a:t>Čtěte poznámky pod čarou.</a:t>
            </a:r>
          </a:p>
          <a:p>
            <a:r>
              <a:rPr lang="cs-CZ" sz="2000" dirty="0" smtClean="0"/>
              <a:t>Zvolte si tužku, propisku a zvolenou volbu zakroužkujte a odůvodněte.</a:t>
            </a:r>
          </a:p>
          <a:p>
            <a:r>
              <a:rPr lang="cs-CZ" sz="2000" dirty="0" smtClean="0"/>
              <a:t>Dětem můžete popsat i jiné situaci a hovořit s nimi o způsobu řešení.</a:t>
            </a:r>
          </a:p>
          <a:p>
            <a:r>
              <a:rPr lang="cs-CZ" sz="2000" dirty="0" smtClean="0"/>
              <a:t>KUMUČ: magnetické tabulky, fixy, houbička</a:t>
            </a:r>
          </a:p>
          <a:p>
            <a:pPr>
              <a:buNone/>
            </a:pPr>
            <a:r>
              <a:rPr lang="cs-CZ" sz="2000" dirty="0" smtClean="0"/>
              <a:t>                   -u interaktivní tabule pracuje vždy jedno dítě, ostatní dělají soudce: souhlas s řešením </a:t>
            </a:r>
            <a:r>
              <a:rPr lang="cs-CZ" sz="2000" dirty="0" smtClean="0">
                <a:sym typeface="Wingdings" pitchFamily="2" charset="2"/>
              </a:rPr>
              <a:t>, nesouhlas </a:t>
            </a: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53536"/>
            <a:ext cx="8895907" cy="1192492"/>
          </a:xfrm>
        </p:spPr>
        <p:txBody>
          <a:bodyPr>
            <a:normAutofit/>
          </a:bodyPr>
          <a:lstStyle/>
          <a:p>
            <a:r>
              <a:rPr lang="cs-CZ" sz="4400" b="1" dirty="0"/>
              <a:t>Prvky polytechnické výchovy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1341120" y="1931831"/>
            <a:ext cx="9595189" cy="27464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Přicházet s vlastními nápady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Samostatné rozhodování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Spontánně vyprávět zážitky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Rozpoznání odlišností v detailech</a:t>
            </a:r>
          </a:p>
        </p:txBody>
      </p:sp>
    </p:spTree>
    <p:extLst>
      <p:ext uri="{BB962C8B-B14F-4D97-AF65-F5344CB8AC3E}">
        <p14:creationId xmlns:p14="http://schemas.microsoft.com/office/powerpoint/2010/main" xmlns="" val="1706039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9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2" y="1118395"/>
            <a:ext cx="7510038" cy="367688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5721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0</TotalTime>
  <Words>427</Words>
  <Application>Microsoft Office PowerPoint</Application>
  <PresentationFormat>Vlastní</PresentationFormat>
  <Paragraphs>61</Paragraphs>
  <Slides>9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Jmění</vt:lpstr>
      <vt:lpstr>Pomáháme si?</vt:lpstr>
      <vt:lpstr>Snímek 2</vt:lpstr>
      <vt:lpstr>Snímek 3</vt:lpstr>
      <vt:lpstr>Použité odkazy</vt:lpstr>
      <vt:lpstr>Metodický pokyn Integrovaný blok: Dítě a jeho psychika (psychologická)</vt:lpstr>
      <vt:lpstr> Studijní materiál</vt:lpstr>
      <vt:lpstr>    Práce s výukovým materiálem</vt:lpstr>
      <vt:lpstr>Prvky polytechnické výchovy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2015-03-11T15:37:29Z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