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73" r:id="rId2"/>
  </p:sldMasterIdLst>
  <p:notesMasterIdLst>
    <p:notesMasterId r:id="rId12"/>
  </p:notesMasterIdLst>
  <p:handoutMasterIdLst>
    <p:handoutMasterId r:id="rId13"/>
  </p:handoutMasterIdLst>
  <p:sldIdLst>
    <p:sldId id="272" r:id="rId3"/>
    <p:sldId id="289" r:id="rId4"/>
    <p:sldId id="290" r:id="rId5"/>
    <p:sldId id="275" r:id="rId6"/>
    <p:sldId id="276" r:id="rId7"/>
    <p:sldId id="277" r:id="rId8"/>
    <p:sldId id="278" r:id="rId9"/>
    <p:sldId id="287" r:id="rId10"/>
    <p:sldId id="28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925" autoAdjust="0"/>
    <p:restoredTop sz="86811" autoAdjust="0"/>
  </p:normalViewPr>
  <p:slideViewPr>
    <p:cSldViewPr snapToGrid="0">
      <p:cViewPr>
        <p:scale>
          <a:sx n="90" d="100"/>
          <a:sy n="90" d="100"/>
        </p:scale>
        <p:origin x="-72" y="-7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11.3.2015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11.3.2015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Popíšeme dětem situaci:</a:t>
            </a:r>
            <a:r>
              <a:rPr lang="cs-CZ" baseline="0" dirty="0" smtClean="0"/>
              <a:t> Dítě si hraje na pískovišti, které se nachází v blízkosti panelových domů. Kolem jde cizí člověk a dítěti nabízí, že může jít s ním na procházku, za odměnu dostane bonbon. S dětmi o této situaci vedeme rozhovory a poté děti necháme zakroužkovat správnou odpověď.</a:t>
            </a:r>
          </a:p>
          <a:p>
            <a:r>
              <a:rPr lang="cs-CZ" baseline="0" dirty="0" smtClean="0"/>
              <a:t>Šipka znamená „uteču pryč“.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071846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Dětí</a:t>
            </a:r>
            <a:r>
              <a:rPr lang="cs-CZ" baseline="0" dirty="0" smtClean="0"/>
              <a:t> se zeptáme, co si myslí, že se stane, když si s cizím člověkem odejdou. Poté zakroužkují správnou odpověď.</a:t>
            </a:r>
          </a:p>
          <a:p>
            <a:r>
              <a:rPr lang="cs-CZ" baseline="0" dirty="0" smtClean="0"/>
              <a:t>Význam obrázků: bonbony – „dostanu je“, srdce – „půjdu s ním a bude mi fajn“, plačící dítě – „bude se mi stýskat po mamince a budu velmi smutný“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87084" y="69756"/>
            <a:ext cx="12017829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727200" y="3200400"/>
            <a:ext cx="85344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l" eaLnBrk="1" latinLnBrk="0" hangingPunct="1"/>
            <a:fld id="{48D92626-37D2-4832-BF7A-BC283494A20D}" type="datetimeFigureOut">
              <a:rPr lang="en-US" smtClean="0"/>
              <a:pPr algn="l" eaLnBrk="1" latinLnBrk="0" hangingPunct="1"/>
              <a:t>3/11/2015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pPr algn="r" eaLnBrk="1" latinLnBrk="0" hangingPunct="1"/>
            <a:fld id="{8C592886-E571-45D5-8B56-343DC94F8FA6}" type="slidenum">
              <a:rPr kumimoji="0" lang="en-US" smtClean="0"/>
              <a:pPr algn="r" eaLnBrk="1" latinLnBrk="0" hangingPunct="1"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3909" y="1449304"/>
            <a:ext cx="12028716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83909" y="1396720"/>
            <a:ext cx="12028716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83909" y="2976649"/>
            <a:ext cx="12028716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09600" y="1505931"/>
            <a:ext cx="109728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103632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87084" y="69756"/>
            <a:ext cx="12017829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952501"/>
            <a:ext cx="103632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547938"/>
            <a:ext cx="103632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66800" y="6172200"/>
            <a:ext cx="5334000" cy="4572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 flipV="1">
            <a:off x="92550" y="2376830"/>
            <a:ext cx="1201802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2195" y="2341476"/>
            <a:ext cx="12018375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91075" y="2468880"/>
            <a:ext cx="12019495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95072" y="6208776"/>
            <a:ext cx="609600" cy="457200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499872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578600" y="1447800"/>
            <a:ext cx="499872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192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66040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1219200" y="2247900"/>
            <a:ext cx="49784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6604000" y="2247900"/>
            <a:ext cx="49784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85344" y="69755"/>
            <a:ext cx="12017829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219200" y="1600200"/>
            <a:ext cx="2540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3962400" y="1600200"/>
            <a:ext cx="7620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4900550"/>
            <a:ext cx="97536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219200" y="5445825"/>
            <a:ext cx="97536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219200" y="6172200"/>
            <a:ext cx="5181600" cy="4572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95072" y="6208776"/>
            <a:ext cx="609600" cy="457200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 flipV="1">
            <a:off x="91076" y="4683555"/>
            <a:ext cx="1200912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91345" y="4650475"/>
            <a:ext cx="12008852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91348" y="4773225"/>
            <a:ext cx="12008849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91078" y="66676"/>
            <a:ext cx="12002497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42"/>
            <a:ext cx="268224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219200" y="274641"/>
            <a:ext cx="7416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85344" y="69755"/>
            <a:ext cx="12017829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1219200" y="274638"/>
            <a:ext cx="103632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1219200" y="1447800"/>
            <a:ext cx="103632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8229600" y="6191250"/>
            <a:ext cx="33020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19200" y="6172200"/>
            <a:ext cx="52832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95072" y="6210300"/>
            <a:ext cx="6096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49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srdce-l%C3%A1ska-%C4%8Derven%C3%A1-mil%C3%A1%C4%8Dek-157895/" TargetMode="External"/><Relationship Id="rId2" Type="http://schemas.openxmlformats.org/officeDocument/2006/relationships/hyperlink" Target="http://pixabay.com/cs/%C5%A1ipka-dal%C5%A1%C3%AD-%C4%8Dern%C3%A1-sm%C4%9Br-462213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28383" y="3104706"/>
            <a:ext cx="8521404" cy="669852"/>
          </a:xfrm>
        </p:spPr>
        <p:txBody>
          <a:bodyPr/>
          <a:lstStyle/>
          <a:p>
            <a:pPr algn="ctr"/>
            <a:r>
              <a:rPr lang="cs-CZ" smtClean="0"/>
              <a:t>Bc. Dana </a:t>
            </a:r>
            <a:r>
              <a:rPr lang="cs-CZ" dirty="0" smtClean="0"/>
              <a:t>Hašková</a:t>
            </a:r>
            <a:endParaRPr lang="cs-CZ" cap="none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05293" y="1463400"/>
            <a:ext cx="10972800" cy="1470025"/>
          </a:xfrm>
        </p:spPr>
        <p:txBody>
          <a:bodyPr/>
          <a:lstStyle/>
          <a:p>
            <a:pPr algn="ctr">
              <a:spcBef>
                <a:spcPts val="0"/>
              </a:spcBef>
            </a:pPr>
            <a:r>
              <a:rPr lang="cs-CZ" dirty="0" smtClean="0"/>
              <a:t>Jak se zachováme?</a:t>
            </a:r>
            <a:endParaRPr lang="cs-CZ" sz="40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26" name="Picture 2" descr="Gummibärchen, Barva, Bonbón, Okusovat, Zelená, Žlutá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5426" y="1514515"/>
            <a:ext cx="3353170" cy="2932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Šipka, Další, Černá, Směr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55440" y="1251250"/>
            <a:ext cx="2934587" cy="345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187621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7" name="Picture 2" descr="Gummibärchen, Barva, Bonbón, Okusovat, Zelená, Žlutá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5426" y="1514515"/>
            <a:ext cx="3353170" cy="2932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Pláč, Dítě, Batole, Grimasy, Plakat, Málo, Kojenec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9711" y="581172"/>
            <a:ext cx="3678865" cy="2888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rdce, Láska, Červená, Miláček, Romantický, Romance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90836" y="2892057"/>
            <a:ext cx="2892057" cy="2797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308344"/>
            <a:ext cx="8864009" cy="1052623"/>
          </a:xfrm>
        </p:spPr>
        <p:txBody>
          <a:bodyPr/>
          <a:lstStyle/>
          <a:p>
            <a:pPr algn="ctr"/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9105014" cy="3623930"/>
          </a:xfrm>
        </p:spPr>
        <p:txBody>
          <a:bodyPr>
            <a:normAutofit/>
          </a:bodyPr>
          <a:lstStyle/>
          <a:p>
            <a:r>
              <a:rPr lang="cs-CZ" sz="1600" dirty="0"/>
              <a:t>GUALTIERO BOFFI, </a:t>
            </a:r>
            <a:r>
              <a:rPr lang="cs-CZ" sz="1600" dirty="0" err="1"/>
              <a:t>Ejaugsburg</a:t>
            </a:r>
            <a:r>
              <a:rPr lang="cs-CZ" sz="1600" dirty="0"/>
              <a:t>. </a:t>
            </a:r>
            <a:r>
              <a:rPr lang="cs-CZ" sz="1600" i="1" dirty="0" err="1"/>
              <a:t>Shutterstock</a:t>
            </a:r>
            <a:r>
              <a:rPr lang="cs-CZ" sz="1600" dirty="0"/>
              <a:t> [online]. [cit. 10.3.2015]. Dostupný na WWW: http://pixabay.com/cs/gummib%C3%A4rchen-barva-bonb%C3%B3n-okusovat-442543/</a:t>
            </a:r>
            <a:r>
              <a:rPr lang="en-US" sz="1600" dirty="0" smtClean="0"/>
              <a:t> </a:t>
            </a:r>
            <a:endParaRPr lang="cs-CZ" sz="1600" dirty="0" smtClean="0"/>
          </a:p>
          <a:p>
            <a:r>
              <a:rPr lang="cs-CZ" sz="1600" dirty="0"/>
              <a:t>TRAUDE. </a:t>
            </a:r>
            <a:r>
              <a:rPr lang="cs-CZ" sz="1600" i="1" dirty="0" err="1"/>
              <a:t>Shutterstock</a:t>
            </a:r>
            <a:r>
              <a:rPr lang="cs-CZ" sz="1600" dirty="0"/>
              <a:t> [online]. [cit. 10.3.2015]. Dostupný na WWW: </a:t>
            </a:r>
            <a:r>
              <a:rPr lang="cs-CZ" sz="1600" dirty="0">
                <a:hlinkClick r:id="rId2"/>
              </a:rPr>
              <a:t>http://pixabay.com/cs/%C5%A1ipka-dal%C5%A1%C3%AD-%C4%8Dern%C3%A1-sm%C4%9Br-462213</a:t>
            </a:r>
            <a:r>
              <a:rPr lang="cs-CZ" sz="1600" dirty="0" smtClean="0">
                <a:hlinkClick r:id="rId2"/>
              </a:rPr>
              <a:t>/</a:t>
            </a:r>
            <a:endParaRPr lang="cs-CZ" sz="1600" dirty="0" smtClean="0"/>
          </a:p>
          <a:p>
            <a:r>
              <a:rPr lang="cs-CZ" sz="1600" dirty="0" smtClean="0"/>
              <a:t>AMANDATACATHERINE, </a:t>
            </a:r>
            <a:r>
              <a:rPr lang="cs-CZ" sz="1600" dirty="0" err="1" smtClean="0"/>
              <a:t>Pixabay</a:t>
            </a:r>
            <a:r>
              <a:rPr lang="cs-CZ" sz="1600" dirty="0" smtClean="0"/>
              <a:t> </a:t>
            </a:r>
            <a:r>
              <a:rPr lang="cs-CZ" sz="1600" dirty="0"/>
              <a:t>[online]. [cit. 10.3.2015]. Dostupný na WWW: [online]. [cit. 10.3.2015]. Dostupný na WWW: </a:t>
            </a:r>
            <a:r>
              <a:rPr lang="cs-CZ" sz="1600" dirty="0">
                <a:hlinkClick r:id="rId2"/>
              </a:rPr>
              <a:t>http://pixabay.com/cs/%C5%A1ipka-dal%C5%A1%C3%AD-%C4%8Dern%C3%A1-sm%C4%9Br-462213</a:t>
            </a:r>
            <a:r>
              <a:rPr lang="cs-CZ" sz="1600" dirty="0" smtClean="0">
                <a:hlinkClick r:id="rId2"/>
              </a:rPr>
              <a:t>/</a:t>
            </a:r>
            <a:endParaRPr lang="cs-CZ" sz="1600" dirty="0" smtClean="0"/>
          </a:p>
          <a:p>
            <a:r>
              <a:rPr lang="cs-CZ" sz="1600" dirty="0" smtClean="0"/>
              <a:t>OPENCLIPS, </a:t>
            </a:r>
            <a:r>
              <a:rPr lang="cs-CZ" sz="1600" dirty="0" err="1"/>
              <a:t>Pixabay</a:t>
            </a:r>
            <a:r>
              <a:rPr lang="cs-CZ" sz="1600" dirty="0"/>
              <a:t> [online]. [cit. 10.3.2015]. Dostupný na WWW: [online]. [cit. 10.3.2015]. Dostupný na WWW: </a:t>
            </a:r>
            <a:r>
              <a:rPr lang="cs-CZ" sz="1600" dirty="0">
                <a:hlinkClick r:id="rId3"/>
              </a:rPr>
              <a:t>http://pixabay.com/cs/srdce-l%C3%A1ska-%C4%8Derven%C3%A1-mil%C3%A1%C4%8Dek-157895</a:t>
            </a:r>
            <a:r>
              <a:rPr lang="cs-CZ" sz="1600" dirty="0" smtClean="0">
                <a:hlinkClick r:id="rId3"/>
              </a:rPr>
              <a:t>/</a:t>
            </a: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53536"/>
            <a:ext cx="8853377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blok: </a:t>
            </a:r>
            <a:r>
              <a:rPr lang="cs-CZ" sz="2800" dirty="0" smtClean="0">
                <a:latin typeface="Calibri" panose="020F0502020204030204" pitchFamily="34" charset="0"/>
              </a:rPr>
              <a:t>Dítě a jeho psychika (psychologická)</a:t>
            </a:r>
            <a:endParaRPr lang="cs-CZ" sz="27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20233" y="1752562"/>
            <a:ext cx="10246242" cy="3042721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obsahuje 2 pracovní 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listy 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jednoduchým interaktivním úkolem. </a:t>
            </a:r>
            <a:r>
              <a:rPr lang="cs-CZ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by mělo samostatně rozhodovat o svých pocitech </a:t>
            </a:r>
            <a:r>
              <a:rPr lang="cs-CZ" sz="24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cs-CZ" sz="24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činech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nebát se požádat o pomoc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získat vědomosti o tom, jak se zachovat v nebezpečné situaci a o tom, že s cizími lidmi se nebavíme.</a:t>
            </a:r>
            <a:endParaRPr lang="cs-CZ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53536"/>
            <a:ext cx="9012865" cy="1128697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>Studijní materiál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46237"/>
            <a:ext cx="10278140" cy="3095884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Povinné </a:t>
            </a:r>
            <a:r>
              <a:rPr lang="cs-CZ" sz="2800" b="1" dirty="0"/>
              <a:t>materiály, pomůcky a technické vybavení</a:t>
            </a:r>
          </a:p>
          <a:p>
            <a:pPr lvl="0"/>
            <a:r>
              <a:rPr lang="cs-CZ" sz="2800" dirty="0" smtClean="0"/>
              <a:t>zdroj</a:t>
            </a:r>
            <a:r>
              <a:rPr lang="cs-CZ" sz="2800" dirty="0"/>
              <a:t>: </a:t>
            </a:r>
            <a:r>
              <a:rPr lang="cs-CZ" sz="2800" u="sng" dirty="0">
                <a:hlinkClick r:id="rId2"/>
              </a:rPr>
              <a:t>www.dumy.cz</a:t>
            </a:r>
            <a:endParaRPr lang="cs-CZ" sz="2800" dirty="0"/>
          </a:p>
          <a:p>
            <a:pPr lvl="0"/>
            <a:r>
              <a:rPr lang="cs-CZ" sz="2800" dirty="0"/>
              <a:t>Dotyková obrazovka, připojená k PC</a:t>
            </a:r>
          </a:p>
          <a:p>
            <a:pPr marL="45720" indent="0">
              <a:buNone/>
            </a:pPr>
            <a:endParaRPr lang="cs-CZ" sz="2800" dirty="0"/>
          </a:p>
          <a:p>
            <a:r>
              <a:rPr lang="cs-CZ" sz="2800" b="1" dirty="0"/>
              <a:t>Nepovinné materiály</a:t>
            </a:r>
          </a:p>
          <a:p>
            <a:r>
              <a:rPr lang="cs-CZ" sz="2800" dirty="0"/>
              <a:t>Didaktický kufřík - KUMUČ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90409" y="426698"/>
            <a:ext cx="8953322" cy="90237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4400" b="1" dirty="0"/>
              <a:t/>
            </a:r>
            <a:br>
              <a:rPr lang="cs-CZ" sz="4400" b="1" dirty="0"/>
            </a:br>
            <a:r>
              <a:rPr lang="cs-CZ" sz="4400" b="1" dirty="0" smtClean="0"/>
              <a:t>Práce s výukovým materiálem</a:t>
            </a:r>
            <a:endParaRPr lang="cs-CZ" sz="4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341120" y="1562986"/>
            <a:ext cx="9450927" cy="3144827"/>
          </a:xfrm>
        </p:spPr>
        <p:txBody>
          <a:bodyPr>
            <a:normAutofit/>
          </a:bodyPr>
          <a:lstStyle/>
          <a:p>
            <a:r>
              <a:rPr lang="cs-CZ" sz="2000" dirty="0" smtClean="0"/>
              <a:t>Čtěte poznámky pod čarou.</a:t>
            </a:r>
          </a:p>
          <a:p>
            <a:r>
              <a:rPr lang="cs-CZ" sz="2000" dirty="0" smtClean="0"/>
              <a:t>Zvolte si tužku, propisku a zvolenou volbu zakroužkujte a odůvodněte.</a:t>
            </a:r>
          </a:p>
          <a:p>
            <a:r>
              <a:rPr lang="cs-CZ" sz="2000" dirty="0" smtClean="0"/>
              <a:t>Dětem můžete popsat i jiné situace a hovořit s nimi o způsobu řešení.</a:t>
            </a:r>
          </a:p>
          <a:p>
            <a:r>
              <a:rPr lang="cs-CZ" sz="2000" dirty="0" smtClean="0"/>
              <a:t>KUMUČ: magnetické tabulky, fixy, houbička</a:t>
            </a:r>
          </a:p>
          <a:p>
            <a:pPr>
              <a:buNone/>
            </a:pPr>
            <a:r>
              <a:rPr lang="cs-CZ" sz="2000" dirty="0" smtClean="0"/>
              <a:t>                   -u interaktivní tabule pracuje vždy jedno dítě, ostatní dělají soudce: souhlas s řešením </a:t>
            </a:r>
            <a:r>
              <a:rPr lang="cs-CZ" sz="2000" dirty="0" smtClean="0">
                <a:sym typeface="Wingdings" pitchFamily="2" charset="2"/>
              </a:rPr>
              <a:t>, nesouhlas 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53536"/>
            <a:ext cx="8895907" cy="1192492"/>
          </a:xfrm>
        </p:spPr>
        <p:txBody>
          <a:bodyPr>
            <a:normAutofit/>
          </a:bodyPr>
          <a:lstStyle/>
          <a:p>
            <a:r>
              <a:rPr lang="cs-CZ" sz="4400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274649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Rozpoznání odlišností v detailech</a:t>
            </a: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2" y="1118395"/>
            <a:ext cx="7510038" cy="367688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0</TotalTime>
  <Words>381</Words>
  <Application>Microsoft Office PowerPoint</Application>
  <PresentationFormat>Vlastní</PresentationFormat>
  <Paragraphs>61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Jak se zachováme?</vt:lpstr>
      <vt:lpstr>Snímek 2</vt:lpstr>
      <vt:lpstr>Snímek 3</vt:lpstr>
      <vt:lpstr>Použité odkazy</vt:lpstr>
      <vt:lpstr>Metodický pokyn Integrovaný blok: Dítě a jeho psychika (psychologická)</vt:lpstr>
      <vt:lpstr> Studijní materiál</vt:lpstr>
      <vt:lpstr>    Práce s výukovým materiálem</vt:lpstr>
      <vt:lpstr>Prvky polytechnické výchovy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2015-03-11T15:39:46Z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