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3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55" r:id="rId2"/>
    <p:sldMasterId id="2147483773" r:id="rId3"/>
    <p:sldMasterId id="2147483785" r:id="rId4"/>
    <p:sldMasterId id="2147483797" r:id="rId5"/>
  </p:sldMasterIdLst>
  <p:notesMasterIdLst>
    <p:notesMasterId r:id="rId19"/>
  </p:notesMasterIdLst>
  <p:handoutMasterIdLst>
    <p:handoutMasterId r:id="rId20"/>
  </p:handoutMasterIdLst>
  <p:sldIdLst>
    <p:sldId id="272" r:id="rId6"/>
    <p:sldId id="289" r:id="rId7"/>
    <p:sldId id="291" r:id="rId8"/>
    <p:sldId id="290" r:id="rId9"/>
    <p:sldId id="293" r:id="rId10"/>
    <p:sldId id="292" r:id="rId11"/>
    <p:sldId id="294" r:id="rId12"/>
    <p:sldId id="275" r:id="rId13"/>
    <p:sldId id="276" r:id="rId14"/>
    <p:sldId id="277" r:id="rId15"/>
    <p:sldId id="278" r:id="rId16"/>
    <p:sldId id="287" r:id="rId17"/>
    <p:sldId id="28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2" autoAdjust="0"/>
    <p:restoredTop sz="93537" autoAdjust="0"/>
  </p:normalViewPr>
  <p:slideViewPr>
    <p:cSldViewPr snapToGrid="0">
      <p:cViewPr varScale="1">
        <p:scale>
          <a:sx n="70" d="100"/>
          <a:sy n="70" d="100"/>
        </p:scale>
        <p:origin x="714" y="54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" Type="http://schemas.openxmlformats.org/officeDocument/2006/relationships/slideMaster" Target="slideMasters/slideMaster2.xml"/><Relationship Id="rId21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1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4.xml"/><Relationship Id="rId15" Type="http://schemas.openxmlformats.org/officeDocument/2006/relationships/slide" Target="slides/slide10.xml"/><Relationship Id="rId23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3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11. 3. 2015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11. 3. 2015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altLang="cs-CZ" smtClean="0"/>
              <a:t>Opět zakroužkuji správnou odpověď. U ostatních čísel řekni, jestli patří hasičům nebo záchrance</a:t>
            </a:r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E4F1FEE9-D151-4CF3-96C0-72D517A97461}" type="slidenum">
              <a:rPr lang="cs-CZ" altLang="cs-CZ"/>
              <a:pPr eaLnBrk="1" hangingPunct="1">
                <a:spcBef>
                  <a:spcPct val="0"/>
                </a:spcBef>
              </a:pPr>
              <a:t>3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29392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gif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035D2AF-06B0-4D51-8553-CA02A245511E}" type="datetimeFigureOut">
              <a:rPr lang="cs-CZ" smtClean="0"/>
              <a:t>11. 3. 2015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B4562F1-36F1-41A0-8C7B-FF836CE118DA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58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465233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9521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2223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3702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1260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3294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574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356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6796652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4484748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13401590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3695402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3762456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9429046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582475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911252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5D2AF-06B0-4D51-8553-CA02A245511E}" type="datetimeFigureOut">
              <a:rPr lang="cs-CZ" smtClean="0"/>
              <a:t>11. 3. 2015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562F1-36F1-41A0-8C7B-FF836CE118DA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939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2555435"/>
      </p:ext>
    </p:extLst>
  </p:cSld>
  <p:clrMapOvr>
    <a:masterClrMapping/>
  </p:clrMapOvr>
  <p:hf hd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3505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0844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6982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8254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218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9509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430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55922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491737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5D2AF-06B0-4D51-8553-CA02A245511E}" type="datetimeFigureOut">
              <a:rPr lang="cs-CZ" smtClean="0"/>
              <a:t>11. 3. 2015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562F1-36F1-41A0-8C7B-FF836CE118DA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74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5305114"/>
      </p:ext>
    </p:extLst>
  </p:cSld>
  <p:clrMapOvr>
    <a:masterClrMapping/>
  </p:clrMapOvr>
  <p:hf hdr="0" dt="0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394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6466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1530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3907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921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0182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040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460116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600898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5D2AF-06B0-4D51-8553-CA02A245511E}" type="datetimeFigureOut">
              <a:rPr lang="cs-CZ" smtClean="0"/>
              <a:t>11. 3. 2015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562F1-36F1-41A0-8C7B-FF836CE118DA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551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4676495"/>
      </p:ext>
    </p:extLst>
  </p:cSld>
  <p:clrMapOvr>
    <a:masterClrMapping/>
  </p:clrMapOvr>
  <p:hf hdr="0" dt="0"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0594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1823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8096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5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0237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3324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2291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780389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130827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jpe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gif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image" Target="../media/image4.jpeg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Relationship Id="rId14" Type="http://schemas.openxmlformats.org/officeDocument/2006/relationships/image" Target="../media/image5.gif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13" Type="http://schemas.openxmlformats.org/officeDocument/2006/relationships/image" Target="../media/image4.jpeg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Relationship Id="rId14" Type="http://schemas.openxmlformats.org/officeDocument/2006/relationships/image" Target="../media/image5.gif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13" Type="http://schemas.openxmlformats.org/officeDocument/2006/relationships/image" Target="../media/image4.jpeg"/><Relationship Id="rId3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7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11" Type="http://schemas.openxmlformats.org/officeDocument/2006/relationships/slideLayout" Target="../slideLayouts/slideLayout51.xml"/><Relationship Id="rId5" Type="http://schemas.openxmlformats.org/officeDocument/2006/relationships/slideLayout" Target="../slideLayouts/slideLayout45.xml"/><Relationship Id="rId10" Type="http://schemas.openxmlformats.org/officeDocument/2006/relationships/slideLayout" Target="../slideLayouts/slideLayout50.xml"/><Relationship Id="rId4" Type="http://schemas.openxmlformats.org/officeDocument/2006/relationships/slideLayout" Target="../slideLayouts/slideLayout44.xml"/><Relationship Id="rId9" Type="http://schemas.openxmlformats.org/officeDocument/2006/relationships/slideLayout" Target="../slideLayouts/slideLayout49.xml"/><Relationship Id="rId14" Type="http://schemas.openxmlformats.org/officeDocument/2006/relationships/image" Target="../media/image5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6598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4" r:id="rId9"/>
    <p:sldLayoutId id="2147483765" r:id="rId10"/>
    <p:sldLayoutId id="2147483766" r:id="rId11"/>
    <p:sldLayoutId id="2147483767" r:id="rId12"/>
    <p:sldLayoutId id="2147483768" r:id="rId13"/>
    <p:sldLayoutId id="2147483769" r:id="rId14"/>
    <p:sldLayoutId id="2147483770" r:id="rId15"/>
    <p:sldLayoutId id="2147483771" r:id="rId16"/>
    <p:sldLayoutId id="2147483772" r:id="rId17"/>
    <p:sldLayoutId id="2147483649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2973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561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  <p:sldLayoutId id="2147483789" r:id="rId4"/>
    <p:sldLayoutId id="2147483790" r:id="rId5"/>
    <p:sldLayoutId id="2147483791" r:id="rId6"/>
    <p:sldLayoutId id="2147483792" r:id="rId7"/>
    <p:sldLayoutId id="2147483793" r:id="rId8"/>
    <p:sldLayoutId id="2147483794" r:id="rId9"/>
    <p:sldLayoutId id="2147483795" r:id="rId10"/>
    <p:sldLayoutId id="2147483796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867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8" r:id="rId1"/>
    <p:sldLayoutId id="2147483799" r:id="rId2"/>
    <p:sldLayoutId id="2147483800" r:id="rId3"/>
    <p:sldLayoutId id="2147483801" r:id="rId4"/>
    <p:sldLayoutId id="2147483802" r:id="rId5"/>
    <p:sldLayoutId id="2147483803" r:id="rId6"/>
    <p:sldLayoutId id="2147483804" r:id="rId7"/>
    <p:sldLayoutId id="2147483805" r:id="rId8"/>
    <p:sldLayoutId id="2147483806" r:id="rId9"/>
    <p:sldLayoutId id="2147483807" r:id="rId10"/>
    <p:sldLayoutId id="214748380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3.png"/><Relationship Id="rId7" Type="http://schemas.openxmlformats.org/officeDocument/2006/relationships/image" Target="../media/image1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15.jpeg"/><Relationship Id="rId5" Type="http://schemas.openxmlformats.org/officeDocument/2006/relationships/image" Target="../media/image14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18.png"/><Relationship Id="rId7" Type="http://schemas.openxmlformats.org/officeDocument/2006/relationships/image" Target="../media/image2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2.png"/><Relationship Id="rId7" Type="http://schemas.openxmlformats.org/officeDocument/2006/relationships/image" Target="../media/image18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19.png"/><Relationship Id="rId5" Type="http://schemas.openxmlformats.org/officeDocument/2006/relationships/image" Target="../media/image7.png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cs/policie-zabezpe%C4%8Den%C3%AD-%C4%8Dlov%C4%9Bk-159894/" TargetMode="External"/><Relationship Id="rId1" Type="http://schemas.openxmlformats.org/officeDocument/2006/relationships/slideLayout" Target="../slideLayouts/slideLayout3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4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73326" y="736209"/>
            <a:ext cx="9755187" cy="1764443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40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Hasiči</a:t>
            </a:r>
            <a:endParaRPr lang="cs-CZ" sz="40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8847" y="2754717"/>
            <a:ext cx="9144000" cy="1655762"/>
          </a:xfrm>
        </p:spPr>
        <p:txBody>
          <a:bodyPr/>
          <a:lstStyle/>
          <a:p>
            <a:r>
              <a:rPr lang="cs-CZ" cap="none" dirty="0" smtClean="0"/>
              <a:t>Hana </a:t>
            </a:r>
            <a:r>
              <a:rPr lang="cs-CZ" cap="none" dirty="0" err="1" smtClean="0"/>
              <a:t>Schotterlová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je hasič?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827" y="1512082"/>
            <a:ext cx="2273489" cy="21522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55"/>
          <a:stretch/>
        </p:blipFill>
        <p:spPr>
          <a:xfrm>
            <a:off x="838200" y="3900983"/>
            <a:ext cx="2076725" cy="204944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240" t="39403" b="33533"/>
          <a:stretch/>
        </p:blipFill>
        <p:spPr>
          <a:xfrm>
            <a:off x="7422910" y="940137"/>
            <a:ext cx="1481219" cy="15011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2927" y="3489078"/>
            <a:ext cx="2180873" cy="2083945"/>
          </a:xfrm>
          <a:prstGeom prst="rect">
            <a:avLst/>
          </a:prstGeom>
        </p:spPr>
      </p:pic>
      <p:pic>
        <p:nvPicPr>
          <p:cNvPr id="9" name="Picture 7" descr="Policie, Zabezpečení, Člověk, Důstojník, Osoba, Zákon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6008" y="2317465"/>
            <a:ext cx="1171613" cy="23432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926926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328613" y="331788"/>
            <a:ext cx="9069387" cy="1439862"/>
          </a:xfrm>
        </p:spPr>
        <p:txBody>
          <a:bodyPr/>
          <a:lstStyle/>
          <a:p>
            <a:pPr algn="ctr" eaLnBrk="1" hangingPunct="1"/>
            <a:r>
              <a:rPr lang="cs-CZ" altLang="cs-CZ" dirty="0" smtClean="0"/>
              <a:t>Jaké číslo voláme, když potřebujeme </a:t>
            </a:r>
            <a:r>
              <a:rPr lang="cs-CZ" altLang="cs-CZ" dirty="0" smtClean="0"/>
              <a:t>hasiče?</a:t>
            </a:r>
            <a:endParaRPr lang="cs-CZ" altLang="cs-CZ" dirty="0" smtClean="0"/>
          </a:p>
        </p:txBody>
      </p:sp>
      <p:sp>
        <p:nvSpPr>
          <p:cNvPr id="12291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>
            <a:lvl1pPr eaLnBrk="0" hangingPunct="0">
              <a:spcBef>
                <a:spcPts val="575"/>
              </a:spcBef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600">
                <a:solidFill>
                  <a:schemeClr val="tx1"/>
                </a:solidFill>
                <a:latin typeface="Perpetua" panose="02020502060401020303" pitchFamily="18" charset="0"/>
              </a:defRPr>
            </a:lvl1pPr>
            <a:lvl2pPr marL="742950" indent="-285750" eaLnBrk="0" hangingPunct="0">
              <a:spcBef>
                <a:spcPts val="375"/>
              </a:spcBef>
              <a:buClr>
                <a:schemeClr val="accent2"/>
              </a:buClr>
              <a:buSzPct val="85000"/>
              <a:buFont typeface="Wingdings 2" panose="05020102010507070707" pitchFamily="18" charset="2"/>
              <a:buChar char=""/>
              <a:defRPr sz="2400">
                <a:solidFill>
                  <a:schemeClr val="tx1"/>
                </a:solidFill>
                <a:latin typeface="Perpetua" panose="02020502060401020303" pitchFamily="18" charset="0"/>
              </a:defRPr>
            </a:lvl2pPr>
            <a:lvl3pPr marL="1143000" indent="-228600" eaLnBrk="0" hangingPunct="0">
              <a:spcBef>
                <a:spcPts val="375"/>
              </a:spcBef>
              <a:buClr>
                <a:srgbClr val="E6B1AB"/>
              </a:buClr>
              <a:buSzPct val="8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Perpetua" panose="02020502060401020303" pitchFamily="18" charset="0"/>
              </a:defRPr>
            </a:lvl3pPr>
            <a:lvl4pPr marL="1600200" indent="-228600" eaLnBrk="0" hangingPunct="0">
              <a:spcBef>
                <a:spcPts val="375"/>
              </a:spcBef>
              <a:buClr>
                <a:srgbClr val="A28E6A"/>
              </a:buClr>
              <a:buSzPct val="80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Perpetua" panose="02020502060401020303" pitchFamily="18" charset="0"/>
              </a:defRPr>
            </a:lvl4pPr>
            <a:lvl5pPr marL="2057400" indent="-228600" eaLnBrk="0" hangingPunct="0">
              <a:spcBef>
                <a:spcPts val="375"/>
              </a:spcBef>
              <a:buClr>
                <a:srgbClr val="A28E6A"/>
              </a:buClr>
              <a:buChar char="o"/>
              <a:defRPr sz="2000">
                <a:solidFill>
                  <a:schemeClr val="tx1"/>
                </a:solidFill>
                <a:latin typeface="Perpetua" panose="02020502060401020303" pitchFamily="18" charset="0"/>
              </a:defRPr>
            </a:lvl5pPr>
            <a:lvl6pPr marL="2514600" indent="-228600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A28E6A"/>
              </a:buClr>
              <a:buChar char="o"/>
              <a:defRPr sz="2000">
                <a:solidFill>
                  <a:schemeClr val="tx1"/>
                </a:solidFill>
                <a:latin typeface="Perpetua" panose="02020502060401020303" pitchFamily="18" charset="0"/>
              </a:defRPr>
            </a:lvl6pPr>
            <a:lvl7pPr marL="2971800" indent="-228600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A28E6A"/>
              </a:buClr>
              <a:buChar char="o"/>
              <a:defRPr sz="2000">
                <a:solidFill>
                  <a:schemeClr val="tx1"/>
                </a:solidFill>
                <a:latin typeface="Perpetua" panose="02020502060401020303" pitchFamily="18" charset="0"/>
              </a:defRPr>
            </a:lvl7pPr>
            <a:lvl8pPr marL="3429000" indent="-228600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A28E6A"/>
              </a:buClr>
              <a:buChar char="o"/>
              <a:defRPr sz="2000">
                <a:solidFill>
                  <a:schemeClr val="tx1"/>
                </a:solidFill>
                <a:latin typeface="Perpetua" panose="02020502060401020303" pitchFamily="18" charset="0"/>
              </a:defRPr>
            </a:lvl8pPr>
            <a:lvl9pPr marL="3886200" indent="-228600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A28E6A"/>
              </a:buClr>
              <a:buChar char="o"/>
              <a:defRPr sz="2000">
                <a:solidFill>
                  <a:schemeClr val="tx1"/>
                </a:solidFill>
                <a:latin typeface="Perpetua" panose="02020502060401020303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400" smtClean="0">
                <a:solidFill>
                  <a:schemeClr val="tx2"/>
                </a:solidFill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83675FF-D8E4-4B94-B435-12287A073BE7}" type="slidenum">
              <a:rPr lang="cs-CZ" altLang="cs-CZ">
                <a:solidFill>
                  <a:srgbClr val="FFFFFF"/>
                </a:solidFill>
                <a:latin typeface="Franklin Gothic Book" panose="020B0503020102020204" pitchFamily="34" charset="0"/>
              </a:rPr>
              <a:pPr eaLnBrk="1" hangingPunct="1"/>
              <a:t>3</a:t>
            </a:fld>
            <a:endParaRPr lang="cs-CZ" altLang="cs-CZ">
              <a:solidFill>
                <a:srgbClr val="FFFFFF"/>
              </a:solidFill>
              <a:latin typeface="Franklin Gothic Book" panose="020B0503020102020204" pitchFamily="34" charset="0"/>
            </a:endParaRPr>
          </a:p>
        </p:txBody>
      </p:sp>
      <p:sp>
        <p:nvSpPr>
          <p:cNvPr id="12293" name="TextovéPole 1"/>
          <p:cNvSpPr txBox="1">
            <a:spLocks noChangeArrowheads="1"/>
          </p:cNvSpPr>
          <p:nvPr/>
        </p:nvSpPr>
        <p:spPr bwMode="auto">
          <a:xfrm>
            <a:off x="1052513" y="2557463"/>
            <a:ext cx="2651125" cy="157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9600" dirty="0"/>
              <a:t>150</a:t>
            </a:r>
          </a:p>
        </p:txBody>
      </p:sp>
      <p:sp>
        <p:nvSpPr>
          <p:cNvPr id="12294" name="TextovéPole 2"/>
          <p:cNvSpPr txBox="1">
            <a:spLocks noChangeArrowheads="1"/>
          </p:cNvSpPr>
          <p:nvPr/>
        </p:nvSpPr>
        <p:spPr bwMode="auto">
          <a:xfrm>
            <a:off x="4364038" y="2557463"/>
            <a:ext cx="2846387" cy="157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9600" dirty="0"/>
              <a:t>155</a:t>
            </a:r>
          </a:p>
        </p:txBody>
      </p:sp>
      <p:sp>
        <p:nvSpPr>
          <p:cNvPr id="12295" name="TextovéPole 4"/>
          <p:cNvSpPr txBox="1">
            <a:spLocks noChangeArrowheads="1"/>
          </p:cNvSpPr>
          <p:nvPr/>
        </p:nvSpPr>
        <p:spPr bwMode="auto">
          <a:xfrm>
            <a:off x="8183563" y="2557463"/>
            <a:ext cx="3449637" cy="157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9600" dirty="0"/>
              <a:t>158</a:t>
            </a:r>
          </a:p>
        </p:txBody>
      </p:sp>
    </p:spTree>
    <p:extLst>
      <p:ext uri="{BB962C8B-B14F-4D97-AF65-F5344CB8AC3E}">
        <p14:creationId xmlns:p14="http://schemas.microsoft.com/office/powerpoint/2010/main" val="3882055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4" grpId="0"/>
      <p:bldP spid="1229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871" t="10149" r="602" b="74527"/>
          <a:stretch/>
        </p:blipFill>
        <p:spPr>
          <a:xfrm>
            <a:off x="1261281" y="1027906"/>
            <a:ext cx="4528073" cy="2544973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Co potřebuje hasič?</a:t>
            </a:r>
            <a:endParaRPr lang="cs-CZ" dirty="0" smtClean="0"/>
          </a:p>
        </p:txBody>
      </p:sp>
      <p:pic>
        <p:nvPicPr>
          <p:cNvPr id="1026" name="Picture 2" descr="Hasicí P&amp;rcaron;ístroj, Ohe&amp;ncaron; Supresorových, Nouzové, &amp;Ccaron;ervená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212" b="94505" l="9150" r="9477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1596" y="3506152"/>
            <a:ext cx="1274059" cy="2271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Oddych, Obrana, Hasi&amp;ccaron;, Helma, Inhalátor, Mask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5724" y="796882"/>
            <a:ext cx="1219651" cy="1774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0889" y="1940999"/>
            <a:ext cx="1885312" cy="141398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0889" y="3771481"/>
            <a:ext cx="2332530" cy="200597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73" t="12764" r="20264" b="11179"/>
          <a:stretch/>
        </p:blipFill>
        <p:spPr>
          <a:xfrm>
            <a:off x="5789354" y="3629737"/>
            <a:ext cx="1265563" cy="1144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7005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871" t="10149" r="602" b="74527"/>
          <a:stretch/>
        </p:blipFill>
        <p:spPr>
          <a:xfrm>
            <a:off x="7315925" y="1444086"/>
            <a:ext cx="3760803" cy="211373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152" b="22788" l="64137" r="9783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287" t="5209" b="75208"/>
          <a:stretch/>
        </p:blipFill>
        <p:spPr>
          <a:xfrm>
            <a:off x="4845983" y="3284436"/>
            <a:ext cx="2066993" cy="151764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51" t="5832" r="47898" b="74584"/>
          <a:stretch/>
        </p:blipFill>
        <p:spPr>
          <a:xfrm>
            <a:off x="8804390" y="3867826"/>
            <a:ext cx="2741615" cy="18685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8061" b="56788" l="6347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152" t="37991" b="41918"/>
          <a:stretch/>
        </p:blipFill>
        <p:spPr>
          <a:xfrm>
            <a:off x="752146" y="3867826"/>
            <a:ext cx="2674306" cy="195406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455" b="25455" l="63053" r="979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4152" t="210" r="2013" b="71629"/>
          <a:stretch/>
        </p:blipFill>
        <p:spPr>
          <a:xfrm>
            <a:off x="1443291" y="823368"/>
            <a:ext cx="2928868" cy="3355170"/>
          </a:xfrm>
          <a:prstGeom prst="rect">
            <a:avLst/>
          </a:prstGeom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Čím jezdí hasič?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610387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-3.33333E-6 L -1.45833E-6 0.00023 C 0.00352 -0.00046 0.0069 -0.00185 0.01055 -0.00185 C 0.01172 -0.00185 0.01276 -0.00023 0.01406 -3.33333E-6 C 0.01745 0.00116 0.02097 0.00209 0.02461 0.00232 L 0.14883 0.00232 L 0.31641 0.00857 L 0.31875 0.00648 " pathEditMode="relative" rAng="0" ptsTypes="AAAAAA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937" y="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pic>
        <p:nvPicPr>
          <p:cNvPr id="4" name="Picture 7" descr="Policie, Zabezpečení, Člověk, Důstojník, Osoba, Záko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5377" y="3748386"/>
            <a:ext cx="1063800" cy="212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871" t="10149" r="602" b="74527"/>
          <a:stretch/>
        </p:blipFill>
        <p:spPr>
          <a:xfrm>
            <a:off x="696762" y="588523"/>
            <a:ext cx="3760803" cy="211373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3995" y="3748386"/>
            <a:ext cx="1677043" cy="160250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0506" y="165229"/>
            <a:ext cx="2273489" cy="21522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51" t="5832" r="47898" b="74584"/>
          <a:stretch/>
        </p:blipFill>
        <p:spPr>
          <a:xfrm>
            <a:off x="6306851" y="3376507"/>
            <a:ext cx="2031932" cy="13848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152" b="22788" l="64137" r="9783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287" t="5209" b="75208"/>
          <a:stretch/>
        </p:blipFill>
        <p:spPr>
          <a:xfrm>
            <a:off x="3549363" y="2702257"/>
            <a:ext cx="1732276" cy="1271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76859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</a:t>
            </a:r>
            <a:r>
              <a:rPr lang="cs-CZ" dirty="0" err="1" smtClean="0"/>
              <a:t>KUMUČe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39" t="5575" r="6003" b="11620"/>
          <a:stretch/>
        </p:blipFill>
        <p:spPr>
          <a:xfrm rot="16200000">
            <a:off x="4783539" y="1098641"/>
            <a:ext cx="4544707" cy="3302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358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388897"/>
            <a:ext cx="10515600" cy="4351338"/>
          </a:xfrm>
        </p:spPr>
        <p:txBody>
          <a:bodyPr>
            <a:normAutofit/>
          </a:bodyPr>
          <a:lstStyle/>
          <a:p>
            <a:r>
              <a:rPr lang="cs-CZ" sz="1600" dirty="0" smtClean="0"/>
              <a:t>Vlastní zdroje</a:t>
            </a:r>
          </a:p>
          <a:p>
            <a:r>
              <a:rPr lang="cs-CZ" sz="1600" dirty="0" smtClean="0"/>
              <a:t>Fotografie z archivu </a:t>
            </a:r>
            <a:r>
              <a:rPr lang="cs-CZ" sz="1600" dirty="0" smtClean="0"/>
              <a:t>autora</a:t>
            </a:r>
          </a:p>
          <a:p>
            <a:r>
              <a:rPr lang="en-US" altLang="cs-CZ" sz="1600" dirty="0"/>
              <a:t>OPENCLIPS. </a:t>
            </a:r>
            <a:r>
              <a:rPr lang="en-US" altLang="cs-CZ" sz="1600" i="1" dirty="0" err="1"/>
              <a:t>pixabay</a:t>
            </a:r>
            <a:r>
              <a:rPr lang="en-US" altLang="cs-CZ" sz="1600" dirty="0"/>
              <a:t> [online]. [cit. 9.3.2015]. </a:t>
            </a:r>
            <a:r>
              <a:rPr lang="en-US" altLang="cs-CZ" sz="1600" dirty="0" err="1"/>
              <a:t>Dostupný</a:t>
            </a:r>
            <a:r>
              <a:rPr lang="en-US" altLang="cs-CZ" sz="1600" dirty="0"/>
              <a:t> pod </a:t>
            </a:r>
            <a:r>
              <a:rPr lang="en-US" altLang="cs-CZ" sz="1600" dirty="0" err="1"/>
              <a:t>licencí</a:t>
            </a:r>
            <a:r>
              <a:rPr lang="en-US" altLang="cs-CZ" sz="1600" dirty="0"/>
              <a:t> CC0 Public Domain </a:t>
            </a:r>
            <a:r>
              <a:rPr lang="en-US" altLang="cs-CZ" sz="1600" dirty="0" err="1"/>
              <a:t>na</a:t>
            </a:r>
            <a:r>
              <a:rPr lang="en-US" altLang="cs-CZ" sz="1600" dirty="0"/>
              <a:t> WWW: </a:t>
            </a:r>
            <a:r>
              <a:rPr lang="en-US" altLang="cs-CZ" sz="1600" dirty="0">
                <a:hlinkClick r:id="rId2"/>
              </a:rPr>
              <a:t>http://pixabay.com/cs/policie-zabezpe%C4%8Den%C3%AD-%C4%8Dlov%C4%9Bk-159894</a:t>
            </a:r>
            <a:r>
              <a:rPr lang="en-US" altLang="cs-CZ" sz="1600" dirty="0" smtClean="0">
                <a:hlinkClick r:id="rId2"/>
              </a:rPr>
              <a:t>/</a:t>
            </a:r>
            <a:endParaRPr lang="cs-CZ" altLang="cs-CZ" sz="1600" dirty="0" smtClean="0"/>
          </a:p>
          <a:p>
            <a:r>
              <a:rPr lang="cs-CZ" sz="1600" dirty="0"/>
              <a:t>SQUIRREL, </a:t>
            </a:r>
            <a:r>
              <a:rPr lang="cs-CZ" sz="1600" dirty="0" err="1"/>
              <a:t>Rabid</a:t>
            </a:r>
            <a:r>
              <a:rPr lang="cs-CZ" sz="1600" dirty="0"/>
              <a:t>. </a:t>
            </a:r>
            <a:r>
              <a:rPr lang="cs-CZ" sz="1600" i="1" dirty="0" err="1"/>
              <a:t>Pixabay</a:t>
            </a:r>
            <a:r>
              <a:rPr lang="cs-CZ" sz="1600" dirty="0"/>
              <a:t> [online]. [cit. 11.3.2015]. Dostupný na WWW: http://pixabay.com/cs/hasic%C3%AD-p%C5%99%C3%ADstroj-ohe%C5%88-supresorov%C3%BDch-237643/ </a:t>
            </a:r>
            <a:endParaRPr lang="cs-CZ" sz="1600" dirty="0" smtClean="0"/>
          </a:p>
          <a:p>
            <a:r>
              <a:rPr lang="cs-CZ" sz="1600" dirty="0" smtClean="0"/>
              <a:t>CLIPS, Open. </a:t>
            </a:r>
            <a:r>
              <a:rPr lang="cs-CZ" sz="1600" i="1" dirty="0" err="1" smtClean="0"/>
              <a:t>Pixabay</a:t>
            </a:r>
            <a:r>
              <a:rPr lang="cs-CZ" sz="1600" dirty="0" smtClean="0"/>
              <a:t> [online]. [cit. 11.3.2015]. Dostupný na WWW: http://pixabay.com/cs/oddych-obrana-hasi%C4%8D-helma-152093/ </a:t>
            </a:r>
          </a:p>
          <a:p>
            <a:endParaRPr lang="cs-CZ" sz="1600" dirty="0" smtClean="0"/>
          </a:p>
          <a:p>
            <a:endParaRPr lang="cs-CZ" altLang="cs-CZ" sz="1600" dirty="0"/>
          </a:p>
          <a:p>
            <a:endParaRPr lang="cs-CZ" sz="1600" dirty="0" smtClean="0"/>
          </a:p>
          <a:p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blok: </a:t>
            </a:r>
            <a:r>
              <a:rPr lang="cs-CZ" sz="2800" dirty="0" smtClean="0">
                <a:latin typeface="Calibri" panose="020F0502020204030204" pitchFamily="34" charset="0"/>
              </a:rPr>
              <a:t>Dítě a jeho tělo 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šest pracovních listů 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  <a:endParaRPr lang="cs-CZ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Pracovní list pro využití </a:t>
            </a:r>
            <a:r>
              <a:rPr lang="cs-CZ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KUMUČe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 seznámí s povoláním hasiče a s integrovaným záchranným systémem.</a:t>
            </a:r>
            <a:endParaRPr lang="cs-CZ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505" y="2199767"/>
            <a:ext cx="9509760" cy="3524813"/>
          </a:xfrm>
        </p:spPr>
        <p:txBody>
          <a:bodyPr>
            <a:normAutofit/>
          </a:bodyPr>
          <a:lstStyle/>
          <a:p>
            <a:r>
              <a:rPr lang="cs-CZ" sz="1800" dirty="0" smtClean="0"/>
              <a:t>Snímek č. </a:t>
            </a:r>
            <a:r>
              <a:rPr lang="cs-CZ" sz="1800" dirty="0" smtClean="0"/>
              <a:t>2. – 5.  – děti určují správnou odpověď pomocí lišty pera</a:t>
            </a:r>
          </a:p>
          <a:p>
            <a:r>
              <a:rPr lang="cs-CZ" sz="1800" dirty="0" smtClean="0"/>
              <a:t>Snímek </a:t>
            </a:r>
            <a:r>
              <a:rPr lang="cs-CZ" sz="1800" dirty="0" smtClean="0"/>
              <a:t>č. </a:t>
            </a:r>
            <a:r>
              <a:rPr lang="cs-CZ" sz="1800" dirty="0" smtClean="0"/>
              <a:t>6 </a:t>
            </a:r>
            <a:r>
              <a:rPr lang="cs-CZ" sz="1800" dirty="0" smtClean="0"/>
              <a:t>– </a:t>
            </a:r>
            <a:r>
              <a:rPr lang="cs-CZ" sz="1800" dirty="0" smtClean="0"/>
              <a:t>spojování logických dvojic pomocí lišty pera</a:t>
            </a:r>
            <a:endParaRPr lang="cs-CZ" sz="1800" dirty="0" smtClean="0"/>
          </a:p>
          <a:p>
            <a:r>
              <a:rPr lang="cs-CZ" sz="1800" dirty="0" smtClean="0"/>
              <a:t>Využití </a:t>
            </a:r>
            <a:r>
              <a:rPr lang="cs-CZ" sz="1800" dirty="0" err="1" smtClean="0"/>
              <a:t>KUMUČe</a:t>
            </a:r>
            <a:r>
              <a:rPr lang="cs-CZ" sz="1800" dirty="0" smtClean="0"/>
              <a:t> – </a:t>
            </a:r>
            <a:r>
              <a:rPr lang="cs-CZ" sz="1800" dirty="0" smtClean="0"/>
              <a:t>viz snímek č. 7</a:t>
            </a:r>
            <a:endParaRPr lang="cs-CZ" sz="1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</p:txBody>
      </p:sp>
    </p:spTree>
    <p:extLst>
      <p:ext uri="{BB962C8B-B14F-4D97-AF65-F5344CB8AC3E}">
        <p14:creationId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lavní událost">
  <a:themeElements>
    <a:clrScheme name="Hlavní událos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Hlavní událos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avní událos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TM04033927[[fn=Hlavní událost]]</Template>
  <TotalTime>0</TotalTime>
  <Words>336</Words>
  <Application>Microsoft Office PowerPoint</Application>
  <PresentationFormat>Širokoúhlá obrazovka</PresentationFormat>
  <Paragraphs>75</Paragraphs>
  <Slides>13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4</vt:i4>
      </vt:variant>
      <vt:variant>
        <vt:lpstr>Nadpisy snímků</vt:lpstr>
      </vt:variant>
      <vt:variant>
        <vt:i4>13</vt:i4>
      </vt:variant>
    </vt:vector>
  </HeadingPairs>
  <TitlesOfParts>
    <vt:vector size="25" baseType="lpstr">
      <vt:lpstr>Arial</vt:lpstr>
      <vt:lpstr>Calibri</vt:lpstr>
      <vt:lpstr>Calibri Light</vt:lpstr>
      <vt:lpstr>Century Gothic</vt:lpstr>
      <vt:lpstr>Franklin Gothic Book</vt:lpstr>
      <vt:lpstr>Impact</vt:lpstr>
      <vt:lpstr>Perpetua</vt:lpstr>
      <vt:lpstr>Times New Roman</vt:lpstr>
      <vt:lpstr>Hlavní událost</vt:lpstr>
      <vt:lpstr>Motiv Office</vt:lpstr>
      <vt:lpstr>1_Motiv Office</vt:lpstr>
      <vt:lpstr>2_Motiv Office</vt:lpstr>
      <vt:lpstr>Hasiči</vt:lpstr>
      <vt:lpstr>Kdo je hasič?</vt:lpstr>
      <vt:lpstr>Jaké číslo voláme, když potřebujeme hasiče?</vt:lpstr>
      <vt:lpstr>Prezentace aplikace PowerPoint</vt:lpstr>
      <vt:lpstr>Prezentace aplikace PowerPoint</vt:lpstr>
      <vt:lpstr>Prezentace aplikace PowerPoint</vt:lpstr>
      <vt:lpstr>Využití KUMUČe</vt:lpstr>
      <vt:lpstr>Použité odkazy</vt:lpstr>
      <vt:lpstr>Metodický pokyn Integrovaný blok: Dítě a jeho tělo 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2015-03-11T15:07:38Z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