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8"/>
  </p:notesMasterIdLst>
  <p:handoutMasterIdLst>
    <p:handoutMasterId r:id="rId19"/>
  </p:handoutMasterIdLst>
  <p:sldIdLst>
    <p:sldId id="289" r:id="rId3"/>
    <p:sldId id="301" r:id="rId4"/>
    <p:sldId id="302" r:id="rId5"/>
    <p:sldId id="290" r:id="rId6"/>
    <p:sldId id="291" r:id="rId7"/>
    <p:sldId id="292" r:id="rId8"/>
    <p:sldId id="293" r:id="rId9"/>
    <p:sldId id="294" r:id="rId10"/>
    <p:sldId id="300" r:id="rId11"/>
    <p:sldId id="295" r:id="rId12"/>
    <p:sldId id="296" r:id="rId13"/>
    <p:sldId id="277" r:id="rId14"/>
    <p:sldId id="297" r:id="rId15"/>
    <p:sldId id="298" r:id="rId16"/>
    <p:sldId id="288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="" xmlns:p15="http://schemas.microsoft.com/office/powerpoint/2012/main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=""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=""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972" autoAdjust="0"/>
    <p:restoredTop sz="94660"/>
  </p:normalViewPr>
  <p:slideViewPr>
    <p:cSldViewPr snapToGrid="0">
      <p:cViewPr>
        <p:scale>
          <a:sx n="82" d="100"/>
          <a:sy n="82" d="100"/>
        </p:scale>
        <p:origin x="-78" y="-54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21" Type="http://schemas.openxmlformats.org/officeDocument/2006/relationships/viewProps" Target="view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1.xml"/><Relationship Id="rId16" Type="http://schemas.openxmlformats.org/officeDocument/2006/relationships/slide" Target="slides/slide14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ableStyles" Target="tableStyles.xml"/><Relationship Id="rId10" Type="http://schemas.openxmlformats.org/officeDocument/2006/relationships/slide" Target="slides/slide8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13.3.2015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27CE2AD-6689-47E5-A985-6D6BE50C5D8F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081364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="" xmlns:p15="http://schemas.microsoft.com/office/powerpoint/2012/main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7" Type="http://schemas.openxmlformats.org/officeDocument/2006/relationships/image" Target="../media/image9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Domácí práce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cap="none" dirty="0" smtClean="0"/>
              <a:t>Eva </a:t>
            </a:r>
            <a:r>
              <a:rPr lang="cs-CZ" cap="none" dirty="0" err="1" smtClean="0"/>
              <a:t>Císlerová</a:t>
            </a:r>
            <a:r>
              <a:rPr lang="cs-CZ" cap="none" dirty="0" smtClean="0"/>
              <a:t>, </a:t>
            </a:r>
            <a:r>
              <a:rPr lang="cs-CZ" cap="none" dirty="0" err="1" smtClean="0"/>
              <a:t>DiS</a:t>
            </a:r>
            <a:r>
              <a:rPr lang="cs-CZ" cap="none" dirty="0" smtClean="0"/>
              <a:t>.</a:t>
            </a:r>
            <a:endParaRPr lang="cs-CZ" cap="none" dirty="0"/>
          </a:p>
        </p:txBody>
      </p:sp>
    </p:spTree>
    <p:extLst>
      <p:ext uri="{BB962C8B-B14F-4D97-AF65-F5344CB8AC3E}">
        <p14:creationId xmlns:p14="http://schemas.microsoft.com/office/powerpoint/2010/main" xmlns="" val="756458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79675" y="311590"/>
            <a:ext cx="7986533" cy="1088136"/>
          </a:xfrm>
        </p:spPr>
        <p:txBody>
          <a:bodyPr>
            <a:normAutofit/>
          </a:bodyPr>
          <a:lstStyle/>
          <a:p>
            <a:r>
              <a:rPr lang="cs-CZ" sz="2200" dirty="0" smtClean="0"/>
              <a:t>K čemu slouží a jak se používají tyto věci v </a:t>
            </a:r>
            <a:r>
              <a:rPr lang="cs-CZ" sz="2200" dirty="0" smtClean="0"/>
              <a:t>domácnosti?</a:t>
            </a:r>
            <a:br>
              <a:rPr lang="cs-CZ" sz="2200" dirty="0" smtClean="0"/>
            </a:br>
            <a:r>
              <a:rPr lang="cs-CZ" sz="2200" dirty="0" smtClean="0"/>
              <a:t> </a:t>
            </a:r>
            <a:r>
              <a:rPr lang="cs-CZ" sz="2200" dirty="0" smtClean="0"/>
              <a:t>Jaké z nich mohou být pro tebe nebezpečné a proč?</a:t>
            </a:r>
            <a:endParaRPr lang="cs-CZ" sz="2200" dirty="0"/>
          </a:p>
        </p:txBody>
      </p:sp>
      <p:pic>
        <p:nvPicPr>
          <p:cNvPr id="19" name="Zástupný symbol pro obsah 18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92520" y="2151417"/>
            <a:ext cx="1488634" cy="1984845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21" name="Obrázek 2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60961" y="1692799"/>
            <a:ext cx="1909824" cy="1432367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66522" y="1738050"/>
            <a:ext cx="1849488" cy="1387116"/>
          </a:xfrm>
          <a:prstGeom prst="rect">
            <a:avLst/>
          </a:prstGeom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545733" y="2242596"/>
            <a:ext cx="1477943" cy="1970590"/>
          </a:xfrm>
          <a:prstGeom prst="rect">
            <a:avLst/>
          </a:prstGeom>
        </p:spPr>
      </p:pic>
      <p:pic>
        <p:nvPicPr>
          <p:cNvPr id="24" name="Obrázek 2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71456" y="3408504"/>
            <a:ext cx="1844554" cy="1383416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60961" y="3359552"/>
            <a:ext cx="1909824" cy="1432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4970942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38911"/>
            <a:ext cx="9509760" cy="2408461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     S čím můžeš doma pomáhat?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 flipV="1">
            <a:off x="1169043" y="1863524"/>
            <a:ext cx="9681837" cy="289367"/>
          </a:xfrm>
        </p:spPr>
        <p:txBody>
          <a:bodyPr>
            <a:normAutofit fontScale="85000" lnSpcReduction="20000"/>
          </a:bodyPr>
          <a:lstStyle/>
          <a:p>
            <a:pPr marL="45720" indent="0">
              <a:buNone/>
            </a:pP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55441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0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125 0 C 0.181 0 0.25 0.069 0.25 0.125 L 0.25 0.25 E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             Smíš prostírat stůl?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40306" y="1886673"/>
            <a:ext cx="2170253" cy="28936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8997446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1120" y="497712"/>
            <a:ext cx="9509760" cy="1029336"/>
          </a:xfrm>
        </p:spPr>
        <p:txBody>
          <a:bodyPr>
            <a:normAutofit/>
          </a:bodyPr>
          <a:lstStyle/>
          <a:p>
            <a:r>
              <a:rPr lang="cs-CZ" dirty="0" smtClean="0"/>
              <a:t>             Smíš </a:t>
            </a:r>
            <a:r>
              <a:rPr lang="cs-CZ" dirty="0"/>
              <a:t>žehlit prádlo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                 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20587" y="2003066"/>
            <a:ext cx="1981199" cy="26415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684876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      Smíš </a:t>
            </a:r>
            <a:r>
              <a:rPr lang="cs-CZ" dirty="0"/>
              <a:t>zalévat květiny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             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93520" y="1840375"/>
            <a:ext cx="2203606" cy="293814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6892006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 </a:t>
            </a:r>
            <a:r>
              <a:rPr lang="cs-CZ" dirty="0" smtClean="0"/>
              <a:t>             Smíš </a:t>
            </a:r>
            <a:r>
              <a:rPr lang="cs-CZ" dirty="0"/>
              <a:t>uvařit polévku?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030561" y="2265741"/>
            <a:ext cx="2775354" cy="20815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3370659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      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/>
              <a:t>               Smíš </a:t>
            </a:r>
            <a:r>
              <a:rPr lang="cs-CZ" dirty="0"/>
              <a:t>nakrmit křečka</a:t>
            </a:r>
            <a:r>
              <a:rPr lang="cs-CZ" dirty="0" smtClean="0"/>
              <a:t>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              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720532" y="2199190"/>
            <a:ext cx="2879524" cy="2159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5895991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     Smíš si uklidit dětský pokoj?</a:t>
            </a:r>
            <a:endParaRPr lang="cs-CZ" dirty="0"/>
          </a:p>
        </p:txBody>
      </p:sp>
      <p:pic>
        <p:nvPicPr>
          <p:cNvPr id="6" name="Zástupný symbol pro obsah 5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6200000">
            <a:off x="4309642" y="2326753"/>
            <a:ext cx="2469267" cy="1851950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1552571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  <a:p>
            <a:r>
              <a:rPr lang="cs-CZ" dirty="0" smtClean="0"/>
              <a:t>Vlastní zdroje</a:t>
            </a:r>
          </a:p>
          <a:p>
            <a:r>
              <a:rPr lang="cs-CZ" dirty="0"/>
              <a:t>F</a:t>
            </a:r>
            <a:r>
              <a:rPr lang="cs-CZ" dirty="0" smtClean="0"/>
              <a:t>otografie </a:t>
            </a:r>
            <a:r>
              <a:rPr lang="cs-CZ" dirty="0"/>
              <a:t>z archivu autora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69048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Metodický pokyn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45720" indent="0">
              <a:buNone/>
            </a:pPr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 smtClean="0"/>
              <a:t>Prezentace </a:t>
            </a:r>
            <a:r>
              <a:rPr lang="cs-CZ" dirty="0"/>
              <a:t>v PowerPointu, která obsahuje  interaktivní </a:t>
            </a:r>
            <a:r>
              <a:rPr lang="cs-CZ" dirty="0" smtClean="0"/>
              <a:t>úkoly – otázky, na které děti odpovídají buďto kladně a obrázek zakroužkují, anebo záporně a obrázek škrtnou. </a:t>
            </a:r>
            <a:endParaRPr lang="cs-CZ" dirty="0"/>
          </a:p>
          <a:p>
            <a:endParaRPr lang="cs-CZ" dirty="0"/>
          </a:p>
          <a:p>
            <a:pPr marL="285750" indent="-285750">
              <a:buFontTx/>
              <a:buChar char="-"/>
            </a:pPr>
            <a:r>
              <a:rPr lang="cs-CZ" dirty="0"/>
              <a:t>Práce s didaktickým kufříkem KUMUČ </a:t>
            </a:r>
            <a:r>
              <a:rPr lang="cs-CZ" dirty="0" smtClean="0"/>
              <a:t>– děti vyhledávají v časopisech pracovní pomůcky a přístroje, které se používají při práci v domácnosti, vystřihnou je a připevní na magnetickou tabulku. 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849661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58344" y="816864"/>
            <a:ext cx="8686800" cy="4091285"/>
          </a:xfrm>
        </p:spPr>
        <p:txBody>
          <a:bodyPr>
            <a:normAutofit lnSpcReduction="10000"/>
          </a:bodyPr>
          <a:lstStyle/>
          <a:p>
            <a:r>
              <a:rPr lang="cs-CZ" dirty="0"/>
              <a:t>VZDĚLÁVACÍ OBLAST: DÍTĚ A JEHO PSYCHIKA</a:t>
            </a:r>
          </a:p>
          <a:p>
            <a:endParaRPr lang="cs-CZ" dirty="0"/>
          </a:p>
          <a:p>
            <a:r>
              <a:rPr lang="cs-CZ" dirty="0"/>
              <a:t>PODOBLAST: SEBEPOJETÍ, CITY, VŮLE (SEBEOVLÁDÁNÍ A PŘIZPŮSOBIVOST)</a:t>
            </a:r>
          </a:p>
          <a:p>
            <a:endParaRPr lang="cs-CZ" dirty="0"/>
          </a:p>
          <a:p>
            <a:r>
              <a:rPr lang="cs-CZ" dirty="0"/>
              <a:t>VZDĚLÁVACÍ CÍLE: Rozvoj schopnosti uvědomovat si svoje možnosti a limity</a:t>
            </a:r>
          </a:p>
          <a:p>
            <a:endParaRPr lang="cs-CZ" dirty="0"/>
          </a:p>
          <a:p>
            <a:r>
              <a:rPr lang="cs-CZ" dirty="0"/>
              <a:t>KONKRETIZOVANÉ VÝSTUPY: Odhadnout, na co stačí, uvědomovat si, co mu nejde, co je pro ně obtížné</a:t>
            </a:r>
          </a:p>
        </p:txBody>
      </p:sp>
    </p:spTree>
    <p:extLst>
      <p:ext uri="{BB962C8B-B14F-4D97-AF65-F5344CB8AC3E}">
        <p14:creationId xmlns:p14="http://schemas.microsoft.com/office/powerpoint/2010/main" xmlns="" val="67300832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Prvky polytechnické výchovy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Řešení jednoduchých </a:t>
            </a:r>
            <a:r>
              <a:rPr lang="cs-CZ" dirty="0" smtClean="0"/>
              <a:t>úkolů</a:t>
            </a:r>
          </a:p>
          <a:p>
            <a:r>
              <a:rPr lang="cs-CZ" dirty="0" smtClean="0"/>
              <a:t>Spontánně vyprávět zážitky</a:t>
            </a:r>
          </a:p>
          <a:p>
            <a:r>
              <a:rPr lang="cs-CZ" dirty="0" smtClean="0"/>
              <a:t>Rozlišení podstatných a nepodstatných předmětů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804697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15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57215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="" xmlns:thm15="http://schemas.microsoft.com/office/thememl/2012/main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322</Words>
  <Application>Microsoft Office PowerPoint</Application>
  <PresentationFormat>Vlastní</PresentationFormat>
  <Paragraphs>61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Sheer Green 16x9</vt:lpstr>
      <vt:lpstr>Domácí práce</vt:lpstr>
      <vt:lpstr>K čemu slouží a jak se používají tyto věci v domácnosti?  Jaké z nich mohou být pro tebe nebezpečné a proč?</vt:lpstr>
      <vt:lpstr>                  S čím můžeš doma pomáhat?</vt:lpstr>
      <vt:lpstr>                  Smíš prostírat stůl?</vt:lpstr>
      <vt:lpstr>             Smíš žehlit prádlo?</vt:lpstr>
      <vt:lpstr>             Smíš zalévat květiny?</vt:lpstr>
      <vt:lpstr>              Smíš uvařit polévku?</vt:lpstr>
      <vt:lpstr>                             Smíš nakrmit křečka?</vt:lpstr>
      <vt:lpstr>       Smíš si uklidit dětský pokoj?</vt:lpstr>
      <vt:lpstr>Použité odkazy</vt:lpstr>
      <vt:lpstr>Metodický pokyn</vt:lpstr>
      <vt:lpstr>Studijní materiály </vt:lpstr>
      <vt:lpstr>Snímek 13</vt:lpstr>
      <vt:lpstr>Prvky polytechnické výchovy</vt:lpstr>
      <vt:lpstr>Snímek 15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2015-03-12T23:09:42Z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