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973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9" r:id="rId4"/>
    <p:sldId id="294" r:id="rId5"/>
    <p:sldId id="290" r:id="rId6"/>
    <p:sldId id="293" r:id="rId7"/>
    <p:sldId id="291" r:id="rId8"/>
    <p:sldId id="275" r:id="rId9"/>
    <p:sldId id="276" r:id="rId10"/>
    <p:sldId id="277" r:id="rId11"/>
    <p:sldId id="278" r:id="rId12"/>
    <p:sldId id="287" r:id="rId13"/>
    <p:sldId id="28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77" autoAdjust="0"/>
    <p:restoredTop sz="81871" autoAdjust="0"/>
  </p:normalViewPr>
  <p:slideViewPr>
    <p:cSldViewPr snapToGrid="0">
      <p:cViewPr>
        <p:scale>
          <a:sx n="81" d="100"/>
          <a:sy n="81" d="100"/>
        </p:scale>
        <p:origin x="-78" y="-12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13.3.2015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13.3.2015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Pracujeme se stejnými kostkami, které jsou</a:t>
            </a:r>
            <a:r>
              <a:rPr lang="cs-CZ" baseline="0" dirty="0" smtClean="0"/>
              <a:t> na obrázku.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676460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623781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782037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gif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12201452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914400" y="1752602"/>
            <a:ext cx="103632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914400" y="3611607"/>
            <a:ext cx="103632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5019" y="4953000"/>
            <a:ext cx="12197020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8E80666-FB37-4B36-9149-507F3B0178E3}" type="datetimeFigureOut">
              <a:rPr lang="en-US" smtClean="0"/>
              <a:pPr/>
              <a:t>3/13/2015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7E63A33-8271-4DD0-9C48-789913D7C115}" type="slidenum">
              <a:rPr lang="en-US" smtClean="0"/>
              <a:pPr/>
              <a:t>‹#›</a:t>
            </a:fld>
            <a:endParaRPr lang="en-US"/>
          </a:p>
        </p:txBody>
      </p:sp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168" y="1059712"/>
            <a:ext cx="103632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230284" y="2931712"/>
            <a:ext cx="6096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4848907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4600352" y="3005472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481329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9728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5410200"/>
            <a:ext cx="5386917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6193369" y="5410200"/>
            <a:ext cx="5389033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9600" y="1444295"/>
            <a:ext cx="5386917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1444295"/>
            <a:ext cx="5389033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4876800"/>
            <a:ext cx="9975701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892800" y="5355102"/>
            <a:ext cx="5299456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219200" y="274320"/>
            <a:ext cx="9973056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8969376" y="6407944"/>
            <a:ext cx="2560320" cy="365760"/>
          </a:xfrm>
        </p:spPr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521643" y="5443402"/>
            <a:ext cx="95504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4800" y="189968"/>
            <a:ext cx="115824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5840097" y="6407945"/>
            <a:ext cx="313424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865122"/>
            <a:ext cx="10767243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65697" y="5944936"/>
            <a:ext cx="6587499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47623" y="5939011"/>
            <a:ext cx="492060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11552149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11303595" y="4988440"/>
            <a:ext cx="24384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1481330"/>
            <a:ext cx="109728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9125351" y="274641"/>
            <a:ext cx="236996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41"/>
            <a:ext cx="84328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665697" y="5944936"/>
            <a:ext cx="6587499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647623" y="5939011"/>
            <a:ext cx="492060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8056" y="5791253"/>
            <a:ext cx="4536419" cy="1080868"/>
          </a:xfrm>
          <a:prstGeom prst="rtTriangle">
            <a:avLst/>
          </a:prstGeom>
          <a:blipFill>
            <a:blip r:embed="rId1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12316" y="5787739"/>
            <a:ext cx="454067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609600" y="1481329"/>
            <a:ext cx="109728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8969376" y="6407944"/>
            <a:ext cx="256032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5840097" y="6407945"/>
            <a:ext cx="313424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11529696" y="6407945"/>
            <a:ext cx="48768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974" r:id="rId1"/>
    <p:sldLayoutId id="2147483975" r:id="rId2"/>
    <p:sldLayoutId id="2147483976" r:id="rId3"/>
    <p:sldLayoutId id="2147483977" r:id="rId4"/>
    <p:sldLayoutId id="2147483978" r:id="rId5"/>
    <p:sldLayoutId id="2147483979" r:id="rId6"/>
    <p:sldLayoutId id="2147483980" r:id="rId7"/>
    <p:sldLayoutId id="2147483981" r:id="rId8"/>
    <p:sldLayoutId id="2147483982" r:id="rId9"/>
    <p:sldLayoutId id="2147483983" r:id="rId10"/>
    <p:sldLayoutId id="2147483984" r:id="rId11"/>
    <p:sldLayoutId id="2147483649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77096" y="1236519"/>
            <a:ext cx="9489573" cy="1465118"/>
          </a:xfrm>
        </p:spPr>
        <p:txBody>
          <a:bodyPr/>
          <a:lstStyle/>
          <a:p>
            <a:pPr algn="ctr">
              <a:spcBef>
                <a:spcPts val="0"/>
              </a:spcBef>
            </a:pPr>
            <a:r>
              <a:rPr lang="cs-CZ" sz="40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Dřevěné kostky</a:t>
            </a:r>
            <a:endParaRPr lang="cs-CZ" sz="4000" b="0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54727" y="2855061"/>
            <a:ext cx="8944351" cy="861420"/>
          </a:xfrm>
        </p:spPr>
        <p:txBody>
          <a:bodyPr/>
          <a:lstStyle/>
          <a:p>
            <a:pPr algn="ctr"/>
            <a:r>
              <a:rPr lang="cs-CZ" cap="none" dirty="0" smtClean="0"/>
              <a:t>Bc. Barbora </a:t>
            </a:r>
            <a:r>
              <a:rPr lang="cs-CZ" cap="none" dirty="0" err="1" smtClean="0"/>
              <a:t>Haslová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5840097" y="6492875"/>
            <a:ext cx="313424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Kolik je na obrázku kostek?</a:t>
            </a:r>
            <a:endParaRPr lang="cs-CZ" dirty="0"/>
          </a:p>
        </p:txBody>
      </p:sp>
      <p:pic>
        <p:nvPicPr>
          <p:cNvPr id="14338" name="Picture 2" descr="Stavební Bloky, Barvitý, V&amp;ecaron;&amp;zcaron;, Sestavení, Hrá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84768" y="1610897"/>
            <a:ext cx="6096000" cy="304800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8664314" y="1843790"/>
            <a:ext cx="86943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6</a:t>
            </a:r>
            <a:endParaRPr lang="cs-CZ" sz="6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974767" y="3237876"/>
            <a:ext cx="119921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10</a:t>
            </a:r>
            <a:endParaRPr lang="cs-CZ" sz="6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028420" y="2263516"/>
            <a:ext cx="139408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4</a:t>
            </a:r>
            <a:endParaRPr lang="cs-CZ" sz="6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818558" y="3717561"/>
            <a:ext cx="130414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8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xmlns="" val="15173693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5828374" y="6492875"/>
            <a:ext cx="313424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600" dirty="0" smtClean="0"/>
              <a:t>Jsou kostky na obrázku stejné?</a:t>
            </a:r>
            <a:endParaRPr lang="cs-CZ" sz="3600" dirty="0"/>
          </a:p>
        </p:txBody>
      </p:sp>
      <p:pic>
        <p:nvPicPr>
          <p:cNvPr id="5" name="Picture 2" descr="Stavební Bloky, Barvitý, V&amp;ecaron;&amp;zcaron;, Sestavení, Hrá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94825" y="1266122"/>
            <a:ext cx="6096000" cy="304800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764904" y="1184223"/>
            <a:ext cx="193373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					</a:t>
            </a:r>
            <a:endParaRPr lang="cs-CZ" sz="4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154650" y="2893102"/>
            <a:ext cx="167889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NE</a:t>
            </a:r>
            <a:endParaRPr lang="cs-CZ" sz="6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899816" y="1738859"/>
            <a:ext cx="212860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dirty="0" smtClean="0"/>
              <a:t>ANO</a:t>
            </a:r>
            <a:endParaRPr lang="cs-CZ" sz="6000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5840097" y="6492875"/>
            <a:ext cx="313424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3200" dirty="0" smtClean="0"/>
              <a:t>Kterých kostek je nejvíce ?</a:t>
            </a:r>
            <a:endParaRPr lang="cs-CZ" sz="3200" dirty="0"/>
          </a:p>
        </p:txBody>
      </p:sp>
      <p:pic>
        <p:nvPicPr>
          <p:cNvPr id="13314" name="Picture 2" descr="Stavební Bloky, Barvitý, V&amp;ecaron;&amp;zcaron;, Sestavení, Hrá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95023" y="1431014"/>
            <a:ext cx="6096000" cy="3048001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7495082" y="1469036"/>
            <a:ext cx="29830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červených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769246" y="2548326"/>
            <a:ext cx="26832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žlutých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345180" y="3327816"/>
            <a:ext cx="22635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4"/>
                </a:solidFill>
              </a:rPr>
              <a:t>modrých</a:t>
            </a:r>
            <a:endParaRPr lang="cs-CZ" sz="3600" dirty="0">
              <a:solidFill>
                <a:schemeClr val="accent4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158991" y="4092315"/>
            <a:ext cx="21885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92D050"/>
                </a:solidFill>
              </a:rPr>
              <a:t>zelených</a:t>
            </a:r>
            <a:endParaRPr lang="cs-CZ" sz="36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18309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5851820" y="6492875"/>
            <a:ext cx="313424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Kterých kostek je nejméně?</a:t>
            </a:r>
            <a:endParaRPr lang="cs-CZ" dirty="0"/>
          </a:p>
        </p:txBody>
      </p:sp>
      <p:pic>
        <p:nvPicPr>
          <p:cNvPr id="5" name="Picture 2" descr="Stavební Bloky, Barvitý, V&amp;ecaron;&amp;zcaron;, Sestavení, Hrát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95024" y="1416023"/>
            <a:ext cx="6096000" cy="304800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495082" y="1469036"/>
            <a:ext cx="298304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červených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769246" y="2548326"/>
            <a:ext cx="26832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FFFF00"/>
                </a:solidFill>
              </a:rPr>
              <a:t>žlutých</a:t>
            </a:r>
            <a:endParaRPr lang="cs-CZ" sz="3600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345180" y="3327816"/>
            <a:ext cx="22635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4"/>
                </a:solidFill>
              </a:rPr>
              <a:t>modrých</a:t>
            </a:r>
            <a:endParaRPr lang="cs-CZ" sz="3600" dirty="0">
              <a:solidFill>
                <a:schemeClr val="accent4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158991" y="4092315"/>
            <a:ext cx="21885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92D050"/>
                </a:solidFill>
              </a:rPr>
              <a:t>zelených</a:t>
            </a:r>
            <a:endParaRPr lang="cs-CZ" sz="3600" dirty="0">
              <a:solidFill>
                <a:srgbClr val="92D050"/>
              </a:solidFill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5840097" y="6492875"/>
            <a:ext cx="3134241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Postav stavbu podle obrázku</a:t>
            </a:r>
            <a:endParaRPr lang="cs-CZ" dirty="0"/>
          </a:p>
        </p:txBody>
      </p:sp>
      <p:pic>
        <p:nvPicPr>
          <p:cNvPr id="7" name="Picture 2" descr="Stavební Bloky, Barvitý, V&amp;ecaron;&amp;zcaron;, Sestavení, Hrá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73727" y="1505965"/>
            <a:ext cx="6096000" cy="304800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8548452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39185" y="1289784"/>
            <a:ext cx="9500149" cy="4051437"/>
          </a:xfrm>
        </p:spPr>
        <p:txBody>
          <a:bodyPr>
            <a:normAutofit/>
          </a:bodyPr>
          <a:lstStyle/>
          <a:p>
            <a:r>
              <a:rPr lang="cs-CZ" sz="1100" dirty="0" smtClean="0"/>
              <a:t>Vlastní zdroje</a:t>
            </a:r>
          </a:p>
          <a:p>
            <a:r>
              <a:rPr lang="cs-CZ" sz="1100" dirty="0" smtClean="0"/>
              <a:t>COUNSELLING. </a:t>
            </a:r>
            <a:r>
              <a:rPr lang="cs-CZ" sz="1100" i="1" dirty="0" err="1" smtClean="0"/>
              <a:t>pixabay.com</a:t>
            </a:r>
            <a:r>
              <a:rPr lang="cs-CZ" sz="1100" dirty="0" smtClean="0"/>
              <a:t> [online]. [cit. 8.2.2015]. Dostupný na WWW: http://pixabay.com/cs/stavebn%C3%AD-bloky-barvit%C3%BD-v%C4%9B%C5%BE-456614/ </a:t>
            </a:r>
          </a:p>
          <a:p>
            <a:pPr>
              <a:buNone/>
            </a:pPr>
            <a:endParaRPr lang="cs-CZ" sz="11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68123" y="485225"/>
            <a:ext cx="9500151" cy="924475"/>
          </a:xfrm>
        </p:spPr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pět pracovních listů 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úkolem. </a:t>
            </a:r>
            <a:endParaRPr lang="cs-CZ" sz="24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KUMUČ -  děti pokládají magnety na tabulku dle pokynů učitelky – barvy, tvary, pořadí.</a:t>
            </a:r>
            <a: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/>
            </a:r>
            <a:br>
              <a:rPr lang="cs-CZ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sz="2400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dokáže samostatně splnit jednoduchý úkol, snaží se uplatnit své přání, obhájit svůj názor.</a:t>
            </a:r>
            <a:endParaRPr lang="cs-CZ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blok: Já, ty, my a </a:t>
            </a:r>
            <a:r>
              <a:rPr lang="cs-CZ" sz="2800" dirty="0" smtClean="0">
                <a:latin typeface="Calibri" panose="020F0502020204030204" pitchFamily="34" charset="0"/>
              </a:rPr>
              <a:t>bezpečnost</a:t>
            </a:r>
            <a:endParaRPr lang="cs-CZ" sz="2700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296150" y="1857557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2</a:t>
            </a:r>
            <a:r>
              <a:rPr lang="cs-CZ" dirty="0"/>
              <a:t>.</a:t>
            </a:r>
            <a:r>
              <a:rPr lang="cs-CZ" dirty="0" smtClean="0"/>
              <a:t> 4. a 5. snímek – dítě určuje množství kostek</a:t>
            </a:r>
          </a:p>
          <a:p>
            <a:r>
              <a:rPr lang="cs-CZ" dirty="0" smtClean="0"/>
              <a:t>3. snímek – dítě určuje podobnost kostek</a:t>
            </a:r>
          </a:p>
          <a:p>
            <a:r>
              <a:rPr lang="cs-CZ" dirty="0" smtClean="0"/>
              <a:t>6. snímek – dítě staví dle dané předlohy</a:t>
            </a:r>
          </a:p>
          <a:p>
            <a:r>
              <a:rPr lang="cs-CZ" dirty="0" smtClean="0"/>
              <a:t>U všech snímků děti pracují s kostkami dle obrázku, které je nutné předem připravit.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0941" y="-539471"/>
            <a:ext cx="9509760" cy="2218369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6" name="Zaoblený obdélník 5"/>
          <p:cNvSpPr/>
          <p:nvPr/>
        </p:nvSpPr>
        <p:spPr>
          <a:xfrm>
            <a:off x="1341120" y="1931831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Rozpoznání odlišností v detailech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Rozlišení podstatných a nepodstatných předmětů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0</TotalTime>
  <Words>363</Words>
  <Application>Microsoft Office PowerPoint</Application>
  <PresentationFormat>Vlastní</PresentationFormat>
  <Paragraphs>83</Paragraphs>
  <Slides>12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Dřevěné kostky</vt:lpstr>
      <vt:lpstr>Kolik je na obrázku kostek?</vt:lpstr>
      <vt:lpstr>Jsou kostky na obrázku stejné?</vt:lpstr>
      <vt:lpstr>Kterých kostek je nejvíce ?</vt:lpstr>
      <vt:lpstr>Kterých kostek je nejméně?</vt:lpstr>
      <vt:lpstr>Postav stavbu podle obrázku</vt:lpstr>
      <vt:lpstr>Použité odkazy</vt:lpstr>
      <vt:lpstr>Metodický pokyn Integrovaný blok: Já, ty, my a bezpečnost</vt:lpstr>
      <vt:lpstr>Studijní materiály </vt:lpstr>
      <vt:lpstr>   Práce s interaktivním výukovým materiálem 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2015-03-12T23:25:41Z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