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97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9" r:id="rId4"/>
    <p:sldId id="290" r:id="rId5"/>
    <p:sldId id="291" r:id="rId6"/>
    <p:sldId id="292" r:id="rId7"/>
    <p:sldId id="275" r:id="rId8"/>
    <p:sldId id="276" r:id="rId9"/>
    <p:sldId id="277" r:id="rId10"/>
    <p:sldId id="278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77" autoAdjust="0"/>
    <p:restoredTop sz="81871" autoAdjust="0"/>
  </p:normalViewPr>
  <p:slideViewPr>
    <p:cSldViewPr snapToGrid="0">
      <p:cViewPr>
        <p:scale>
          <a:sx n="81" d="100"/>
          <a:sy n="81" d="100"/>
        </p:scale>
        <p:origin x="-114" y="-1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78203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45923" y="3307356"/>
            <a:ext cx="9489573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5923" y="4777380"/>
            <a:ext cx="9489573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3/13/2015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3308581"/>
            <a:ext cx="9489571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4777381"/>
            <a:ext cx="948957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675725"/>
            <a:ext cx="949744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5924" y="1809750"/>
            <a:ext cx="4628369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708" y="1809749"/>
            <a:ext cx="4625656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97633" y="1812927"/>
            <a:ext cx="41766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5924" y="2389190"/>
            <a:ext cx="4628369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45437" y="1812927"/>
            <a:ext cx="420063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7" y="2389190"/>
            <a:ext cx="462836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3" y="446088"/>
            <a:ext cx="3547533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6873" y="446088"/>
            <a:ext cx="5706492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3" y="1631950"/>
            <a:ext cx="3547533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1387058"/>
            <a:ext cx="4641849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4" y="2500312"/>
            <a:ext cx="4641849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2" name="Oval 31"/>
          <p:cNvSpPr/>
          <p:nvPr/>
        </p:nvSpPr>
        <p:spPr>
          <a:xfrm>
            <a:off x="7305663" y="1436862"/>
            <a:ext cx="1448871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7534056" y="1411792"/>
            <a:ext cx="1107153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7008245" y="1894454"/>
            <a:ext cx="803152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7232193" y="1811313"/>
            <a:ext cx="652784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6291683" y="2083427"/>
            <a:ext cx="342135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8176122" y="993076"/>
            <a:ext cx="342135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6746129" y="1894454"/>
            <a:ext cx="263252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8198402" y="1060594"/>
            <a:ext cx="263252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6502400" y="1600200"/>
            <a:ext cx="4572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4" y="1807361"/>
            <a:ext cx="949744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79415" y="675723"/>
            <a:ext cx="1963949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3" y="675724"/>
            <a:ext cx="7290076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5923" y="675725"/>
            <a:ext cx="9500151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1807361"/>
            <a:ext cx="9500149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3125" y="595181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74594" y="5951811"/>
            <a:ext cx="7008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3545" y="5951811"/>
            <a:ext cx="81104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61" name="Group 60"/>
          <p:cNvGrpSpPr/>
          <p:nvPr/>
        </p:nvGrpSpPr>
        <p:grpSpPr>
          <a:xfrm>
            <a:off x="-44793" y="1"/>
            <a:ext cx="12236793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pic>
        <p:nvPicPr>
          <p:cNvPr id="38" name="Obrázek 3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649" r:id="rId12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de%C5%A1tn%C3%ADk-duha-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77096" y="1236519"/>
            <a:ext cx="9489573" cy="1465118"/>
          </a:xfrm>
        </p:spPr>
        <p:txBody>
          <a:bodyPr/>
          <a:lstStyle/>
          <a:p>
            <a:pPr algn="ctr">
              <a:spcBef>
                <a:spcPts val="0"/>
              </a:spcBef>
            </a:pPr>
            <a:r>
              <a:rPr lang="cs-CZ" sz="4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potřebuji, když prší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54727" y="2855061"/>
            <a:ext cx="8944351" cy="861420"/>
          </a:xfrm>
        </p:spPr>
        <p:txBody>
          <a:bodyPr/>
          <a:lstStyle/>
          <a:p>
            <a:pPr algn="ctr"/>
            <a:r>
              <a:rPr lang="cs-CZ" cap="none" dirty="0" smtClean="0"/>
              <a:t>Bc. Barbora </a:t>
            </a:r>
            <a:r>
              <a:rPr lang="cs-CZ" cap="none" dirty="0" err="1" smtClean="0"/>
              <a:t>Haslová</a:t>
            </a:r>
            <a:endParaRPr lang="cs-CZ" cap="none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38518" y="4764305"/>
            <a:ext cx="6885765" cy="15309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si vezmu do deště?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562871" y="6291781"/>
            <a:ext cx="700853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6775" y="2114550"/>
            <a:ext cx="192405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6538" y="1968500"/>
            <a:ext cx="1533525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2550" y="2825750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5173693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 jakém pořadí se oblečeš.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562871" y="6338673"/>
            <a:ext cx="700853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288" y="1644649"/>
            <a:ext cx="1530350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614" y="2988156"/>
            <a:ext cx="1920875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580" y="3010280"/>
            <a:ext cx="169545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2454" y="1520560"/>
            <a:ext cx="1158875" cy="2219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41830924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Pozorně si prohlédni obrázek.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574594" y="6338672"/>
            <a:ext cx="700853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1485900"/>
            <a:ext cx="3429000" cy="3526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8548452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Která barva není na deštníku?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574594" y="6315227"/>
            <a:ext cx="700853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791" y="2419974"/>
            <a:ext cx="879138" cy="1807277"/>
          </a:xfrm>
          <a:prstGeom prst="rect">
            <a:avLst/>
          </a:prstGeom>
          <a:solidFill>
            <a:srgbClr val="FF0000"/>
          </a:solidFill>
          <a:ln>
            <a:noFill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274" y="2388952"/>
            <a:ext cx="945369" cy="1824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6" name="Picture 12" descr="Balón, Oslava, &amp;Ccaron;ervená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59930" y="1648919"/>
            <a:ext cx="863754" cy="181381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1278" name="Picture 14" descr="Balón, Oslava, Zelená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74316" y="1706196"/>
            <a:ext cx="848765" cy="1816492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="" xmlns:p14="http://schemas.microsoft.com/office/powerpoint/2010/main" val="240446422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68123" y="485225"/>
            <a:ext cx="9500151" cy="924475"/>
          </a:xfrm>
        </p:spPr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94215" y="1274165"/>
            <a:ext cx="9518821" cy="4112028"/>
          </a:xfrm>
        </p:spPr>
        <p:txBody>
          <a:bodyPr>
            <a:normAutofit lnSpcReduction="10000"/>
          </a:bodyPr>
          <a:lstStyle/>
          <a:p>
            <a:r>
              <a:rPr lang="cs-CZ" sz="1100" dirty="0" smtClean="0"/>
              <a:t>Vlastní zdroje</a:t>
            </a:r>
          </a:p>
          <a:p>
            <a:r>
              <a:rPr lang="cs-CZ" sz="1100" dirty="0"/>
              <a:t>DEMERS, James. </a:t>
            </a:r>
            <a:r>
              <a:rPr lang="cs-CZ" sz="1100" i="1" dirty="0" err="1"/>
              <a:t>pixabay</a:t>
            </a:r>
            <a:r>
              <a:rPr lang="cs-CZ" sz="1100" dirty="0"/>
              <a:t> [online]. [cit. 13.1.2015]. Dostupný pod licencí CC0 Public </a:t>
            </a:r>
            <a:r>
              <a:rPr lang="cs-CZ" sz="1100" dirty="0" err="1"/>
              <a:t>Domain</a:t>
            </a:r>
            <a:r>
              <a:rPr lang="cs-CZ" sz="1100" dirty="0"/>
              <a:t> na WWW: http://pixabay.com/cs/boty-gumov%C3%A9-galo%C5%A1%C3%ADch-brodiv%C3%AD-obuv-52414/ </a:t>
            </a:r>
            <a:endParaRPr lang="cs-CZ" sz="1100" dirty="0" smtClean="0"/>
          </a:p>
          <a:p>
            <a:r>
              <a:rPr lang="cs-CZ" sz="1100" dirty="0"/>
              <a:t>NEMO. </a:t>
            </a:r>
            <a:r>
              <a:rPr lang="cs-CZ" sz="1100" i="1" dirty="0" err="1"/>
              <a:t>pixabay</a:t>
            </a:r>
            <a:r>
              <a:rPr lang="cs-CZ" sz="1100" dirty="0"/>
              <a:t> [online]. [cit. 13.1.2015]. Dostupný pod licencí CC0 Public </a:t>
            </a:r>
            <a:r>
              <a:rPr lang="cs-CZ" sz="1100" dirty="0" err="1"/>
              <a:t>Domain</a:t>
            </a:r>
            <a:r>
              <a:rPr lang="cs-CZ" sz="1100" dirty="0"/>
              <a:t> na WWW: http://pixabay.com/cs/k%C3%A1va-espresso-poh%C3%A1r-hork%C3%A9-drink-42475/ </a:t>
            </a:r>
            <a:endParaRPr lang="cs-CZ" sz="1100" dirty="0" smtClean="0"/>
          </a:p>
          <a:p>
            <a:r>
              <a:rPr lang="cs-CZ" sz="1100" dirty="0"/>
              <a:t>NEMO. </a:t>
            </a:r>
            <a:r>
              <a:rPr lang="cs-CZ" sz="1100" i="1" dirty="0" err="1"/>
              <a:t>pixabay</a:t>
            </a:r>
            <a:r>
              <a:rPr lang="cs-CZ" sz="1100" dirty="0"/>
              <a:t> [online]. [cit. 13.1.2015]. Dostupný pod licencí CC0 Public </a:t>
            </a:r>
            <a:r>
              <a:rPr lang="cs-CZ" sz="1100" dirty="0" err="1"/>
              <a:t>Domain</a:t>
            </a:r>
            <a:r>
              <a:rPr lang="cs-CZ" sz="1100" dirty="0"/>
              <a:t> na WWW: </a:t>
            </a: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pixabay.com/cs/de%C5%A1tn%C3%ADk-duha-</a:t>
            </a:r>
            <a:endParaRPr lang="cs-CZ" sz="1100" dirty="0" smtClean="0"/>
          </a:p>
          <a:p>
            <a:r>
              <a:rPr lang="cs-CZ" sz="1100" dirty="0"/>
              <a:t>LUCTHEO. </a:t>
            </a:r>
            <a:r>
              <a:rPr lang="cs-CZ" sz="1100" i="1" dirty="0" err="1"/>
              <a:t>pixabay</a:t>
            </a:r>
            <a:r>
              <a:rPr lang="cs-CZ" sz="1100" dirty="0"/>
              <a:t> [online]. [cit. 13.1.2015]. Dostupný pod licencí CC0 Public </a:t>
            </a:r>
            <a:r>
              <a:rPr lang="cs-CZ" sz="1100" dirty="0" err="1"/>
              <a:t>Domain</a:t>
            </a:r>
            <a:r>
              <a:rPr lang="cs-CZ" sz="1100" dirty="0"/>
              <a:t> na WWW: http://pixabay.com/cs/bunda-%C4%8Derven%C3%A1-%C4%8Dern%C3%BD-od%C4%9Bv-339979/ </a:t>
            </a:r>
            <a:endParaRPr lang="cs-CZ" sz="1100" dirty="0" smtClean="0"/>
          </a:p>
          <a:p>
            <a:r>
              <a:rPr lang="cs-CZ" sz="1100" dirty="0"/>
              <a:t>NEMO. </a:t>
            </a:r>
            <a:r>
              <a:rPr lang="cs-CZ" sz="1100" i="1" dirty="0" err="1"/>
              <a:t>pixabay</a:t>
            </a:r>
            <a:r>
              <a:rPr lang="cs-CZ" sz="1100" dirty="0"/>
              <a:t> [online]. [cit. 13.1.2015]. Dostupný pod licencí CC0 Public </a:t>
            </a:r>
            <a:r>
              <a:rPr lang="cs-CZ" sz="1100" dirty="0" err="1"/>
              <a:t>Domain</a:t>
            </a:r>
            <a:r>
              <a:rPr lang="cs-CZ" sz="1100" dirty="0"/>
              <a:t> na WWW: http://pixabay.com/cs/d%C5%BE%C3%ADny-kalhoty-modr%C3%A1-d%C5%BE%C3%ADnovina-304196/ </a:t>
            </a:r>
            <a:endParaRPr lang="cs-CZ" sz="1100" dirty="0" smtClean="0"/>
          </a:p>
          <a:p>
            <a:r>
              <a:rPr lang="en-US" sz="1100" dirty="0"/>
              <a:t>OPENCLIPS. </a:t>
            </a:r>
            <a:r>
              <a:rPr lang="en-US" sz="1100" i="1" dirty="0" err="1"/>
              <a:t>pixabay</a:t>
            </a:r>
            <a:r>
              <a:rPr lang="en-US" sz="1100" dirty="0"/>
              <a:t> [online]. [cit. 13.1.2015]. </a:t>
            </a:r>
            <a:r>
              <a:rPr lang="en-US" sz="1100" dirty="0" err="1"/>
              <a:t>Dostupný</a:t>
            </a:r>
            <a:r>
              <a:rPr lang="en-US" sz="1100" dirty="0"/>
              <a:t> pod </a:t>
            </a:r>
            <a:r>
              <a:rPr lang="en-US" sz="1100" dirty="0" err="1"/>
              <a:t>licencí</a:t>
            </a:r>
            <a:r>
              <a:rPr lang="en-US" sz="1100" dirty="0"/>
              <a:t> CC0 Public Domain </a:t>
            </a:r>
            <a:r>
              <a:rPr lang="en-US" sz="1100" dirty="0" err="1"/>
              <a:t>na</a:t>
            </a:r>
            <a:r>
              <a:rPr lang="en-US" sz="1100" dirty="0"/>
              <a:t> WWW: http://pixabay.com/cs/bal%C3%B3n-strana-r%C5%AF%C5%BEov%C3%BD-157329/ </a:t>
            </a:r>
            <a:endParaRPr lang="cs-CZ" sz="1100" dirty="0" smtClean="0"/>
          </a:p>
          <a:p>
            <a:r>
              <a:rPr lang="en-US" sz="1100" dirty="0"/>
              <a:t>OPENCLIPS. </a:t>
            </a:r>
            <a:r>
              <a:rPr lang="en-US" sz="1100" i="1" dirty="0" err="1"/>
              <a:t>pixabay</a:t>
            </a:r>
            <a:r>
              <a:rPr lang="en-US" sz="1100" dirty="0"/>
              <a:t> [online]. [cit. 13.1.2015]. </a:t>
            </a:r>
            <a:r>
              <a:rPr lang="en-US" sz="1100" dirty="0" err="1"/>
              <a:t>Dostupný</a:t>
            </a:r>
            <a:r>
              <a:rPr lang="en-US" sz="1100" dirty="0"/>
              <a:t> pod </a:t>
            </a:r>
            <a:r>
              <a:rPr lang="en-US" sz="1100" dirty="0" err="1"/>
              <a:t>licencí</a:t>
            </a:r>
            <a:r>
              <a:rPr lang="en-US" sz="1100" dirty="0"/>
              <a:t> CC0 Public Domain </a:t>
            </a:r>
            <a:r>
              <a:rPr lang="en-US" sz="1100" dirty="0" err="1"/>
              <a:t>na</a:t>
            </a:r>
            <a:r>
              <a:rPr lang="en-US" sz="1100" dirty="0"/>
              <a:t> WWW: http://pixabay.com/cs/bal%C3%B3n-strana-modr%C3%A1-157323/ </a:t>
            </a:r>
            <a:endParaRPr lang="cs-CZ" sz="1100" dirty="0" smtClean="0"/>
          </a:p>
          <a:p>
            <a:r>
              <a:rPr lang="cs-CZ" sz="1100" dirty="0" smtClean="0"/>
              <a:t>OPENCLIPS. </a:t>
            </a:r>
            <a:r>
              <a:rPr lang="cs-CZ" sz="1100" i="1" dirty="0" err="1" smtClean="0"/>
              <a:t>pixabay.com</a:t>
            </a:r>
            <a:r>
              <a:rPr lang="cs-CZ" sz="1100" dirty="0" smtClean="0"/>
              <a:t> [online]. [cit. 8.2.2015]. Dostupný na WWW: http://pixabay.com/cs/bal%C3%B3n-oslava-%C4%8Derven%C3%A1-157328/ </a:t>
            </a:r>
          </a:p>
          <a:p>
            <a:r>
              <a:rPr lang="cs-CZ" sz="1100" dirty="0" smtClean="0"/>
              <a:t>OPENCLIPS. </a:t>
            </a:r>
            <a:r>
              <a:rPr lang="cs-CZ" sz="1100" i="1" dirty="0" err="1" smtClean="0"/>
              <a:t>pixabay.com</a:t>
            </a:r>
            <a:r>
              <a:rPr lang="cs-CZ" sz="1100" dirty="0" smtClean="0"/>
              <a:t> [online]. [cit. 8.2.2015]. Dostupný na WWW: http://pixabay.com/cs/bal%C3%B3n-oslava-zelen%C3%A1-157320/ </a:t>
            </a:r>
          </a:p>
          <a:p>
            <a:endParaRPr lang="cs-CZ" sz="1100" dirty="0"/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čtyři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listy s jednoduchým interaktivním úkolem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orientuje v použití (bezpečnostních, správných) pomůcek (oblečení) v různých prostředích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551148" y="6350395"/>
            <a:ext cx="700853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574594" y="6350396"/>
            <a:ext cx="700853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a 3. snímek – děti vybírají pomocí lišty pera správný obrázek</a:t>
            </a:r>
          </a:p>
          <a:p>
            <a:r>
              <a:rPr lang="cs-CZ" dirty="0" smtClean="0"/>
              <a:t>4. snímek – děti si prohlédnou obrázek k deštníku</a:t>
            </a:r>
          </a:p>
          <a:p>
            <a:r>
              <a:rPr lang="cs-CZ" dirty="0" smtClean="0"/>
              <a:t>5. snímek – děti určují správné barvy</a:t>
            </a:r>
          </a:p>
          <a:p>
            <a:r>
              <a:rPr lang="cs-CZ" dirty="0" smtClean="0"/>
              <a:t>Využití KUMUČE – děti si na magnetickou tabulku nakreslí deštník a vybarví si ho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586317" y="6326949"/>
            <a:ext cx="700853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539425" y="6338672"/>
            <a:ext cx="700853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</p:txBody>
      </p:sp>
    </p:spTree>
    <p:extLst>
      <p:ext uri="{BB962C8B-B14F-4D97-AF65-F5344CB8AC3E}">
        <p14:creationId xmlns=""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574594" y="6326950"/>
            <a:ext cx="700853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TM02455610[[fn=Podzim]]</Template>
  <TotalTime>0</TotalTime>
  <Words>508</Words>
  <Application>Microsoft Office PowerPoint</Application>
  <PresentationFormat>Vlastní</PresentationFormat>
  <Paragraphs>68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Autumn</vt:lpstr>
      <vt:lpstr>Co potřebuji, když prší</vt:lpstr>
      <vt:lpstr>Co si vezmu do deště?</vt:lpstr>
      <vt:lpstr>V jakém pořadí se oblečeš.</vt:lpstr>
      <vt:lpstr>Pozorně si prohlédni obrázek.</vt:lpstr>
      <vt:lpstr>Která barva není na deštníku?</vt:lpstr>
      <vt:lpstr>Použité odkazy</vt:lpstr>
      <vt:lpstr>Metodický pokyn Integrovaný blok: Dítě a jeho psychika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2015-03-13T07:58:55Z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