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17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9" r:id="rId4"/>
    <p:sldId id="294" r:id="rId5"/>
    <p:sldId id="290" r:id="rId6"/>
    <p:sldId id="275" r:id="rId7"/>
    <p:sldId id="276" r:id="rId8"/>
    <p:sldId id="277" r:id="rId9"/>
    <p:sldId id="278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77" autoAdjust="0"/>
    <p:restoredTop sz="81871" autoAdjust="0"/>
  </p:normalViewPr>
  <p:slideViewPr>
    <p:cSldViewPr snapToGrid="0">
      <p:cViewPr>
        <p:scale>
          <a:sx n="81" d="100"/>
          <a:sy n="81" d="100"/>
        </p:scale>
        <p:origin x="-78" y="-1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dvojicích – nápodoba výroby těsta a pečení.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8203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09600" y="3699804"/>
            <a:ext cx="110744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609600" y="1433732"/>
            <a:ext cx="110744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951501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278099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6053797" y="3526302"/>
            <a:ext cx="6096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3/13/2015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505200"/>
            <a:ext cx="105664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4958864"/>
            <a:ext cx="105664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914400" y="4916993"/>
            <a:ext cx="105664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0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609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609600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6199717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6197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750593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339840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609600" y="457200"/>
            <a:ext cx="83312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042400" y="1600200"/>
            <a:ext cx="2645664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9042400" y="457200"/>
            <a:ext cx="26416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39200" y="457200"/>
            <a:ext cx="2743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09600" y="457200"/>
            <a:ext cx="80264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839200" y="1600200"/>
            <a:ext cx="27432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6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1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1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609600" y="1447800"/>
            <a:ext cx="109728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7721600" y="6203667"/>
            <a:ext cx="34544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844800" y="6203667"/>
            <a:ext cx="47752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11214100" y="6181531"/>
            <a:ext cx="8128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vejce-b%C3%ADl%C3%A1-ko%C5%A1%C3%ADk-sn%C3%ADdan%C4%9B-ov%C3%A1ln%C3%BD-570540/" TargetMode="External"/><Relationship Id="rId3" Type="http://schemas.openxmlformats.org/officeDocument/2006/relationships/hyperlink" Target="http://pixabay.com/cs/v%C3%A1le%C4%8Dek-t%C4%9Bsto-pe%C4%8Den%C3%AD-n%C3%A1stroj-157071/" TargetMode="External"/><Relationship Id="rId7" Type="http://schemas.openxmlformats.org/officeDocument/2006/relationships/hyperlink" Target="http://pixabay.com/cs/sekera-vyjmut%C3%AD-n%C3%A1stroj-lesnictv%C3%AD-29551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m%C3%ADsa-va%C5%99en%C3%AD-kameninov%C3%A9-kuchyn%C4%9B-148593/" TargetMode="External"/><Relationship Id="rId5" Type="http://schemas.openxmlformats.org/officeDocument/2006/relationships/hyperlink" Target="http://pixabay.com/cs/t%C4%9Bsto-pe%C4%8Den%C3%AD-m%C3%ADsa-chl%C3%A9b-va%C5%99en%C3%AD-448320" TargetMode="External"/><Relationship Id="rId4" Type="http://schemas.openxmlformats.org/officeDocument/2006/relationships/hyperlink" Target="http://pixabay.com/cs/soubory-cookie-up%C3%A9ct-cookie-v%C3%A1noce-551820/" TargetMode="External"/><Relationship Id="rId9" Type="http://schemas.openxmlformats.org/officeDocument/2006/relationships/hyperlink" Target="http://pixabay.com/cs/up%C3%A9ct-m%C3%A1slo-mouka-hora-hromada-599521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4729" y="2855061"/>
            <a:ext cx="8944351" cy="861420"/>
          </a:xfrm>
        </p:spPr>
        <p:txBody>
          <a:bodyPr/>
          <a:lstStyle/>
          <a:p>
            <a:pPr algn="ctr"/>
            <a:r>
              <a:rPr lang="cs-CZ" cap="none" dirty="0" smtClean="0"/>
              <a:t>Bc. Barbora </a:t>
            </a:r>
            <a:r>
              <a:rPr lang="cs-CZ" cap="none" dirty="0" err="1" smtClean="0"/>
              <a:t>Haslová</a:t>
            </a:r>
            <a:endParaRPr lang="cs-CZ" cap="none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7096" y="1236519"/>
            <a:ext cx="9489573" cy="1465118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cs-CZ" sz="40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Vánoční pečení 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00010" y="4785384"/>
            <a:ext cx="6885765" cy="15309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09631" y="6297451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Jaké náčiní potřebujeme?</a:t>
            </a:r>
            <a:endParaRPr lang="cs-CZ" dirty="0"/>
          </a:p>
        </p:txBody>
      </p:sp>
      <p:pic>
        <p:nvPicPr>
          <p:cNvPr id="100354" name="Picture 2" descr="Zásobník, Peká&amp;ccaron;e, Plech, Domácnost, Kuchyn&amp;ecaron;, Kov, Por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251" y="3778772"/>
            <a:ext cx="3337134" cy="1668567"/>
          </a:xfrm>
          <a:prstGeom prst="rect">
            <a:avLst/>
          </a:prstGeom>
          <a:noFill/>
        </p:spPr>
      </p:pic>
      <p:pic>
        <p:nvPicPr>
          <p:cNvPr id="100356" name="Picture 4" descr="Vále&amp;ccaron;ek, T&amp;ecaron;sto, Pe&amp;ccaron;ení, Nástroj, Kuchyn&amp;ecaron;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64772" y="1430938"/>
            <a:ext cx="2273509" cy="1804795"/>
          </a:xfrm>
          <a:prstGeom prst="rect">
            <a:avLst/>
          </a:prstGeom>
          <a:noFill/>
        </p:spPr>
      </p:pic>
      <p:pic>
        <p:nvPicPr>
          <p:cNvPr id="100358" name="Picture 6" descr="Soubory Cookie, Upéct, Cookie, Vánoce, Kolá&amp;ccaron;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39995" y="1550414"/>
            <a:ext cx="2917408" cy="1941773"/>
          </a:xfrm>
          <a:prstGeom prst="rect">
            <a:avLst/>
          </a:prstGeom>
          <a:noFill/>
        </p:spPr>
      </p:pic>
      <p:pic>
        <p:nvPicPr>
          <p:cNvPr id="100360" name="Picture 8" descr="Mísa, Va&amp;rcaron;ení, Kameninové, Kuchyn&amp;ecaron;, Hrn&amp;ccaron;í&amp;rcaron;ství"/>
          <p:cNvPicPr>
            <a:picLocks noChangeAspect="1" noChangeArrowheads="1"/>
          </p:cNvPicPr>
          <p:nvPr/>
        </p:nvPicPr>
        <p:blipFill>
          <a:blip r:embed="rId5" cstate="print">
            <a:lum contrast="50000"/>
          </a:blip>
          <a:srcRect/>
          <a:stretch>
            <a:fillRect/>
          </a:stretch>
        </p:blipFill>
        <p:spPr bwMode="auto">
          <a:xfrm>
            <a:off x="8085371" y="3524640"/>
            <a:ext cx="2242851" cy="1717183"/>
          </a:xfrm>
          <a:prstGeom prst="rect">
            <a:avLst/>
          </a:prstGeom>
          <a:noFill/>
        </p:spPr>
      </p:pic>
      <p:pic>
        <p:nvPicPr>
          <p:cNvPr id="100364" name="Picture 12" descr="Sekera, Vyjmutí, Nástroj, Lesnictví, Za&amp;rcaron;íze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12388" y="1396584"/>
            <a:ext cx="1793147" cy="35862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5173693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03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03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03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03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844800" y="62974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 jakých přísad připravíme těsto?</a:t>
            </a:r>
            <a:endParaRPr lang="cs-CZ" dirty="0"/>
          </a:p>
        </p:txBody>
      </p:sp>
      <p:pic>
        <p:nvPicPr>
          <p:cNvPr id="5" name="Picture 6" descr="Vejce, Bílá, Košík, Snídan&amp;ecaron;, Ováln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2175" y="1513695"/>
            <a:ext cx="1733550" cy="1714500"/>
          </a:xfrm>
          <a:prstGeom prst="rect">
            <a:avLst/>
          </a:prstGeom>
          <a:noFill/>
        </p:spPr>
      </p:pic>
      <p:pic>
        <p:nvPicPr>
          <p:cNvPr id="106498" name="Picture 2" descr="Cukr, Kostky Cukru, Kostka Cukru, Ks, Sladk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10072" y="1469035"/>
            <a:ext cx="2371353" cy="1578329"/>
          </a:xfrm>
          <a:prstGeom prst="rect">
            <a:avLst/>
          </a:prstGeom>
          <a:noFill/>
        </p:spPr>
      </p:pic>
      <p:pic>
        <p:nvPicPr>
          <p:cNvPr id="106500" name="Picture 4" descr="Upéct, Máslo, Mouka, Hora, Hromada, Cookie, Vají&amp;ccaron;k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54986" y="3548827"/>
            <a:ext cx="2407742" cy="1602549"/>
          </a:xfrm>
          <a:prstGeom prst="rect">
            <a:avLst/>
          </a:prstGeom>
          <a:noFill/>
        </p:spPr>
      </p:pic>
      <p:pic>
        <p:nvPicPr>
          <p:cNvPr id="106502" name="Picture 6" descr="Mléko, Sklo, Sklenice Mléka, Vysoký, Detail, &amp;Ccaron;erstvé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56769" y="2803161"/>
            <a:ext cx="1277255" cy="2128604"/>
          </a:xfrm>
          <a:prstGeom prst="rect">
            <a:avLst/>
          </a:prstGeom>
          <a:noFill/>
        </p:spPr>
      </p:pic>
      <p:pic>
        <p:nvPicPr>
          <p:cNvPr id="106506" name="Picture 10" descr="Sko&amp;rcaron;ice, Ko&amp;rcaron;ení, P&amp;rcaron;íchuti, Va&amp;rcaron;ení, Slo&amp;zcaron;ka, Cassi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0224" y="3349235"/>
            <a:ext cx="2512675" cy="1672391"/>
          </a:xfrm>
          <a:prstGeom prst="rect">
            <a:avLst/>
          </a:prstGeom>
          <a:noFill/>
        </p:spPr>
      </p:pic>
      <p:pic>
        <p:nvPicPr>
          <p:cNvPr id="106508" name="Picture 12" descr="Muchom&amp;uring;rka, Toxické, P&amp;rcaron;írody, Les, &amp;Ccaron;ervená, Te&amp;ccaron;kovaný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67462" y="1583888"/>
            <a:ext cx="1487828" cy="198377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44800" y="62974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V jakém pořadí budeme postupovat?</a:t>
            </a:r>
            <a:endParaRPr lang="cs-CZ" dirty="0"/>
          </a:p>
        </p:txBody>
      </p:sp>
      <p:pic>
        <p:nvPicPr>
          <p:cNvPr id="99330" name="Picture 2" descr="T&amp;ecaron;sto, Pe&amp;ccaron;ení, Mísa, Chléb, Va&amp;rcaron;ení, 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54256" y="3589521"/>
            <a:ext cx="1843790" cy="1463668"/>
          </a:xfrm>
          <a:prstGeom prst="rect">
            <a:avLst/>
          </a:prstGeom>
          <a:noFill/>
        </p:spPr>
      </p:pic>
      <p:pic>
        <p:nvPicPr>
          <p:cNvPr id="10" name="Picture 4" descr="Vále&amp;ccaron;ek, T&amp;ecaron;sto, Pe&amp;ccaron;ení, Nástroj, Kuchyn&amp;ecaron;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63971" y="1251055"/>
            <a:ext cx="2273509" cy="1804795"/>
          </a:xfrm>
          <a:prstGeom prst="rect">
            <a:avLst/>
          </a:prstGeom>
          <a:noFill/>
        </p:spPr>
      </p:pic>
      <p:pic>
        <p:nvPicPr>
          <p:cNvPr id="11" name="Picture 6" descr="Soubory Cookie, Upéct, Cookie, Vánoce, Kolá&amp;ccaron;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14749" y="3244303"/>
            <a:ext cx="2602615" cy="1732253"/>
          </a:xfrm>
          <a:prstGeom prst="rect">
            <a:avLst/>
          </a:prstGeom>
          <a:noFill/>
        </p:spPr>
      </p:pic>
      <p:pic>
        <p:nvPicPr>
          <p:cNvPr id="12" name="Picture 2" descr="Zásobník, Peká&amp;ccaron;e, Plech, Domácnost, Kuchyn&amp;ecaron;, Kov, Porc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50461" y="1290406"/>
            <a:ext cx="3337134" cy="1668567"/>
          </a:xfrm>
          <a:prstGeom prst="rect">
            <a:avLst/>
          </a:prstGeom>
          <a:noFill/>
        </p:spPr>
      </p:pic>
      <p:pic>
        <p:nvPicPr>
          <p:cNvPr id="99332" name="Picture 4" descr="Vánoce, Dekorace, Perník, Domácí, Potraviny, Milé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17318" y="2284933"/>
            <a:ext cx="2602883" cy="17324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4183092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34253" y="1319766"/>
            <a:ext cx="9500149" cy="4051437"/>
          </a:xfrm>
        </p:spPr>
        <p:txBody>
          <a:bodyPr>
            <a:normAutofit/>
          </a:bodyPr>
          <a:lstStyle/>
          <a:p>
            <a:r>
              <a:rPr lang="cs-CZ" sz="900" dirty="0" smtClean="0"/>
              <a:t>Vlastní zdroje</a:t>
            </a:r>
          </a:p>
          <a:p>
            <a:r>
              <a:rPr lang="cs-CZ" sz="900" dirty="0" smtClean="0"/>
              <a:t>OPENCLIPS.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http://pixabay.com/cs/z%C3%A1sobn%C3%ADk-pek%C3%A1%C4%8De-plech-dom%C3%A1cnost-147483/ </a:t>
            </a:r>
          </a:p>
          <a:p>
            <a:r>
              <a:rPr lang="cs-CZ" sz="900" dirty="0" smtClean="0"/>
              <a:t>OPENCLIPS.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</a:t>
            </a:r>
            <a:r>
              <a:rPr lang="cs-CZ" sz="900" dirty="0" smtClean="0">
                <a:hlinkClick r:id="rId3"/>
              </a:rPr>
              <a:t>http://pixabay.com/cs/v%C3%A1le%C4%8Dek-t%C4%9Bsto-pe%C4%8Den%C3%AD-n%C3%A1stroj-157071/</a:t>
            </a:r>
            <a:endParaRPr lang="cs-CZ" sz="900" dirty="0" smtClean="0"/>
          </a:p>
          <a:p>
            <a:r>
              <a:rPr lang="cs-CZ" sz="900" dirty="0" smtClean="0"/>
              <a:t> CPINOB.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</a:t>
            </a:r>
            <a:r>
              <a:rPr lang="cs-CZ" sz="900" dirty="0" smtClean="0">
                <a:hlinkClick r:id="rId4"/>
              </a:rPr>
              <a:t>http://pixabay.com/cs/soubory-cookie-up%C3%A9ct-cookie-v%C3%A1noce-551820/</a:t>
            </a:r>
            <a:endParaRPr lang="cs-CZ" sz="900" dirty="0" smtClean="0"/>
          </a:p>
          <a:p>
            <a:r>
              <a:rPr lang="cs-CZ" sz="900" dirty="0" smtClean="0"/>
              <a:t> LESLIEANNELIESE.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</a:t>
            </a:r>
            <a:r>
              <a:rPr lang="cs-CZ" sz="900" dirty="0" smtClean="0">
                <a:hlinkClick r:id="rId5"/>
              </a:rPr>
              <a:t>http://pixabay.com/cs/t%C4%9Bsto-pe%C4%8Den%C3%AD-m%C3%ADsa-chl%C3%A9b-va%C5%99en%C3%AD-448320</a:t>
            </a:r>
            <a:endParaRPr lang="cs-CZ" sz="900" dirty="0" smtClean="0"/>
          </a:p>
          <a:p>
            <a:r>
              <a:rPr lang="cs-CZ" sz="900" dirty="0" smtClean="0"/>
              <a:t>OPENCLIPS.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</a:t>
            </a:r>
            <a:r>
              <a:rPr lang="cs-CZ" sz="900" dirty="0" smtClean="0">
                <a:hlinkClick r:id="rId6"/>
              </a:rPr>
              <a:t>http://pixabay.com/cs/m%C3%ADsa-va%C5%99en%C3%AD-kameninov%C3%A9-kuchyn%C4%9B-148593/</a:t>
            </a:r>
            <a:endParaRPr lang="cs-CZ" sz="900" dirty="0" smtClean="0"/>
          </a:p>
          <a:p>
            <a:r>
              <a:rPr lang="cs-CZ" sz="900" dirty="0" smtClean="0"/>
              <a:t>NEMO.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</a:t>
            </a:r>
            <a:r>
              <a:rPr lang="cs-CZ" sz="900" dirty="0" smtClean="0">
                <a:hlinkClick r:id="rId7"/>
              </a:rPr>
              <a:t>http://pixabay.com/cs/sekera-vyjmut%C3%AD-n%C3%A1stroj-lesnictv%C3%AD-29551/</a:t>
            </a:r>
            <a:endParaRPr lang="cs-CZ" sz="900" dirty="0" smtClean="0"/>
          </a:p>
          <a:p>
            <a:r>
              <a:rPr lang="cs-CZ" sz="900" dirty="0" smtClean="0"/>
              <a:t>PUBLICDOMAINPICTURES.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http://pixabay.com/cs/v%C3%A1noce-dekorace-pern%C3%ADk-dom%C3%A1c%C3%AD-2040/</a:t>
            </a:r>
          </a:p>
          <a:p>
            <a:r>
              <a:rPr lang="cs-CZ" sz="900" dirty="0" smtClean="0"/>
              <a:t>KIMLANGOS.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</a:t>
            </a:r>
            <a:r>
              <a:rPr lang="cs-CZ" sz="900" dirty="0" smtClean="0">
                <a:hlinkClick r:id="rId8"/>
              </a:rPr>
              <a:t>http://pixabay.com/cs/vejce-b%C3%ADl%C3%A1-ko%C5%A1%C3%ADk-sn%C3%ADdan%C4%9B-ov%C3%A1ln%C3%BD-570540/</a:t>
            </a:r>
            <a:endParaRPr lang="cs-CZ" sz="900" dirty="0" smtClean="0"/>
          </a:p>
          <a:p>
            <a:r>
              <a:rPr lang="cs-CZ" sz="900" dirty="0" smtClean="0"/>
              <a:t>BYKST.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http://pixabay.com/cs/cukr-kostky-cukru-kostka-cukru-ks-258113/ </a:t>
            </a:r>
          </a:p>
          <a:p>
            <a:r>
              <a:rPr lang="cs-CZ" sz="900" dirty="0" smtClean="0"/>
              <a:t>MARKUSSPISKE.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</a:t>
            </a:r>
            <a:r>
              <a:rPr lang="cs-CZ" sz="900" dirty="0" smtClean="0">
                <a:hlinkClick r:id="rId9"/>
              </a:rPr>
              <a:t>http://pixabay.com/cs/up%C3%A9ct-m%C3%A1slo-mouka-hora-hromada-599521//</a:t>
            </a:r>
            <a:endParaRPr lang="cs-CZ" sz="900" dirty="0" smtClean="0"/>
          </a:p>
          <a:p>
            <a:r>
              <a:rPr lang="cs-CZ" sz="900" dirty="0" smtClean="0"/>
              <a:t>KAZ.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http://pixabay.com/cs/ml%C3%A9ko-sklo-sklenice-ml%C3%A9ka-vysok%C3%BD-220496/ </a:t>
            </a:r>
          </a:p>
          <a:p>
            <a:r>
              <a:rPr lang="cs-CZ" sz="900" dirty="0" smtClean="0"/>
              <a:t>STEVEPB.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http://pixabay.com/cs/sko%C5%99ice-ko%C5%99en%C3%AD-p%C5%99%C3%ADchuti-va%C5%99en%C3%AD-514243/ </a:t>
            </a:r>
          </a:p>
          <a:p>
            <a:r>
              <a:rPr lang="cs-CZ" sz="900" dirty="0" smtClean="0"/>
              <a:t>AJOHEYHO. 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8.2.2015]. Dostupný na WWW: http://pixabay.com/cs/muchom%C5%AFrka-toxick%C3%A9-p%C5%99%C3%ADrody-les-216048/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8126" y="335324"/>
            <a:ext cx="9500151" cy="924475"/>
          </a:xfrm>
        </p:spPr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tři pracovní listy 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použití správných pomůcek, chápe výrobní postup pečení perníčků.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891692" y="64739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tělo</a:t>
            </a:r>
            <a:endParaRPr lang="cs-CZ" sz="2700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856523" y="6309175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2505" y="1487802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2. a 3. snímek – děti vybírají pomocí lišty pera správný </a:t>
            </a:r>
            <a:r>
              <a:rPr lang="cs-CZ" dirty="0" smtClean="0"/>
              <a:t>obrázek</a:t>
            </a:r>
          </a:p>
          <a:p>
            <a:r>
              <a:rPr lang="cs-CZ" dirty="0" smtClean="0"/>
              <a:t>4. snímek – děti určují správný postup – řazení obrázků, děti ve dvojicích napodobují výrobu těsta a pečení</a:t>
            </a:r>
          </a:p>
          <a:p>
            <a:r>
              <a:rPr lang="cs-CZ" dirty="0" smtClean="0"/>
              <a:t>Využití KUMUČE – děti si na magnetickou tabulku namalují perníček a ozdobí ho magnety.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844800" y="6297452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1" y="762000"/>
            <a:ext cx="9472246" cy="130126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s interaktivním výukovým materiálem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844800" y="6332621"/>
            <a:ext cx="4775200" cy="384048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821354" y="6320898"/>
            <a:ext cx="6838462" cy="384048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7"/>
            <a:ext cx="7513903" cy="3817020"/>
            <a:chOff x="3057284" y="750955"/>
            <a:chExt cx="4242876" cy="3285950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4"/>
              <a:ext cx="1532940" cy="1101381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3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0</TotalTime>
  <Words>539</Words>
  <Application>Microsoft Office PowerPoint</Application>
  <PresentationFormat>Vlastní</PresentationFormat>
  <Paragraphs>76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Vánoční pečení </vt:lpstr>
      <vt:lpstr>Jaké náčiní potřebujeme?</vt:lpstr>
      <vt:lpstr>Z jakých přísad připravíme těsto?</vt:lpstr>
      <vt:lpstr> V jakém pořadí budeme postupovat?</vt:lpstr>
      <vt:lpstr>Použité odkazy</vt:lpstr>
      <vt:lpstr>Metodický pokyn Integrovaný blok: Dítě a jeho tělo</vt:lpstr>
      <vt:lpstr>Studijní materiály </vt:lpstr>
      <vt:lpstr>                                Práce s 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2015-03-13T08:00:20Z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