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33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9" r:id="rId4"/>
    <p:sldId id="290" r:id="rId5"/>
    <p:sldId id="291" r:id="rId6"/>
    <p:sldId id="292" r:id="rId7"/>
    <p:sldId id="275" r:id="rId8"/>
    <p:sldId id="276" r:id="rId9"/>
    <p:sldId id="277" r:id="rId10"/>
    <p:sldId id="293" r:id="rId11"/>
    <p:sldId id="287" r:id="rId12"/>
    <p:sldId id="28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668" autoAdjust="0"/>
    <p:restoredTop sz="91571" autoAdjust="0"/>
  </p:normalViewPr>
  <p:slideViewPr>
    <p:cSldViewPr snapToGrid="0">
      <p:cViewPr varScale="1">
        <p:scale>
          <a:sx n="80" d="100"/>
          <a:sy n="80" d="100"/>
        </p:scale>
        <p:origin x="-90" y="-43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12.3.2015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12.3.2015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87084" y="69756"/>
            <a:ext cx="12017829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727200" y="3200400"/>
            <a:ext cx="85344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C699CB88-5E1A-4FAC-892A-60949ACB1F6F}" type="datetimeFigureOut">
              <a:rPr lang="en-US" smtClean="0"/>
              <a:pPr eaLnBrk="1" latinLnBrk="0" hangingPunct="1"/>
              <a:t>3/12/2015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91974DF9-AD47-4691-BA21-BBFCE3637A9A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83909" y="1449304"/>
            <a:ext cx="12028716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83909" y="1396720"/>
            <a:ext cx="12028716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83909" y="2976649"/>
            <a:ext cx="12028716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09600" y="1505931"/>
            <a:ext cx="109728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103632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87084" y="69756"/>
            <a:ext cx="12017829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952501"/>
            <a:ext cx="103632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547938"/>
            <a:ext cx="103632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066800" y="6172200"/>
            <a:ext cx="5334000" cy="45720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 flipV="1">
            <a:off x="92550" y="2376830"/>
            <a:ext cx="1201802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2195" y="2341476"/>
            <a:ext cx="12018375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91075" y="2468880"/>
            <a:ext cx="12019495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95072" y="6208776"/>
            <a:ext cx="609600" cy="457200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499872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578600" y="1447800"/>
            <a:ext cx="499872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192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66040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1219200" y="2247900"/>
            <a:ext cx="49784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6604000" y="2247900"/>
            <a:ext cx="49784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85344" y="69755"/>
            <a:ext cx="12017829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219200" y="1600200"/>
            <a:ext cx="2540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3962400" y="1600200"/>
            <a:ext cx="7620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4900550"/>
            <a:ext cx="97536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219200" y="5445825"/>
            <a:ext cx="97536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219200" y="6172200"/>
            <a:ext cx="5181600" cy="45720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95072" y="6208776"/>
            <a:ext cx="609600" cy="457200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 flipV="1">
            <a:off x="91076" y="4683555"/>
            <a:ext cx="1200912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91345" y="4650475"/>
            <a:ext cx="12008852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91348" y="4773225"/>
            <a:ext cx="12008849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91078" y="66676"/>
            <a:ext cx="12002497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42"/>
            <a:ext cx="268224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219200" y="274641"/>
            <a:ext cx="7416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85344" y="69755"/>
            <a:ext cx="12017829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1219200" y="274638"/>
            <a:ext cx="103632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1219200" y="1447800"/>
            <a:ext cx="103632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8229600" y="6191250"/>
            <a:ext cx="33020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19200" y="6172200"/>
            <a:ext cx="52832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95072" y="6210300"/>
            <a:ext cx="6096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  <p:sldLayoutId id="2147483649" r:id="rId12"/>
  </p:sldLayoutIdLst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9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hyperlink" Target="http://www.shutterstock.com/subscribe.mhtml" TargetMode="External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microsoft.com/office/2007/relationships/hdphoto" Target="../media/hdphoto2.wdp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646967" y="3274828"/>
            <a:ext cx="4805917" cy="457200"/>
          </a:xfrm>
        </p:spPr>
        <p:txBody>
          <a:bodyPr>
            <a:normAutofit lnSpcReduction="10000"/>
          </a:bodyPr>
          <a:lstStyle/>
          <a:p>
            <a:r>
              <a:rPr lang="cs-CZ" cap="none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cap="none" dirty="0" smtClean="0">
                <a:latin typeface="Times New Roman" pitchFamily="18" charset="0"/>
                <a:cs typeface="Times New Roman" pitchFamily="18" charset="0"/>
              </a:rPr>
              <a:t>ěra Vernerová</a:t>
            </a:r>
            <a:endParaRPr lang="cs-CZ" cap="none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2130" y="1218852"/>
            <a:ext cx="10972800" cy="2109139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dirty="0" smtClean="0"/>
              <a:t>U ševce</a:t>
            </a:r>
            <a:endParaRPr lang="cs-CZ" sz="40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je švec?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026" name="Picture 2" descr="cobbler at work with old tools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b="5623"/>
          <a:stretch/>
        </p:blipFill>
        <p:spPr bwMode="auto">
          <a:xfrm>
            <a:off x="1069975" y="1509713"/>
            <a:ext cx="1910292" cy="28245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Instalatér, Údržbář, Opravy, Pracovník, Služby, Opravář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8859" y="626834"/>
            <a:ext cx="2659024" cy="176575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Image of an enthusiastic intern looking at camer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0955" y="1195749"/>
            <a:ext cx="2225790" cy="17262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Portrait of a smiling male chef with cooked food standing in the kitchen - stock photo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9939" y="3155722"/>
            <a:ext cx="2385607" cy="16964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thumb101.shutterstock.com/photos/display_pic_with_logo/390130/151595867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1240" y="3471121"/>
            <a:ext cx="2427503" cy="17262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38523894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8620" y="740830"/>
            <a:ext cx="2583766" cy="19378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5323" y="2935033"/>
            <a:ext cx="2583766" cy="193782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=""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35568">
            <a:off x="1053403" y="3037495"/>
            <a:ext cx="2585686" cy="193926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=""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20435568">
            <a:off x="8224672" y="740109"/>
            <a:ext cx="2585686" cy="193926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=""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21410">
            <a:off x="852472" y="650068"/>
            <a:ext cx="3178630" cy="238397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=""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21121410">
            <a:off x="4433398" y="2711960"/>
            <a:ext cx="3178630" cy="238397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54085590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453" y="2907245"/>
            <a:ext cx="2583766" cy="19378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7235" y="483344"/>
            <a:ext cx="3829492" cy="287211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=""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6960" y="3285324"/>
            <a:ext cx="1122243" cy="8416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9615" y="1684417"/>
            <a:ext cx="5076964" cy="380772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09617177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453" y="2907245"/>
            <a:ext cx="2583766" cy="19378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7235" y="483344"/>
            <a:ext cx="3829492" cy="287211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=""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6960" y="3285324"/>
            <a:ext cx="1122243" cy="84168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9615" y="1684417"/>
            <a:ext cx="5076964" cy="380772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92463252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Vlastní zdroje</a:t>
            </a:r>
          </a:p>
          <a:p>
            <a:r>
              <a:rPr lang="cs-CZ" sz="1800" dirty="0"/>
              <a:t>GUALTIERO BOFFI. </a:t>
            </a:r>
            <a:r>
              <a:rPr lang="cs-CZ" sz="1800" i="1" dirty="0" err="1" smtClean="0"/>
              <a:t>shutterstock</a:t>
            </a:r>
            <a:r>
              <a:rPr lang="cs-CZ" sz="1800" dirty="0"/>
              <a:t> [online]. [cit. 10.3.2015]. Dostupný na WWW: http://www.shutterstock.com/cs/pic-125357102/stock-photo-cobbler-at-work-with-old-tools.html?src=pp-photo-212596219-1&amp;ws=1</a:t>
            </a:r>
          </a:p>
          <a:p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KALINOVSKY,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Dmitry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800" i="1" dirty="0" err="1" smtClean="0"/>
              <a:t>shutterstock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[online]. [cit. 13.1.2015]. Dostupný na WWW: http://www.shutterstock.com/cs/pic-151595867/stock-photo-smiling-young-male-postal-delivery-courier-man-in-front-of-cargo-van-delivering-package.html?src=&amp;ws=0 </a:t>
            </a:r>
          </a:p>
          <a:p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WAVEBREAKMEDIA. </a:t>
            </a:r>
            <a:r>
              <a:rPr lang="cs-CZ" sz="1800" i="1" dirty="0" err="1" smtClean="0"/>
              <a:t>shutterstock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[online]. [cit. 13.1.2015].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Dostupný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na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WWW: http://www.shutterstock.com/cs/pic-187759205/stock-photo-portrait-of-a-smiling-male-chef-with-cooked-food-standing-in-the-kitchen.html?src=&amp;ws=0 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/>
              <a:t>FRAN1. </a:t>
            </a:r>
            <a:r>
              <a:rPr lang="cs-CZ" sz="1800" i="1" dirty="0" err="1"/>
              <a:t>Pixabay</a:t>
            </a:r>
            <a:r>
              <a:rPr lang="cs-CZ" sz="1800" dirty="0"/>
              <a:t> [online]. [cit. 10.2.2015]. Dostupný pod licencí CC0 Public </a:t>
            </a:r>
            <a:r>
              <a:rPr lang="cs-CZ" sz="1800" dirty="0" err="1"/>
              <a:t>Domain</a:t>
            </a:r>
            <a:r>
              <a:rPr lang="cs-CZ" sz="1800" dirty="0"/>
              <a:t> na WWW: http://pixabay.com/cs/instalat%C3%A9r-%C3%BAdr%C5%BEb%C3%A1%C5%99-opravy-pracovn%C3%ADk-228010/</a:t>
            </a:r>
          </a:p>
          <a:p>
            <a:r>
              <a:rPr lang="cs-CZ" sz="1800" dirty="0"/>
              <a:t>PRESSMASTER. 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shutterstock</a:t>
            </a:r>
            <a:r>
              <a:rPr lang="cs-CZ" sz="1800" i="1" dirty="0" smtClean="0"/>
              <a:t> </a:t>
            </a:r>
            <a:r>
              <a:rPr lang="cs-CZ" sz="1800" dirty="0"/>
              <a:t> [online]. [cit. 10.2.2015]. Dostupný na WWW: http://www.shutterstock.com/cs/pic-129391076/stock-photo-image-of-an-enthusiastic-intern-looking-at-camera.html?src=pp-photo-105492851-8&amp;ws=1</a:t>
            </a:r>
          </a:p>
          <a:p>
            <a:pPr marL="0" indent="0">
              <a:buNone/>
            </a:pPr>
            <a:r>
              <a:rPr lang="cs-CZ" sz="1800" dirty="0"/>
              <a:t/>
            </a:r>
            <a:br>
              <a:rPr lang="cs-CZ" sz="1800" dirty="0"/>
            </a:b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800" dirty="0"/>
              <a:t/>
            </a:r>
            <a:br>
              <a:rPr lang="cs-CZ" sz="1800" dirty="0"/>
            </a:b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obsahuje 4 pracovní snímky s interaktivním úkolem.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Očekávané cíle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si osvojuje poznatky o povolání ševce. Seznamování se světem lidí. Děti pravidelně navštěvují ševcovskou dílnu přímo v Domažlicích.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Povinné </a:t>
            </a:r>
            <a:r>
              <a:rPr lang="cs-CZ" sz="1800" b="1" dirty="0">
                <a:latin typeface="Times New Roman" pitchFamily="18" charset="0"/>
                <a:cs typeface="Times New Roman" pitchFamily="18" charset="0"/>
              </a:rPr>
              <a:t>materiály, pomůcky a technické vybavení</a:t>
            </a:r>
          </a:p>
          <a:p>
            <a:pPr lvl="0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zdroj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u="sng" dirty="0">
                <a:latin typeface="Times New Roman" pitchFamily="18" charset="0"/>
                <a:cs typeface="Times New Roman" pitchFamily="18" charset="0"/>
                <a:hlinkClick r:id="rId2"/>
              </a:rPr>
              <a:t>www.dumy.cz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Dotyková obrazovka, připojená k PC</a:t>
            </a:r>
          </a:p>
          <a:p>
            <a:pPr marL="45720" indent="0"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b="1" dirty="0">
                <a:latin typeface="Times New Roman" pitchFamily="18" charset="0"/>
                <a:cs typeface="Times New Roman" pitchFamily="18" charset="0"/>
              </a:rPr>
              <a:t>Nepovinné materiály</a:t>
            </a:r>
          </a:p>
          <a:p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Didaktický kufřík - KUMUČ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2. snímek – děti poznávají povolání, pracují s lištou pera</a:t>
            </a:r>
          </a:p>
          <a:p>
            <a:r>
              <a:rPr lang="cs-CZ" dirty="0" smtClean="0"/>
              <a:t>3. snímek – děti pomocí lišty pera spojují páry bot</a:t>
            </a:r>
          </a:p>
          <a:p>
            <a:r>
              <a:rPr lang="cs-CZ" dirty="0" smtClean="0"/>
              <a:t>4. a 5. snímek – děti seřazují boty podle velikosti</a:t>
            </a:r>
          </a:p>
          <a:p>
            <a:r>
              <a:rPr lang="cs-CZ" dirty="0" smtClean="0"/>
              <a:t>Využití KUMUČE – a) děti mohou botu nakreslit a magnetky ozdobit, b) nakreslit botu na papír, rozstřihnout a složit na magnetickou tabulku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1650954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Rozpoznání odlišností v detailech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Rozlišení podstatných a nepodstatných předmětů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0603981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7572151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0</TotalTime>
  <Words>311</Words>
  <Application>Microsoft Office PowerPoint</Application>
  <PresentationFormat>Vlastní</PresentationFormat>
  <Paragraphs>64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U ševce</vt:lpstr>
      <vt:lpstr>Kdo je švec?</vt:lpstr>
      <vt:lpstr>Snímek 3</vt:lpstr>
      <vt:lpstr>Snímek 4</vt:lpstr>
      <vt:lpstr>Snímek 5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2015-03-12T08:51:39Z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