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733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9" r:id="rId4"/>
    <p:sldId id="290" r:id="rId5"/>
    <p:sldId id="291" r:id="rId6"/>
    <p:sldId id="292" r:id="rId7"/>
    <p:sldId id="275" r:id="rId8"/>
    <p:sldId id="276" r:id="rId9"/>
    <p:sldId id="277" r:id="rId10"/>
    <p:sldId id="279" r:id="rId11"/>
    <p:sldId id="287" r:id="rId12"/>
    <p:sldId id="28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668" autoAdjust="0"/>
    <p:restoredTop sz="91571" autoAdjust="0"/>
  </p:normalViewPr>
  <p:slideViewPr>
    <p:cSldViewPr snapToGrid="0">
      <p:cViewPr varScale="1">
        <p:scale>
          <a:sx n="80" d="100"/>
          <a:sy n="80" d="100"/>
        </p:scale>
        <p:origin x="-918" y="-9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10.3.2015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10.3.2015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Pomocí lišty s perem zakroužkujte správný obrázek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73722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Co potřebuji,</a:t>
            </a:r>
            <a:r>
              <a:rPr lang="cs-CZ" baseline="0" dirty="0" smtClean="0"/>
              <a:t> aby byl </a:t>
            </a:r>
            <a:r>
              <a:rPr lang="cs-CZ" baseline="0" smtClean="0"/>
              <a:t>dopis doručen?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28630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45939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87084" y="69756"/>
            <a:ext cx="12017829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727200" y="3200400"/>
            <a:ext cx="85344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C699CB88-5E1A-4FAC-892A-60949ACB1F6F}" type="datetimeFigureOut">
              <a:rPr lang="en-US" smtClean="0"/>
              <a:pPr eaLnBrk="1" latinLnBrk="0" hangingPunct="1"/>
              <a:t>3/10/2015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91974DF9-AD47-4691-BA21-BBFCE3637A9A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83909" y="1449304"/>
            <a:ext cx="12028716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83909" y="1396720"/>
            <a:ext cx="12028716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83909" y="2976649"/>
            <a:ext cx="12028716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09600" y="1505931"/>
            <a:ext cx="109728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1219200" y="1447800"/>
            <a:ext cx="103632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87084" y="69756"/>
            <a:ext cx="12017829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952501"/>
            <a:ext cx="103632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547938"/>
            <a:ext cx="103632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066800" y="6172200"/>
            <a:ext cx="5334000" cy="457200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 flipV="1">
            <a:off x="92550" y="2376830"/>
            <a:ext cx="1201802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2195" y="2341476"/>
            <a:ext cx="12018375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91075" y="2468880"/>
            <a:ext cx="12019495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95072" y="6208776"/>
            <a:ext cx="609600" cy="457200"/>
          </a:xfrm>
        </p:spPr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1219200" y="1447800"/>
            <a:ext cx="499872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578600" y="1447800"/>
            <a:ext cx="499872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73050"/>
            <a:ext cx="103632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19200" y="1447800"/>
            <a:ext cx="49784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6604000" y="1447800"/>
            <a:ext cx="49784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1219200" y="2247900"/>
            <a:ext cx="49784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6604000" y="2247900"/>
            <a:ext cx="49784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85344" y="69755"/>
            <a:ext cx="12017829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73050"/>
            <a:ext cx="103632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219200" y="1600200"/>
            <a:ext cx="2540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3962400" y="1600200"/>
            <a:ext cx="7620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4900550"/>
            <a:ext cx="97536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219200" y="5445825"/>
            <a:ext cx="97536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219200" y="6172200"/>
            <a:ext cx="5181600" cy="457200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95072" y="6208776"/>
            <a:ext cx="609600" cy="457200"/>
          </a:xfrm>
        </p:spPr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 flipV="1">
            <a:off x="91076" y="4683555"/>
            <a:ext cx="1200912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91345" y="4650475"/>
            <a:ext cx="12008852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91348" y="4773225"/>
            <a:ext cx="12008849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91078" y="66676"/>
            <a:ext cx="12002497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42"/>
            <a:ext cx="268224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219200" y="274641"/>
            <a:ext cx="7416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85344" y="69755"/>
            <a:ext cx="12017829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1219200" y="274638"/>
            <a:ext cx="103632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1219200" y="1447800"/>
            <a:ext cx="103632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8229600" y="6191250"/>
            <a:ext cx="33020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19200" y="6172200"/>
            <a:ext cx="52832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95072" y="6210300"/>
            <a:ext cx="6096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  <p:sldLayoutId id="2147483649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hyperlink" Target="http://www.shutterstock.com/subscribe.mhtml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646967" y="3274828"/>
            <a:ext cx="4805917" cy="457200"/>
          </a:xfrm>
        </p:spPr>
        <p:txBody>
          <a:bodyPr>
            <a:normAutofit lnSpcReduction="10000"/>
          </a:bodyPr>
          <a:lstStyle/>
          <a:p>
            <a:r>
              <a:rPr lang="cs-CZ" cap="none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cap="none" dirty="0" smtClean="0">
                <a:latin typeface="Times New Roman" pitchFamily="18" charset="0"/>
                <a:cs typeface="Times New Roman" pitchFamily="18" charset="0"/>
              </a:rPr>
              <a:t>ěra Vernerová</a:t>
            </a:r>
            <a:endParaRPr lang="cs-CZ" cap="none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2130" y="1218852"/>
            <a:ext cx="10972800" cy="2109139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sz="4000" dirty="0" smtClean="0"/>
              <a:t>Hrajeme si na poštu</a:t>
            </a:r>
            <a:endParaRPr lang="cs-CZ" sz="40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je pošťák?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pic>
        <p:nvPicPr>
          <p:cNvPr id="1026" name="Picture 2" descr="http://thumb101.shutterstock.com/photos/display_pic_with_logo/390130/15159586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040" y="3354675"/>
            <a:ext cx="2427503" cy="172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ortrait of a smiling male chef with cooked food standing in the kitchen - stock photo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9649" y="1604866"/>
            <a:ext cx="2385607" cy="1696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Image of an enthusiastic intern looking at camera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3177" y="3354675"/>
            <a:ext cx="2225790" cy="172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Instalatér, Údržbář, Opravy, Pracovník, Služby, Opravář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58325" y="1434642"/>
            <a:ext cx="2659024" cy="1765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6594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4763" y="339827"/>
            <a:ext cx="1961974" cy="210631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8174" y="3365258"/>
            <a:ext cx="1827576" cy="188782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4620" y="3226536"/>
            <a:ext cx="2445035" cy="242218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3546" y="3226536"/>
            <a:ext cx="2128854" cy="159664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57" t="25026" r="10666" b="23487"/>
          <a:stretch/>
        </p:blipFill>
        <p:spPr>
          <a:xfrm>
            <a:off x="4962705" y="672167"/>
            <a:ext cx="4052979" cy="1930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8439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Použití KUMUČE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6179" y="1237956"/>
            <a:ext cx="4623582" cy="3467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0029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Použití KUMUČE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333" b="27795"/>
          <a:stretch/>
        </p:blipFill>
        <p:spPr>
          <a:xfrm>
            <a:off x="1017563" y="1899139"/>
            <a:ext cx="10004608" cy="2616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8103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Vlastní zdroje, fotografie </a:t>
            </a: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z archivu autora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KALINOVSKY,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Dmitry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800" i="1" dirty="0" err="1">
                <a:latin typeface="Times New Roman" pitchFamily="18" charset="0"/>
                <a:cs typeface="Times New Roman" pitchFamily="18" charset="0"/>
              </a:rPr>
              <a:t>shutterstock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[online]. [cit. 13.1.2015]. Dostupný na WWW: http://www.shutterstock.com/cs/pic-151595867/stock-photo-smiling-young-male-postal-delivery-courier-man-in-front-of-cargo-van-delivering-package.html?src=&amp;ws=0 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WAVEBREAKMEDIA. </a:t>
            </a:r>
            <a:r>
              <a:rPr lang="en-US" sz="1800" i="1" dirty="0" err="1">
                <a:latin typeface="Times New Roman" pitchFamily="18" charset="0"/>
                <a:cs typeface="Times New Roman" pitchFamily="18" charset="0"/>
              </a:rPr>
              <a:t>shutterstock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[online]. [cit. 13.1.2015].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Dostupný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na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WWW: http://www.shutterstock.com/cs/pic-187759205/stock-photo-portrait-of-a-smiling-male-chef-with-cooked-food-standing-in-the-kitchen.html?src=&amp;ws=0 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dirty="0"/>
              <a:t>FRAN1. </a:t>
            </a:r>
            <a:r>
              <a:rPr lang="cs-CZ" sz="1800" i="1" dirty="0" err="1"/>
              <a:t>Pixabay</a:t>
            </a:r>
            <a:r>
              <a:rPr lang="cs-CZ" sz="1800" dirty="0"/>
              <a:t> [online]. [cit. 10.2.2015]. Dostupný pod licencí CC0 Public </a:t>
            </a:r>
            <a:r>
              <a:rPr lang="cs-CZ" sz="1800" dirty="0" err="1"/>
              <a:t>Domain</a:t>
            </a:r>
            <a:r>
              <a:rPr lang="cs-CZ" sz="1800" dirty="0"/>
              <a:t> na WWW: http://pixabay.com/cs/instalat%C3%A9r-%C3%BAdr%C5%BEb%C3%A1%C5%99-opravy-pracovn%C3%ADk-228010/</a:t>
            </a:r>
          </a:p>
          <a:p>
            <a:r>
              <a:rPr lang="cs-CZ" sz="1800" dirty="0"/>
              <a:t>PRESSMASTER. </a:t>
            </a:r>
            <a:r>
              <a:rPr lang="cs-CZ" sz="1800" i="1" dirty="0" err="1"/>
              <a:t>Shutterstock</a:t>
            </a:r>
            <a:r>
              <a:rPr lang="cs-CZ" sz="1800" dirty="0"/>
              <a:t> [online]. [cit. 10.2.2015]. Dostupný na WWW: http://www.shutterstock.com/cs/pic-129391076/stock-photo-image-of-an-enthusiastic-intern-looking-at-camera.html?src=pp-photo-105492851-8&amp;ws=1</a:t>
            </a:r>
          </a:p>
          <a:p>
            <a:pPr marL="0" indent="0">
              <a:buNone/>
            </a:pPr>
            <a:r>
              <a:rPr lang="cs-CZ" sz="1800" dirty="0"/>
              <a:t/>
            </a:r>
            <a:br>
              <a:rPr lang="cs-CZ" sz="1800" dirty="0"/>
            </a:b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</a:t>
            </a:r>
            <a:r>
              <a:rPr lang="cs-CZ" sz="2800" dirty="0" smtClean="0">
                <a:latin typeface="Calibri" panose="020F0502020204030204" pitchFamily="34" charset="0"/>
              </a:rPr>
              <a:t>: Dítě a jeho psychika</a:t>
            </a:r>
            <a:endParaRPr lang="cs-CZ" sz="27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obsahuje 2 pracovní snímky s interaktivním úkolem. Děti pracují s lištou pera.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Očekáváné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cíle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si osvojuje elementární poznatky o okolním prostředí, které je pro lidi smysluplné a přínosné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vnímá, že svět lidí má svůj řád.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Povinné </a:t>
            </a:r>
            <a:r>
              <a:rPr lang="cs-CZ" sz="1800" b="1" dirty="0">
                <a:latin typeface="Times New Roman" pitchFamily="18" charset="0"/>
                <a:cs typeface="Times New Roman" pitchFamily="18" charset="0"/>
              </a:rPr>
              <a:t>materiály, pomůcky a technické vybavení</a:t>
            </a:r>
          </a:p>
          <a:p>
            <a:pPr lvl="0"/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zdroj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u="sng" dirty="0">
                <a:latin typeface="Times New Roman" pitchFamily="18" charset="0"/>
                <a:cs typeface="Times New Roman" pitchFamily="18" charset="0"/>
                <a:hlinkClick r:id="rId2"/>
              </a:rPr>
              <a:t>www.dumy.cz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Dotyková obrazovka, připojená k PC</a:t>
            </a:r>
          </a:p>
          <a:p>
            <a:pPr marL="45720" indent="0">
              <a:buNone/>
            </a:pP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b="1" dirty="0">
                <a:latin typeface="Times New Roman" pitchFamily="18" charset="0"/>
                <a:cs typeface="Times New Roman" pitchFamily="18" charset="0"/>
              </a:rPr>
              <a:t>Nepovinné materiály</a:t>
            </a:r>
          </a:p>
          <a:p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Didaktický kufřík - KUMUČ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341120" y="1673353"/>
            <a:ext cx="9509760" cy="820466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sz="1900" b="1" u="sng" dirty="0" smtClean="0">
                <a:latin typeface="Times New Roman" pitchFamily="18" charset="0"/>
                <a:cs typeface="Times New Roman" pitchFamily="18" charset="0"/>
              </a:rPr>
              <a:t>Cílem </a:t>
            </a:r>
            <a:r>
              <a:rPr lang="cs-CZ" sz="1900" b="1" u="sng" dirty="0">
                <a:latin typeface="Times New Roman" pitchFamily="18" charset="0"/>
                <a:cs typeface="Times New Roman" pitchFamily="18" charset="0"/>
              </a:rPr>
              <a:t>práce </a:t>
            </a:r>
            <a:r>
              <a:rPr lang="cs-CZ" sz="1900" b="1" u="sng" dirty="0" smtClean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vytvořit návrh známky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900" b="1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estavit vzestupnou řadu ze známek určité hodnoty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900" b="1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iz snímek  4 a 5</a:t>
            </a:r>
            <a:endParaRPr lang="cs-CZ" sz="1900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341120" y="1931831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Rozpoznání odlišností v detailech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Rozlišení podstatných a nepodstatných předmětů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6039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5721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0</TotalTime>
  <Words>342</Words>
  <Application>Microsoft Office PowerPoint</Application>
  <PresentationFormat>Vlastní</PresentationFormat>
  <Paragraphs>70</Paragraphs>
  <Slides>11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Jmění</vt:lpstr>
      <vt:lpstr>Hrajeme si na poštu</vt:lpstr>
      <vt:lpstr>Kde je pošťák?</vt:lpstr>
      <vt:lpstr>Prezentace aplikace PowerPoint</vt:lpstr>
      <vt:lpstr>Použití KUMUČE</vt:lpstr>
      <vt:lpstr>Použití KUMUČE</vt:lpstr>
      <vt:lpstr>Použité odkazy</vt:lpstr>
      <vt:lpstr>Metodický pokyn Integrovaný blok: Dítě a jeho psychika</vt:lpstr>
      <vt:lpstr>Studijní materiály </vt:lpstr>
      <vt:lpstr>Práce s didaktickým kufříkem KUMUČ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2015-03-10T15:27:20Z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