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33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0" r:id="rId5"/>
    <p:sldId id="292" r:id="rId6"/>
    <p:sldId id="293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76" autoAdjust="0"/>
    <p:restoredTop sz="91571" autoAdjust="0"/>
  </p:normalViewPr>
  <p:slideViewPr>
    <p:cSldViewPr snapToGrid="0">
      <p:cViewPr varScale="1">
        <p:scale>
          <a:sx n="80" d="100"/>
          <a:sy n="80" d="100"/>
        </p:scale>
        <p:origin x="-90" y="-43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Obálka, papír, známka,</a:t>
            </a:r>
            <a:r>
              <a:rPr lang="cs-CZ" baseline="0" dirty="0" smtClean="0"/>
              <a:t> tužka, pastelky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53882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Obálka, papír, známka,</a:t>
            </a:r>
            <a:r>
              <a:rPr lang="cs-CZ" baseline="0" dirty="0" smtClean="0"/>
              <a:t> tužka, pastelky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849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4328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3/12/2015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1974DF9-AD47-4691-BA21-BBFCE3637A9A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0811" y="3169799"/>
            <a:ext cx="9601200" cy="914400"/>
          </a:xfrm>
        </p:spPr>
        <p:txBody>
          <a:bodyPr/>
          <a:lstStyle/>
          <a:p>
            <a:r>
              <a:rPr lang="cs-CZ" cap="none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cap="none" dirty="0" smtClean="0">
                <a:latin typeface="Times New Roman" pitchFamily="18" charset="0"/>
                <a:cs typeface="Times New Roman" pitchFamily="18" charset="0"/>
              </a:rPr>
              <a:t>ěra Vernerová</a:t>
            </a:r>
            <a:endParaRPr lang="cs-CZ" cap="non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dirty="0" smtClean="0"/>
              <a:t>Posíláme dopis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potřebuji?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2827" y="2027663"/>
            <a:ext cx="2471225" cy="18534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16813" y="520595"/>
            <a:ext cx="2555631" cy="19167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0948" y="2113829"/>
            <a:ext cx="2241452" cy="16810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872" t="21538" r="52051" b="47487"/>
          <a:stretch/>
        </p:blipFill>
        <p:spPr>
          <a:xfrm rot="5568155">
            <a:off x="3055856" y="2011029"/>
            <a:ext cx="2658795" cy="21242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46321" y="2864691"/>
            <a:ext cx="2710375" cy="2032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138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Zakroužkuj, co potřebuji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70101" y="1637083"/>
            <a:ext cx="2215839" cy="16618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872" t="21538" r="52051" b="47487"/>
          <a:stretch/>
        </p:blipFill>
        <p:spPr>
          <a:xfrm rot="5400000">
            <a:off x="9415957" y="3518559"/>
            <a:ext cx="2184393" cy="17452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54183" y="1170459"/>
            <a:ext cx="2540701" cy="26244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8192" y="2197636"/>
            <a:ext cx="2304208" cy="24737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426" y="3832538"/>
            <a:ext cx="2236866" cy="167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3379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Pexeso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0739" y="1568031"/>
            <a:ext cx="2103298" cy="15774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9593" y="3374635"/>
            <a:ext cx="2103298" cy="157747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0739" y="3374635"/>
            <a:ext cx="2103298" cy="157747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74916" y="1568031"/>
            <a:ext cx="2103298" cy="157747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9593" y="1591866"/>
            <a:ext cx="2103299" cy="157747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1436" y="3374635"/>
            <a:ext cx="2103299" cy="1577474"/>
          </a:xfrm>
          <a:prstGeom prst="rect">
            <a:avLst/>
          </a:prstGeom>
        </p:spPr>
      </p:pic>
      <p:sp>
        <p:nvSpPr>
          <p:cNvPr id="12" name="Zaoblený obdélník 11"/>
          <p:cNvSpPr/>
          <p:nvPr/>
        </p:nvSpPr>
        <p:spPr>
          <a:xfrm>
            <a:off x="1874607" y="1472540"/>
            <a:ext cx="2715064" cy="1751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874607" y="3374635"/>
            <a:ext cx="2715064" cy="1751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763902" y="3321362"/>
            <a:ext cx="2715064" cy="1751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744870" y="1421333"/>
            <a:ext cx="2715064" cy="1751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726500" y="3313441"/>
            <a:ext cx="2715064" cy="1751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615133" y="1417638"/>
            <a:ext cx="2715064" cy="1751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6176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2827" y="2027663"/>
            <a:ext cx="2471225" cy="18534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16813" y="520595"/>
            <a:ext cx="2555631" cy="19167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0948" y="2113829"/>
            <a:ext cx="2241452" cy="16810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872" t="21538" r="52051" b="47487"/>
          <a:stretch/>
        </p:blipFill>
        <p:spPr>
          <a:xfrm rot="5568155">
            <a:off x="3055856" y="2011029"/>
            <a:ext cx="2658795" cy="21242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46321" y="2864691"/>
            <a:ext cx="2710375" cy="2032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713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zdroje, fotografie z archivu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tři pracovní listy 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Součástí je i pracovní list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kartičkami pro děti k tématu.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použití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(bezpečnostních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správných) pomůcek (oblečení)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různých prostředích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Povinné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materiály, pomůcky a technické vybavení</a:t>
            </a:r>
          </a:p>
          <a:p>
            <a:pPr lvl="0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zdroj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cs-CZ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www.dumy.cz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Dotyková obrazovka, připojená k PC</a:t>
            </a:r>
          </a:p>
          <a:p>
            <a:pPr marL="4572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Nepovinné materiály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Didaktický kufřík - KUMUČ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788618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17369" y="1444257"/>
            <a:ext cx="9509760" cy="352481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2.snímek - dětem se zobrazí předměty, které potřebujeme k odeslání dopisu, děti slovně </a:t>
            </a:r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popisují, </a:t>
            </a:r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 předměty využijí. </a:t>
            </a:r>
          </a:p>
          <a:p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snímek – na snímku jsou zobrazeny různé předměty, děti mají za úkol označit jen předměty související s odesílám dopisu pomocí lišty pera.</a:t>
            </a:r>
          </a:p>
          <a:p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4. snímek – pexeso</a:t>
            </a:r>
          </a:p>
          <a:p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 snímek - pracovní list, který dětem vytiskneme a oni si jej nastříhají na kartičky</a:t>
            </a:r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použijí na magnetickou tabulku (využití KUMUČE)</a:t>
            </a:r>
            <a:endParaRPr lang="cs-CZ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348</Words>
  <Application>Microsoft Office PowerPoint</Application>
  <PresentationFormat>Vlastní</PresentationFormat>
  <Paragraphs>67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Posíláme dopis</vt:lpstr>
      <vt:lpstr>Co potřebuji?</vt:lpstr>
      <vt:lpstr>Zakroužkuj, co potřebuji</vt:lpstr>
      <vt:lpstr>Pexeso</vt:lpstr>
      <vt:lpstr>Pracovní list</vt:lpstr>
      <vt:lpstr>Použité odkazy</vt:lpstr>
      <vt:lpstr>Metodický pokyn Integrovaný blok: 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2015-03-12T08:48:23Z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