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84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3" r:id="rId4"/>
    <p:sldId id="284" r:id="rId5"/>
    <p:sldId id="285" r:id="rId6"/>
    <p:sldId id="280" r:id="rId7"/>
    <p:sldId id="286" r:id="rId8"/>
    <p:sldId id="275" r:id="rId9"/>
    <p:sldId id="277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>
        <p:scale>
          <a:sx n="80" d="100"/>
          <a:sy n="80" d="100"/>
        </p:scale>
        <p:origin x="426" y="-13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12. 3. 2015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12. 3. 2015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74263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5901366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5589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4268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26347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2446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790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4282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386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2627422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856562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64064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2725040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5478521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4737720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00245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465004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22106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6.gif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65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6" r:id="rId12"/>
    <p:sldLayoutId id="2147483897" r:id="rId13"/>
    <p:sldLayoutId id="2147483898" r:id="rId14"/>
    <p:sldLayoutId id="2147483899" r:id="rId15"/>
    <p:sldLayoutId id="2147483900" r:id="rId16"/>
    <p:sldLayoutId id="2147483901" r:id="rId17"/>
    <p:sldLayoutId id="2147483902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youtube.com/watch?v=fcqoIWMG4WQ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Y6noz8e2IOM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kostkov%C3%BD-cukr-cukr-kostky-b%C3%ADl%C3%A1-549096/" TargetMode="External"/><Relationship Id="rId2" Type="http://schemas.openxmlformats.org/officeDocument/2006/relationships/hyperlink" Target="http://www.pixabay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Hru%C5%A1ovany_u_Brna_-_b%C3%BDval%C3%BD_cukrovar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Sklizeň cukrové řepy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Podzimní práce</a:t>
            </a:r>
            <a:r>
              <a:rPr lang="cs-CZ" sz="2400" b="0" i="0" dirty="0" smtClean="0"/>
              <a:t> na poli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238" y="709225"/>
            <a:ext cx="4226554" cy="4348260"/>
          </a:xfrm>
          <a:prstGeom prst="rect">
            <a:avLst/>
          </a:prstGeom>
        </p:spPr>
      </p:pic>
      <p:pic>
        <p:nvPicPr>
          <p:cNvPr id="1026" name="Picture 2" descr="Kostkový Cukr, Cukr, Kostky, Bílá, Milé, Cand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834" y="2110371"/>
            <a:ext cx="3218690" cy="294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/>
          <p:cNvSpPr/>
          <p:nvPr/>
        </p:nvSpPr>
        <p:spPr>
          <a:xfrm>
            <a:off x="5880295" y="3108960"/>
            <a:ext cx="1371539" cy="478302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60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0135" y="728914"/>
            <a:ext cx="9601196" cy="1303867"/>
          </a:xfrm>
        </p:spPr>
        <p:txBody>
          <a:bodyPr/>
          <a:lstStyle/>
          <a:p>
            <a:r>
              <a:rPr lang="cs-CZ" dirty="0" smtClean="0"/>
              <a:t>JAK SE SKLÍZÍ ŘEPA</a:t>
            </a:r>
            <a:endParaRPr lang="cs-CZ" dirty="0"/>
          </a:p>
        </p:txBody>
      </p:sp>
      <p:pic>
        <p:nvPicPr>
          <p:cNvPr id="4" name="Picture 2" descr="File:Hrušovany u Brna - bývalý cukrova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158" y="1672640"/>
            <a:ext cx="5278456" cy="355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43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7267" y="654146"/>
            <a:ext cx="9601196" cy="1303867"/>
          </a:xfrm>
        </p:spPr>
        <p:txBody>
          <a:bodyPr/>
          <a:lstStyle/>
          <a:p>
            <a:r>
              <a:rPr lang="cs-CZ" dirty="0" smtClean="0"/>
              <a:t>POHÁDKA O ŘEPĚ</a:t>
            </a:r>
            <a:endParaRPr lang="cs-CZ" dirty="0"/>
          </a:p>
        </p:txBody>
      </p:sp>
      <p:pic>
        <p:nvPicPr>
          <p:cNvPr id="1026" name="Picture 2" descr="File:SugarBee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62" y="1864712"/>
            <a:ext cx="3812147" cy="338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2675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oblast: Dítě a svět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Podoblast: Sociální informovanost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Integrovaný blok: Já, ty, my a věci kolem nás</a:t>
            </a:r>
          </a:p>
          <a:p>
            <a:pPr marL="45720" indent="0"/>
            <a:r>
              <a:rPr lang="cs-CZ" dirty="0" smtClean="0"/>
              <a:t>  Téma: Podzimní práce na poli – sklizeň cukrové řepy</a:t>
            </a:r>
          </a:p>
          <a:p>
            <a:pPr marL="45720" indent="0"/>
            <a:r>
              <a:rPr lang="cs-CZ" dirty="0" smtClean="0"/>
              <a:t>  Konkretizované výstupy: Dítě má poznatky o tom, co kolem sebe vidí.</a:t>
            </a:r>
          </a:p>
          <a:p>
            <a:pPr marL="45720" indent="0"/>
            <a:r>
              <a:rPr lang="cs-CZ" dirty="0" smtClean="0"/>
              <a:t>  Cíle: seznámit děti s polními pracemi, výrobou cukru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433234"/>
            <a:ext cx="7305900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1. Motivace - rozhovor o podzimu zaměřený na práci na poli</a:t>
            </a:r>
          </a:p>
          <a:p>
            <a:r>
              <a:rPr lang="cs-CZ" sz="2000" dirty="0" smtClean="0"/>
              <a:t>2. Práce s obrázky - poznávání polních plodin, co se z nich vyrábí</a:t>
            </a:r>
          </a:p>
          <a:p>
            <a:r>
              <a:rPr lang="cs-CZ" sz="2000" dirty="0" smtClean="0"/>
              <a:t>3. Prezentace - kliknutím na obrázek cukrovaru ukázka sklizně – snímek </a:t>
            </a:r>
            <a:r>
              <a:rPr lang="cs-CZ" sz="2000" dirty="0" smtClean="0"/>
              <a:t>3, vypnout zvuk</a:t>
            </a:r>
            <a:endParaRPr lang="cs-CZ" sz="2000" dirty="0" smtClean="0"/>
          </a:p>
          <a:p>
            <a:r>
              <a:rPr lang="cs-CZ" sz="2000" dirty="0" smtClean="0"/>
              <a:t>4. Pohádka O řepě – kliknutím na obrázek se spustí pohádka – snímek 4</a:t>
            </a:r>
          </a:p>
          <a:p>
            <a:r>
              <a:rPr lang="cs-CZ" sz="2000" dirty="0" smtClean="0"/>
              <a:t>5. Vycházka - pozorování práce na poli dle ročního období </a:t>
            </a: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433234"/>
            <a:ext cx="7305900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53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www.pixabay.com</a:t>
            </a:r>
            <a:r>
              <a:rPr lang="cs-CZ" sz="1600" dirty="0" smtClean="0"/>
              <a:t> – volné </a:t>
            </a:r>
            <a:r>
              <a:rPr lang="cs-CZ" sz="1600" dirty="0"/>
              <a:t>zdroje:</a:t>
            </a:r>
            <a:br>
              <a:rPr lang="cs-CZ" sz="1600" dirty="0"/>
            </a:br>
            <a:r>
              <a:rPr lang="cs-CZ" sz="1600" dirty="0">
                <a:hlinkClick r:id="rId3"/>
              </a:rPr>
              <a:t>http://pixabay.com/cs/kostkov%C3%BD-cukr-cukr-kostky-b%C3%ADl%C3%A1-549096</a:t>
            </a:r>
            <a:r>
              <a:rPr lang="cs-CZ" sz="1600" dirty="0" smtClean="0">
                <a:hlinkClick r:id="rId3"/>
              </a:rPr>
              <a:t>/</a:t>
            </a:r>
            <a:endParaRPr lang="cs-CZ" sz="1600" dirty="0" smtClean="0"/>
          </a:p>
          <a:p>
            <a:r>
              <a:rPr lang="cs-CZ" sz="1600" dirty="0"/>
              <a:t>ROMAN M82. </a:t>
            </a:r>
            <a:r>
              <a:rPr lang="cs-CZ" sz="1600" i="1" dirty="0" err="1"/>
              <a:t>Wikimedia</a:t>
            </a:r>
            <a:r>
              <a:rPr lang="cs-CZ" sz="1600" dirty="0"/>
              <a:t> [online]. [cit. </a:t>
            </a:r>
            <a:r>
              <a:rPr lang="cs-CZ" sz="1600" dirty="0" smtClean="0"/>
              <a:t>21.1.2015</a:t>
            </a:r>
            <a:r>
              <a:rPr lang="cs-CZ" sz="1600" dirty="0"/>
              <a:t>]. Dostupný na WWW: </a:t>
            </a:r>
            <a:r>
              <a:rPr lang="cs-CZ" sz="1600" dirty="0">
                <a:hlinkClick r:id="rId4"/>
              </a:rPr>
              <a:t>http://commons.wikimedia.org/wiki/File:Hru%C5%A1ovany_u_Brna_-_</a:t>
            </a:r>
            <a:r>
              <a:rPr lang="cs-CZ" sz="1600" dirty="0" smtClean="0">
                <a:hlinkClick r:id="rId4"/>
              </a:rPr>
              <a:t>b%C3%BDval%C3%BD_cukrovar.jpg</a:t>
            </a:r>
            <a:endParaRPr lang="cs-CZ" sz="1600" dirty="0"/>
          </a:p>
          <a:p>
            <a:r>
              <a:rPr lang="cs-CZ" sz="1600" dirty="0" smtClean="0"/>
              <a:t>USDA</a:t>
            </a:r>
            <a:r>
              <a:rPr lang="cs-CZ" sz="1600" dirty="0"/>
              <a:t>. </a:t>
            </a:r>
            <a:r>
              <a:rPr lang="cs-CZ" sz="1600" i="1" dirty="0" err="1"/>
              <a:t>Wikimedia</a:t>
            </a:r>
            <a:r>
              <a:rPr lang="cs-CZ" sz="1600" dirty="0"/>
              <a:t> [online]. [cit. </a:t>
            </a:r>
            <a:r>
              <a:rPr lang="cs-CZ" sz="1600" dirty="0" smtClean="0"/>
              <a:t>21.1.2015</a:t>
            </a:r>
            <a:r>
              <a:rPr lang="cs-CZ" sz="1600" dirty="0"/>
              <a:t>]. Dostupný na WWW: http://commons.wikimedia.org/wiki/File:SugarBeet.jpg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433234"/>
            <a:ext cx="7305900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pPr lvl="0"/>
            <a:r>
              <a:rPr lang="cs-CZ" b="1" dirty="0" smtClean="0"/>
              <a:t>Internet</a:t>
            </a:r>
            <a:endParaRPr lang="cs-CZ" b="1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4262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163054" y="6543842"/>
            <a:ext cx="7305900" cy="279400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ký">
  <a:themeElements>
    <a:clrScheme name="Organický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ký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k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279</Words>
  <Application>Microsoft Office PowerPoint</Application>
  <PresentationFormat>Širokoúhlá obrazovka</PresentationFormat>
  <Paragraphs>41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Garamond</vt:lpstr>
      <vt:lpstr>Organický</vt:lpstr>
      <vt:lpstr>Sklizeň cukrové řepy</vt:lpstr>
      <vt:lpstr>Prezentace aplikace PowerPoint</vt:lpstr>
      <vt:lpstr>JAK SE SKLÍZÍ ŘEPA</vt:lpstr>
      <vt:lpstr>POHÁDKA O ŘEPĚ</vt:lpstr>
      <vt:lpstr>Prvky polytechnické výchovy</vt:lpstr>
      <vt:lpstr>METODICKÝ POSTUP</vt:lpstr>
      <vt:lpstr>Použité zdroje</vt:lpstr>
      <vt:lpstr>Materiály, pomůcky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2015-03-12T18:53:21Z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