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69" r:id="rId2"/>
  </p:sldMasterIdLst>
  <p:notesMasterIdLst>
    <p:notesMasterId r:id="rId13"/>
  </p:notesMasterIdLst>
  <p:handoutMasterIdLst>
    <p:handoutMasterId r:id="rId14"/>
  </p:handoutMasterIdLst>
  <p:sldIdLst>
    <p:sldId id="293" r:id="rId3"/>
    <p:sldId id="294" r:id="rId4"/>
    <p:sldId id="295" r:id="rId5"/>
    <p:sldId id="296" r:id="rId6"/>
    <p:sldId id="297" r:id="rId7"/>
    <p:sldId id="282" r:id="rId8"/>
    <p:sldId id="283" r:id="rId9"/>
    <p:sldId id="284" r:id="rId10"/>
    <p:sldId id="285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k čemu se </a:t>
            </a:r>
            <a:r>
              <a:rPr lang="cs-CZ" dirty="0" err="1" smtClean="0"/>
              <a:t>použíá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651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129D3-1B50-4A65-81D9-BC8D095076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4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4515C7-3748-4F0F-AF0B-1BD4096165F8}" type="datetimeFigureOut">
              <a:rPr lang="cs-CZ" smtClean="0"/>
              <a:pPr/>
              <a:t>12. 3. 2015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B56788-95AE-4333-9AFC-367CF48D8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48768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412744" y="680477"/>
            <a:ext cx="6096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358764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333360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95691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4343400"/>
            <a:ext cx="103632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2834640"/>
            <a:ext cx="103632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340388" y="5047394"/>
            <a:ext cx="97536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340388" y="4796819"/>
            <a:ext cx="97536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340388" y="4637685"/>
            <a:ext cx="97536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340388" y="4542559"/>
            <a:ext cx="97536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6438603" y="1073888"/>
            <a:ext cx="5762848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498621" y="0"/>
            <a:ext cx="7352715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6635304" y="1285480"/>
            <a:ext cx="4114800" cy="158496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924800" y="0"/>
            <a:ext cx="3657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7924800" y="4267200"/>
            <a:ext cx="42672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7924800" y="0"/>
            <a:ext cx="18288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7931152" y="4246564"/>
            <a:ext cx="2787649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7924800" y="4267200"/>
            <a:ext cx="2133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7924800" y="1371600"/>
            <a:ext cx="42672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7924800" y="1752600"/>
            <a:ext cx="42672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1320800" y="4267200"/>
            <a:ext cx="660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711200" y="4267200"/>
            <a:ext cx="7112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489099" y="2438400"/>
            <a:ext cx="75184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489099" y="2133600"/>
            <a:ext cx="75184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6096000" y="4267200"/>
            <a:ext cx="18288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42536" y="1351672"/>
            <a:ext cx="7624064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4213" y="402265"/>
            <a:ext cx="1133856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536" y="512064"/>
            <a:ext cx="10875264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495384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548145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597933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635603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667304" y="680477"/>
            <a:ext cx="48768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2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12064"/>
            <a:ext cx="109728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9125" y="17705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07125" y="17705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6"/>
            <a:ext cx="11822773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3099" y="512064"/>
            <a:ext cx="103632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09750"/>
            <a:ext cx="5386917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1809750"/>
            <a:ext cx="5389033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2459037"/>
            <a:ext cx="5386917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459037"/>
            <a:ext cx="5389033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7053" y="680477"/>
            <a:ext cx="6096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63073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37669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99693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252455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302243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339912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371613" y="680477"/>
            <a:ext cx="48768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512064"/>
            <a:ext cx="103632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109728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435100"/>
            <a:ext cx="33528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0" y="1435100"/>
            <a:ext cx="73152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90709" y="0"/>
            <a:ext cx="1170432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484260" y="1885028"/>
            <a:ext cx="11710163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11374903" y="1197789"/>
            <a:ext cx="132763" cy="171288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1219200" y="441252"/>
            <a:ext cx="9144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90709" y="1893781"/>
            <a:ext cx="1170432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1219200" y="1150144"/>
            <a:ext cx="9144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11578103" y="1350189"/>
            <a:ext cx="132763" cy="171288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11115579" y="1453352"/>
            <a:ext cx="132763" cy="171288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636000" y="55499"/>
            <a:ext cx="28448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55499"/>
            <a:ext cx="7416800" cy="365125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480800" y="55499"/>
            <a:ext cx="609600" cy="365125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8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6416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12800" y="274640"/>
            <a:ext cx="78232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3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2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3" y="3633356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48768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340388" y="5047394"/>
            <a:ext cx="97536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340388" y="4796819"/>
            <a:ext cx="97536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340388" y="4637685"/>
            <a:ext cx="97536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40388" y="4542559"/>
            <a:ext cx="97536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412744" y="680477"/>
            <a:ext cx="6096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358764" y="680477"/>
            <a:ext cx="36576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333360" y="680477"/>
            <a:ext cx="1219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95691" y="680477"/>
            <a:ext cx="1219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512064"/>
            <a:ext cx="103632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783560"/>
            <a:ext cx="10363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6360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416676"/>
            <a:ext cx="74168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1480800" y="6416676"/>
            <a:ext cx="609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8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6" y="4"/>
            <a:ext cx="2627383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8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2149" y="916579"/>
            <a:ext cx="10363200" cy="1829761"/>
          </a:xfrm>
        </p:spPr>
        <p:txBody>
          <a:bodyPr/>
          <a:lstStyle/>
          <a:p>
            <a:pPr algn="ctr"/>
            <a:r>
              <a:rPr lang="cs-CZ" dirty="0" smtClean="0"/>
              <a:t>Měříme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62149" y="1821239"/>
            <a:ext cx="10363200" cy="119970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orientace v řadě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první, poslední v řadě</a:t>
            </a:r>
            <a:endParaRPr lang="cs-CZ" dirty="0"/>
          </a:p>
        </p:txBody>
      </p:sp>
      <p:pic>
        <p:nvPicPr>
          <p:cNvPr id="1026" name="Picture 2" descr="C:\Users\Karel\AppData\Local\Microsoft\Windows\INetCache\IE\A604VYA3\MC90043384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6253" y="1919566"/>
            <a:ext cx="2533347" cy="1900010"/>
          </a:xfrm>
          <a:prstGeom prst="rect">
            <a:avLst/>
          </a:prstGeom>
          <a:noFill/>
        </p:spPr>
      </p:pic>
      <p:pic>
        <p:nvPicPr>
          <p:cNvPr id="1028" name="Picture 4" descr="C:\Users\Karel\AppData\Local\Microsoft\Windows\INetCache\IE\ZWM87Y4H\MC9002909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15145" y="2079421"/>
            <a:ext cx="2257331" cy="1665838"/>
          </a:xfrm>
          <a:prstGeom prst="rect">
            <a:avLst/>
          </a:prstGeom>
          <a:noFill/>
        </p:spPr>
      </p:pic>
      <p:pic>
        <p:nvPicPr>
          <p:cNvPr id="1032" name="Picture 8" descr="C:\Users\Karel\AppData\Local\Microsoft\Windows\INetCache\IE\A604VYA3\MC90041362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374279" y="2079421"/>
            <a:ext cx="1401329" cy="1580300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>
            <a:off x="1631544" y="4349296"/>
            <a:ext cx="9144064" cy="42862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6" descr="http://www.pro-rezbare.cz/imgProducts/str/str_DM708024.jpg"/>
          <p:cNvPicPr>
            <a:picLocks noChangeAspect="1" noChangeArrowheads="1"/>
          </p:cNvPicPr>
          <p:nvPr/>
        </p:nvPicPr>
        <p:blipFill>
          <a:blip r:embed="rId6"/>
          <a:srcRect t="33183" b="31564"/>
          <a:stretch>
            <a:fillRect/>
          </a:stretch>
        </p:blipFill>
        <p:spPr bwMode="auto">
          <a:xfrm>
            <a:off x="3945787" y="2479606"/>
            <a:ext cx="2511152" cy="77992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první, poslední v řadě</a:t>
            </a:r>
            <a:endParaRPr lang="cs-CZ" dirty="0"/>
          </a:p>
        </p:txBody>
      </p:sp>
      <p:pic>
        <p:nvPicPr>
          <p:cNvPr id="1026" name="Picture 2" descr="C:\Users\Karel\AppData\Local\Microsoft\Windows\INetCache\IE\A604VYA3\MC90043384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03793" y="2005289"/>
            <a:ext cx="2533347" cy="1900010"/>
          </a:xfrm>
          <a:prstGeom prst="rect">
            <a:avLst/>
          </a:prstGeom>
          <a:noFill/>
        </p:spPr>
      </p:pic>
      <p:pic>
        <p:nvPicPr>
          <p:cNvPr id="1027" name="Picture 3" descr="C:\Users\Karel\AppData\Local\Microsoft\Windows\INetCache\IE\A604VYA3\MC9004126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45360" y="2300286"/>
            <a:ext cx="2769404" cy="1333594"/>
          </a:xfrm>
          <a:prstGeom prst="rect">
            <a:avLst/>
          </a:prstGeom>
          <a:noFill/>
        </p:spPr>
      </p:pic>
      <p:pic>
        <p:nvPicPr>
          <p:cNvPr id="1028" name="Picture 4" descr="C:\Users\Karel\AppData\Local\Microsoft\Windows\INetCache\IE\ZWM87Y4H\MC9002909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388312" y="2233890"/>
            <a:ext cx="2257331" cy="1665838"/>
          </a:xfrm>
          <a:prstGeom prst="rect">
            <a:avLst/>
          </a:prstGeom>
          <a:noFill/>
        </p:spPr>
      </p:pic>
      <p:pic>
        <p:nvPicPr>
          <p:cNvPr id="1032" name="Picture 8" descr="C:\Users\Karel\AppData\Local\Microsoft\Windows\INetCache\IE\A604VYA3\MC90041362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9658" y="1969990"/>
            <a:ext cx="1401329" cy="1580300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 rot="10800000">
            <a:off x="1698780" y="4470320"/>
            <a:ext cx="9144064" cy="42862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první v řadě</a:t>
            </a:r>
            <a:endParaRPr lang="cs-CZ" dirty="0"/>
          </a:p>
        </p:txBody>
      </p:sp>
      <p:pic>
        <p:nvPicPr>
          <p:cNvPr id="2050" name="Picture 2" descr="C:\Users\Karel\AppData\Local\Microsoft\Windows\INetCache\IE\A604VYA3\MC9002298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584" y="1831317"/>
            <a:ext cx="2612556" cy="1800000"/>
          </a:xfrm>
          <a:prstGeom prst="rect">
            <a:avLst/>
          </a:prstGeom>
          <a:noFill/>
        </p:spPr>
      </p:pic>
      <p:pic>
        <p:nvPicPr>
          <p:cNvPr id="2051" name="Picture 3" descr="C:\Users\Karel\AppData\Local\Microsoft\Windows\INetCache\IE\A604VYA3\MC9004136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579934" y="1848967"/>
            <a:ext cx="1623275" cy="1830592"/>
          </a:xfrm>
          <a:prstGeom prst="rect">
            <a:avLst/>
          </a:prstGeom>
          <a:noFill/>
        </p:spPr>
      </p:pic>
      <p:pic>
        <p:nvPicPr>
          <p:cNvPr id="2052" name="Picture 4" descr="C:\Users\Karel\AppData\Local\Microsoft\Windows\INetCache\IE\9EN8UJA7\MC9003409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15319" y="1911999"/>
            <a:ext cx="2250643" cy="1812341"/>
          </a:xfrm>
          <a:prstGeom prst="rect">
            <a:avLst/>
          </a:prstGeom>
          <a:noFill/>
        </p:spPr>
      </p:pic>
      <p:pic>
        <p:nvPicPr>
          <p:cNvPr id="2053" name="Picture 5" descr="C:\Users\Karel\AppData\Local\Microsoft\Windows\INetCache\IE\F6E5MW5I\MC90043262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92156" y="1871658"/>
            <a:ext cx="2380864" cy="1785648"/>
          </a:xfrm>
          <a:prstGeom prst="rect">
            <a:avLst/>
          </a:prstGeom>
          <a:noFill/>
        </p:spPr>
      </p:pic>
      <p:sp>
        <p:nvSpPr>
          <p:cNvPr id="7" name="Šrafovaná šipka doprava 6"/>
          <p:cNvSpPr/>
          <p:nvPr/>
        </p:nvSpPr>
        <p:spPr>
          <a:xfrm>
            <a:off x="1643871" y="4090439"/>
            <a:ext cx="8477309" cy="642942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metr, který leží uprostřed</a:t>
            </a:r>
            <a:endParaRPr lang="cs-CZ" dirty="0"/>
          </a:p>
        </p:txBody>
      </p:sp>
      <p:pic>
        <p:nvPicPr>
          <p:cNvPr id="4" name="Picture 3" descr="C:\Users\Karel\AppData\Local\Microsoft\Windows\INetCache\IE\A604VYA3\MC90041262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9299" y="2756648"/>
            <a:ext cx="2472701" cy="1190718"/>
          </a:xfrm>
          <a:prstGeom prst="rect">
            <a:avLst/>
          </a:prstGeom>
          <a:noFill/>
        </p:spPr>
      </p:pic>
      <p:pic>
        <p:nvPicPr>
          <p:cNvPr id="5" name="Picture 4" descr="C:\Users\Karel\AppData\Local\Microsoft\Windows\INetCache\IE\ZWM87Y4H\MC9002909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7234" y="2738997"/>
            <a:ext cx="1482901" cy="1094334"/>
          </a:xfrm>
          <a:prstGeom prst="rect">
            <a:avLst/>
          </a:prstGeom>
          <a:noFill/>
        </p:spPr>
      </p:pic>
      <p:pic>
        <p:nvPicPr>
          <p:cNvPr id="5126" name="Picture 6" descr="http://www.pro-rezbare.cz/imgProducts/str/str_DM708024.jpg"/>
          <p:cNvPicPr>
            <a:picLocks noChangeAspect="1" noChangeArrowheads="1"/>
          </p:cNvPicPr>
          <p:nvPr/>
        </p:nvPicPr>
        <p:blipFill>
          <a:blip r:embed="rId5"/>
          <a:srcRect t="33183" b="31564"/>
          <a:stretch>
            <a:fillRect/>
          </a:stretch>
        </p:blipFill>
        <p:spPr bwMode="auto">
          <a:xfrm>
            <a:off x="2358916" y="2877670"/>
            <a:ext cx="2511152" cy="779929"/>
          </a:xfrm>
          <a:prstGeom prst="rect">
            <a:avLst/>
          </a:prstGeom>
          <a:noFill/>
        </p:spPr>
      </p:pic>
      <p:pic>
        <p:nvPicPr>
          <p:cNvPr id="5128" name="Picture 8" descr="http://www.clipartsalbum.com/cliparts/meten%20en%20wegen/131867.jpg"/>
          <p:cNvPicPr>
            <a:picLocks noChangeAspect="1" noChangeArrowheads="1"/>
          </p:cNvPicPr>
          <p:nvPr/>
        </p:nvPicPr>
        <p:blipFill>
          <a:blip r:embed="rId6" cstate="print"/>
          <a:srcRect l="13889"/>
          <a:stretch>
            <a:fillRect/>
          </a:stretch>
        </p:blipFill>
        <p:spPr bwMode="auto">
          <a:xfrm>
            <a:off x="5325036" y="2341466"/>
            <a:ext cx="1980164" cy="1838522"/>
          </a:xfrm>
          <a:prstGeom prst="rect">
            <a:avLst/>
          </a:prstGeom>
          <a:noFill/>
        </p:spPr>
      </p:pic>
      <p:pic>
        <p:nvPicPr>
          <p:cNvPr id="10" name="Picture 2" descr="C:\Users\Karel\AppData\Local\Microsoft\Windows\INetCache\IE\A604VYA3\MC900433845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441835" y="2546535"/>
            <a:ext cx="2533347" cy="1900010"/>
          </a:xfrm>
          <a:prstGeom prst="rect">
            <a:avLst/>
          </a:prstGeom>
          <a:noFill/>
        </p:spPr>
      </p:pic>
      <p:sp>
        <p:nvSpPr>
          <p:cNvPr id="11" name="Dvojitá šipka 10"/>
          <p:cNvSpPr/>
          <p:nvPr/>
        </p:nvSpPr>
        <p:spPr>
          <a:xfrm>
            <a:off x="2421565" y="4546799"/>
            <a:ext cx="3238523" cy="21431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 rot="10800000">
            <a:off x="7395887" y="4546800"/>
            <a:ext cx="3238523" cy="21431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1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•    </a:t>
            </a:r>
            <a:r>
              <a:rPr lang="cs-CZ" sz="2400" dirty="0" smtClean="0"/>
              <a:t>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Oblast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Dítě a jeho psychika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Časoprostorová orientace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Integrovaný blok: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Já, ty, my a věci kolem nás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Měříme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Dosažené konkretizované výstupy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Dítě se orientuje v řadě.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Vyučující si připraví ukázky různých metrů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Seznámíme děti s různými druhy metrů, teploměrů prakticky. Řekneme si příklady, co čím měříme.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Využijeme prezentaci k opakování poznatků, rozšíříme na určování pořadí v řadě (první, poslední, uprostřed).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Vytvoříme dvojice a děti se měří, určují, kdo je větší a kdo menší.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Pracujeme s dětmi v řadě – určují prvního, posledního, řadí se podle velikosti.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558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office.microsoft.com – vytvořeno v roce 2014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0</TotalTime>
  <Words>251</Words>
  <Application>Microsoft Office PowerPoint</Application>
  <PresentationFormat>Širokoúhlá obrazovka</PresentationFormat>
  <Paragraphs>45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Arial</vt:lpstr>
      <vt:lpstr>Calibri</vt:lpstr>
      <vt:lpstr>Century Gothic</vt:lpstr>
      <vt:lpstr>Consolas</vt:lpstr>
      <vt:lpstr>Corbel</vt:lpstr>
      <vt:lpstr>Times New Roman</vt:lpstr>
      <vt:lpstr>Wingdings</vt:lpstr>
      <vt:lpstr>Wingdings 2</vt:lpstr>
      <vt:lpstr>Wingdings 3</vt:lpstr>
      <vt:lpstr>Metro</vt:lpstr>
      <vt:lpstr>Měříme</vt:lpstr>
      <vt:lpstr>Urči první, poslední v řadě</vt:lpstr>
      <vt:lpstr>Urči první, poslední v řadě</vt:lpstr>
      <vt:lpstr>Urči první v řadě</vt:lpstr>
      <vt:lpstr>Označ metr, který leží uprostřed</vt:lpstr>
      <vt:lpstr>Téma pro polytechnickou výchovu</vt:lpstr>
      <vt:lpstr>Pomůcky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2015-03-12T17:49:21Z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