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69" r:id="rId2"/>
  </p:sldMasterIdLst>
  <p:notesMasterIdLst>
    <p:notesMasterId r:id="rId18"/>
  </p:notesMasterIdLst>
  <p:handoutMasterIdLst>
    <p:handoutMasterId r:id="rId19"/>
  </p:handoutMasterIdLst>
  <p:sldIdLst>
    <p:sldId id="293" r:id="rId3"/>
    <p:sldId id="307" r:id="rId4"/>
    <p:sldId id="294" r:id="rId5"/>
    <p:sldId id="298" r:id="rId6"/>
    <p:sldId id="300" r:id="rId7"/>
    <p:sldId id="302" r:id="rId8"/>
    <p:sldId id="304" r:id="rId9"/>
    <p:sldId id="306" r:id="rId10"/>
    <p:sldId id="303" r:id="rId11"/>
    <p:sldId id="305" r:id="rId12"/>
    <p:sldId id="282" r:id="rId13"/>
    <p:sldId id="283" r:id="rId14"/>
    <p:sldId id="284" r:id="rId15"/>
    <p:sldId id="285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14" autoAdjust="0"/>
    <p:restoredTop sz="94660"/>
  </p:normalViewPr>
  <p:slideViewPr>
    <p:cSldViewPr snapToGrid="0">
      <p:cViewPr varScale="1">
        <p:scale>
          <a:sx n="74" d="100"/>
          <a:sy n="74" d="100"/>
        </p:scale>
        <p:origin x="630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12. 3. 2015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12. 3. 2015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Víš, k čemu se </a:t>
            </a:r>
            <a:r>
              <a:rPr lang="cs-CZ" dirty="0" err="1" smtClean="0"/>
              <a:t>použíá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7129D3-1B50-4A65-81D9-BC8D0950766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6718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Víš, k čemu se </a:t>
            </a:r>
            <a:r>
              <a:rPr lang="cs-CZ" dirty="0" err="1" smtClean="0"/>
              <a:t>použíá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7129D3-1B50-4A65-81D9-BC8D0950766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3186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Víš, k čemu se </a:t>
            </a:r>
            <a:r>
              <a:rPr lang="cs-CZ" dirty="0" err="1" smtClean="0"/>
              <a:t>použíá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7129D3-1B50-4A65-81D9-BC8D0950766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0764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Víš, k čemu se </a:t>
            </a:r>
            <a:r>
              <a:rPr lang="cs-CZ" dirty="0" err="1" smtClean="0"/>
              <a:t>použíá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7129D3-1B50-4A65-81D9-BC8D0950766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431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Víš, k čemu se </a:t>
            </a:r>
            <a:r>
              <a:rPr lang="cs-CZ" dirty="0" err="1" smtClean="0"/>
              <a:t>použíá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7129D3-1B50-4A65-81D9-BC8D0950766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18655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Víš, k čemu se </a:t>
            </a:r>
            <a:r>
              <a:rPr lang="cs-CZ" dirty="0" err="1" smtClean="0"/>
              <a:t>použíá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7129D3-1B50-4A65-81D9-BC8D0950766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6954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Víš, k čemu se </a:t>
            </a:r>
            <a:r>
              <a:rPr lang="cs-CZ" dirty="0" err="1" smtClean="0"/>
              <a:t>použíá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7129D3-1B50-4A65-81D9-BC8D0950766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9289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Víš, k čemu se </a:t>
            </a:r>
            <a:r>
              <a:rPr lang="cs-CZ" dirty="0" err="1" smtClean="0"/>
              <a:t>použíá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7129D3-1B50-4A65-81D9-BC8D0950766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9282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Víš, k čemu se </a:t>
            </a:r>
            <a:r>
              <a:rPr lang="cs-CZ" dirty="0" err="1" smtClean="0"/>
              <a:t>použíá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7129D3-1B50-4A65-81D9-BC8D0950766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8790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4515C7-3748-4F0F-AF0B-1BD4096165F8}" type="datetimeFigureOut">
              <a:rPr lang="cs-CZ" smtClean="0"/>
              <a:pPr/>
              <a:t>12. 3. 2015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48768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412744" y="680477"/>
            <a:ext cx="6096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358764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333360" y="680477"/>
            <a:ext cx="1219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95691" y="680477"/>
            <a:ext cx="1219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4343400"/>
            <a:ext cx="103632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2834640"/>
            <a:ext cx="103632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340388" y="5047394"/>
            <a:ext cx="97536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340388" y="4796819"/>
            <a:ext cx="97536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340388" y="4637685"/>
            <a:ext cx="97536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340388" y="4542559"/>
            <a:ext cx="97536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6438603" y="1073888"/>
            <a:ext cx="5762848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498621" y="0"/>
            <a:ext cx="7352715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6635304" y="1285480"/>
            <a:ext cx="4114800" cy="158496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924800" y="0"/>
            <a:ext cx="3657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7924800" y="4267200"/>
            <a:ext cx="42672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7924800" y="0"/>
            <a:ext cx="18288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7931152" y="4246564"/>
            <a:ext cx="2787649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7924800" y="4267200"/>
            <a:ext cx="2133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7924800" y="1371600"/>
            <a:ext cx="42672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7924800" y="1752600"/>
            <a:ext cx="42672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1320800" y="4267200"/>
            <a:ext cx="660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711200" y="4267200"/>
            <a:ext cx="7112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489099" y="2438400"/>
            <a:ext cx="75184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489099" y="2133600"/>
            <a:ext cx="75184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6096000" y="4267200"/>
            <a:ext cx="18288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42536" y="1351672"/>
            <a:ext cx="7624064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84213" y="402265"/>
            <a:ext cx="1133856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42536" y="512064"/>
            <a:ext cx="10875264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495384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548145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597933" y="680477"/>
            <a:ext cx="1219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635603" y="680477"/>
            <a:ext cx="1219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667304" y="680477"/>
            <a:ext cx="48768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28" name="Obrázek 2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6" y="3587632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512064"/>
            <a:ext cx="109728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9125" y="1770502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07125" y="1770502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6"/>
            <a:ext cx="11822773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3099" y="512064"/>
            <a:ext cx="103632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809750"/>
            <a:ext cx="5386917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193368" y="1809750"/>
            <a:ext cx="5389033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2459037"/>
            <a:ext cx="5386917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459037"/>
            <a:ext cx="5389033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17053" y="680477"/>
            <a:ext cx="6096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63073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37669" y="680477"/>
            <a:ext cx="1219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1219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99693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252455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302243" y="680477"/>
            <a:ext cx="1219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339912" y="680477"/>
            <a:ext cx="1219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371613" y="680477"/>
            <a:ext cx="48768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512064"/>
            <a:ext cx="103632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109728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435100"/>
            <a:ext cx="33528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0" y="1435100"/>
            <a:ext cx="73152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490709" y="0"/>
            <a:ext cx="1170432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484260" y="1885028"/>
            <a:ext cx="11710163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11374903" y="1197789"/>
            <a:ext cx="132763" cy="171288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1219200" y="441252"/>
            <a:ext cx="9144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90709" y="1893781"/>
            <a:ext cx="1170432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1219200" y="1150144"/>
            <a:ext cx="9144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11578103" y="1350189"/>
            <a:ext cx="132763" cy="171288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11115579" y="1453352"/>
            <a:ext cx="132763" cy="171288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636000" y="55499"/>
            <a:ext cx="2844800" cy="365125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219200" y="55499"/>
            <a:ext cx="7416800" cy="365125"/>
          </a:xfrm>
        </p:spPr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1480800" y="55499"/>
            <a:ext cx="609600" cy="365125"/>
          </a:xfrm>
        </p:spPr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8"/>
            <a:ext cx="5040000" cy="110133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6416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12800" y="274640"/>
            <a:ext cx="78232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2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48768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340388" y="5047394"/>
            <a:ext cx="97536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340388" y="4796819"/>
            <a:ext cx="97536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340388" y="4637685"/>
            <a:ext cx="97536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340388" y="4542559"/>
            <a:ext cx="97536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412744" y="680477"/>
            <a:ext cx="6096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358764" y="680477"/>
            <a:ext cx="36576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333360" y="680477"/>
            <a:ext cx="1219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95691" y="680477"/>
            <a:ext cx="1219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1219200" y="512064"/>
            <a:ext cx="103632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1219200" y="1783560"/>
            <a:ext cx="103632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636000" y="6416676"/>
            <a:ext cx="28448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19200" y="6416676"/>
            <a:ext cx="74168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1480800" y="6416676"/>
            <a:ext cx="609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slide" Target="slide3.xml"/><Relationship Id="rId7" Type="http://schemas.openxmlformats.org/officeDocument/2006/relationships/slide" Target="slide7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slide" Target="slide6.xml"/><Relationship Id="rId5" Type="http://schemas.openxmlformats.org/officeDocument/2006/relationships/slide" Target="slide5.xml"/><Relationship Id="rId10" Type="http://schemas.openxmlformats.org/officeDocument/2006/relationships/slide" Target="slide10.xml"/><Relationship Id="rId4" Type="http://schemas.openxmlformats.org/officeDocument/2006/relationships/slide" Target="slide4.xml"/><Relationship Id="rId9" Type="http://schemas.openxmlformats.org/officeDocument/2006/relationships/slide" Target="slide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slide" Target="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slide" Target="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slide" Target="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slide" Target="slid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slide" Target="slid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slide" Target="sl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slide" Target="slid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slide" Target="slid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62149" y="1388921"/>
            <a:ext cx="10363200" cy="1829761"/>
          </a:xfrm>
        </p:spPr>
        <p:txBody>
          <a:bodyPr/>
          <a:lstStyle/>
          <a:p>
            <a:pPr algn="l"/>
            <a:r>
              <a:rPr lang="cs-CZ" dirty="0" smtClean="0"/>
              <a:t>Co čím Měříme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9714" y="2618830"/>
            <a:ext cx="3635829" cy="119970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hra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čím měříme? </a:t>
            </a:r>
            <a:endParaRPr lang="cs-CZ" dirty="0"/>
          </a:p>
        </p:txBody>
      </p:sp>
      <p:sp>
        <p:nvSpPr>
          <p:cNvPr id="3" name="Obdélník 2">
            <a:hlinkClick r:id="rId3" action="ppaction://hlinksldjump"/>
          </p:cNvPr>
          <p:cNvSpPr/>
          <p:nvPr/>
        </p:nvSpPr>
        <p:spPr>
          <a:xfrm>
            <a:off x="1219200" y="2169995"/>
            <a:ext cx="1196454" cy="1173720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3091218" y="2169995"/>
            <a:ext cx="1196454" cy="117372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5" action="ppaction://hlinksldjump"/>
          </p:cNvPr>
          <p:cNvSpPr/>
          <p:nvPr/>
        </p:nvSpPr>
        <p:spPr>
          <a:xfrm>
            <a:off x="4963236" y="2169995"/>
            <a:ext cx="1196454" cy="1173720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hlinkClick r:id="rId6" action="ppaction://hlinksldjump"/>
          </p:cNvPr>
          <p:cNvSpPr/>
          <p:nvPr/>
        </p:nvSpPr>
        <p:spPr>
          <a:xfrm>
            <a:off x="6835254" y="2169995"/>
            <a:ext cx="1196454" cy="117372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rId7" action="ppaction://hlinksldjump"/>
          </p:cNvPr>
          <p:cNvSpPr/>
          <p:nvPr/>
        </p:nvSpPr>
        <p:spPr>
          <a:xfrm>
            <a:off x="8707272" y="2169995"/>
            <a:ext cx="1196454" cy="117372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hlinkClick r:id="rId8" action="ppaction://hlinksldjump"/>
          </p:cNvPr>
          <p:cNvSpPr/>
          <p:nvPr/>
        </p:nvSpPr>
        <p:spPr>
          <a:xfrm>
            <a:off x="3091218" y="3891888"/>
            <a:ext cx="1196454" cy="117372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hlinkClick r:id="rId9" action="ppaction://hlinksldjump"/>
          </p:cNvPr>
          <p:cNvSpPr/>
          <p:nvPr/>
        </p:nvSpPr>
        <p:spPr>
          <a:xfrm>
            <a:off x="4917744" y="3919191"/>
            <a:ext cx="1196454" cy="1173720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hlinkClick r:id="rId10" action="ppaction://hlinksldjump"/>
          </p:cNvPr>
          <p:cNvSpPr/>
          <p:nvPr/>
        </p:nvSpPr>
        <p:spPr>
          <a:xfrm>
            <a:off x="6835254" y="3919191"/>
            <a:ext cx="1196454" cy="1173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78383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Co? K čemu?</a:t>
            </a:r>
            <a:endParaRPr lang="cs-CZ" dirty="0"/>
          </a:p>
        </p:txBody>
      </p:sp>
      <p:pic>
        <p:nvPicPr>
          <p:cNvPr id="1026" name="Picture 2" descr="C:\Users\Karel\AppData\Local\Microsoft\Windows\INetCache\IE\A604VYA3\MC90043384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65831" y="1827029"/>
            <a:ext cx="4800001" cy="3600000"/>
          </a:xfrm>
          <a:prstGeom prst="rect">
            <a:avLst/>
          </a:prstGeom>
          <a:noFill/>
        </p:spPr>
      </p:pic>
      <p:sp>
        <p:nvSpPr>
          <p:cNvPr id="3" name="Šrafovaná šipka doprava 2">
            <a:hlinkClick r:id="rId4" action="ppaction://hlinksldjump"/>
          </p:cNvPr>
          <p:cNvSpPr/>
          <p:nvPr/>
        </p:nvSpPr>
        <p:spPr>
          <a:xfrm>
            <a:off x="9444251" y="5827594"/>
            <a:ext cx="1651379" cy="709684"/>
          </a:xfrm>
          <a:prstGeom prst="striped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chemeClr val="bg1">
                <a:shade val="100000"/>
                <a:satMod val="150000"/>
              </a:schemeClr>
            </a:gs>
            <a:gs pos="71000">
              <a:schemeClr val="bg1">
                <a:shade val="90000"/>
                <a:satMod val="375000"/>
              </a:schemeClr>
            </a:gs>
            <a:gs pos="100000">
              <a:schemeClr val="bg2">
                <a:tint val="88000"/>
                <a:satMod val="4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Co? K čemu?</a:t>
            </a:r>
            <a:endParaRPr lang="cs-CZ" dirty="0"/>
          </a:p>
        </p:txBody>
      </p:sp>
      <p:pic>
        <p:nvPicPr>
          <p:cNvPr id="1032" name="Picture 8" descr="C:\Users\Karel\AppData\Local\Microsoft\Windows\INetCache\IE\A604VYA3\MC9004136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38320" y="1959907"/>
            <a:ext cx="3192295" cy="3600000"/>
          </a:xfrm>
          <a:prstGeom prst="rect">
            <a:avLst/>
          </a:prstGeom>
          <a:noFill/>
        </p:spPr>
      </p:pic>
      <p:sp>
        <p:nvSpPr>
          <p:cNvPr id="8" name="Šrafovaná šipka doprava 7">
            <a:hlinkClick r:id="rId4" action="ppaction://hlinksldjump"/>
          </p:cNvPr>
          <p:cNvSpPr/>
          <p:nvPr/>
        </p:nvSpPr>
        <p:spPr>
          <a:xfrm>
            <a:off x="9444251" y="5827594"/>
            <a:ext cx="1651379" cy="709684"/>
          </a:xfrm>
          <a:prstGeom prst="strip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52449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Co? K čemu?</a:t>
            </a:r>
            <a:endParaRPr lang="cs-CZ" dirty="0"/>
          </a:p>
        </p:txBody>
      </p:sp>
      <p:pic>
        <p:nvPicPr>
          <p:cNvPr id="4" name="Picture 3" descr="C:\Users\Karel\AppData\Local\Microsoft\Windows\INetCache\IE\A604VYA3\MC90041262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10428" y="2341229"/>
            <a:ext cx="7475929" cy="3600000"/>
          </a:xfrm>
          <a:prstGeom prst="rect">
            <a:avLst/>
          </a:prstGeom>
          <a:noFill/>
        </p:spPr>
      </p:pic>
      <p:sp>
        <p:nvSpPr>
          <p:cNvPr id="5" name="Šrafovaná šipka doprava 4">
            <a:hlinkClick r:id="rId4" action="ppaction://hlinksldjump"/>
          </p:cNvPr>
          <p:cNvSpPr/>
          <p:nvPr/>
        </p:nvSpPr>
        <p:spPr>
          <a:xfrm>
            <a:off x="9444251" y="5827594"/>
            <a:ext cx="1651379" cy="709684"/>
          </a:xfrm>
          <a:prstGeom prst="stripedRight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49193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Co? K čemu?</a:t>
            </a:r>
            <a:endParaRPr lang="cs-CZ" dirty="0"/>
          </a:p>
        </p:txBody>
      </p:sp>
      <p:pic>
        <p:nvPicPr>
          <p:cNvPr id="6" name="Picture 4" descr="C:\Users\Karel\AppData\Local\Microsoft\Windows\INetCache\IE\9EN8UJA7\MC90034098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15318" y="1911998"/>
            <a:ext cx="4470635" cy="3600000"/>
          </a:xfrm>
          <a:prstGeom prst="rect">
            <a:avLst/>
          </a:prstGeom>
          <a:noFill/>
        </p:spPr>
      </p:pic>
      <p:sp>
        <p:nvSpPr>
          <p:cNvPr id="7" name="Šrafovaná šipka doprava 6">
            <a:hlinkClick r:id="rId4" action="ppaction://hlinksldjump"/>
          </p:cNvPr>
          <p:cNvSpPr/>
          <p:nvPr/>
        </p:nvSpPr>
        <p:spPr>
          <a:xfrm>
            <a:off x="9444251" y="5827594"/>
            <a:ext cx="1651379" cy="709684"/>
          </a:xfrm>
          <a:prstGeom prst="stripedRigh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79212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Co? K čemu?</a:t>
            </a:r>
            <a:endParaRPr lang="cs-CZ" dirty="0"/>
          </a:p>
        </p:txBody>
      </p:sp>
      <p:pic>
        <p:nvPicPr>
          <p:cNvPr id="4" name="Picture 2" descr="C:\Users\Karel\AppData\Local\Microsoft\Windows\INetCache\IE\A604VYA3\MC90022981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6853" y="2172511"/>
            <a:ext cx="5225113" cy="3600000"/>
          </a:xfrm>
          <a:prstGeom prst="rect">
            <a:avLst/>
          </a:prstGeom>
          <a:noFill/>
        </p:spPr>
      </p:pic>
      <p:sp>
        <p:nvSpPr>
          <p:cNvPr id="5" name="Šrafovaná šipka doprava 4">
            <a:hlinkClick r:id="rId4" action="ppaction://hlinksldjump"/>
          </p:cNvPr>
          <p:cNvSpPr/>
          <p:nvPr/>
        </p:nvSpPr>
        <p:spPr>
          <a:xfrm>
            <a:off x="9444251" y="5827594"/>
            <a:ext cx="1651379" cy="709684"/>
          </a:xfrm>
          <a:prstGeom prst="striped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5437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Co? K čemu?</a:t>
            </a:r>
            <a:endParaRPr lang="cs-CZ" dirty="0"/>
          </a:p>
        </p:txBody>
      </p:sp>
      <p:pic>
        <p:nvPicPr>
          <p:cNvPr id="5" name="Picture 6" descr="http://www.pro-rezbare.cz/imgProducts/str/str_DM708024.jpg"/>
          <p:cNvPicPr>
            <a:picLocks noChangeAspect="1" noChangeArrowheads="1"/>
          </p:cNvPicPr>
          <p:nvPr/>
        </p:nvPicPr>
        <p:blipFill>
          <a:blip r:embed="rId3"/>
          <a:srcRect t="33183" b="31564"/>
          <a:stretch>
            <a:fillRect/>
          </a:stretch>
        </p:blipFill>
        <p:spPr bwMode="auto">
          <a:xfrm>
            <a:off x="2358916" y="2877669"/>
            <a:ext cx="5795494" cy="1800000"/>
          </a:xfrm>
          <a:prstGeom prst="rect">
            <a:avLst/>
          </a:prstGeom>
          <a:noFill/>
        </p:spPr>
      </p:pic>
      <p:sp>
        <p:nvSpPr>
          <p:cNvPr id="6" name="Šrafovaná šipka doprava 5">
            <a:hlinkClick r:id="rId4" action="ppaction://hlinksldjump"/>
          </p:cNvPr>
          <p:cNvSpPr/>
          <p:nvPr/>
        </p:nvSpPr>
        <p:spPr>
          <a:xfrm>
            <a:off x="9444251" y="5827594"/>
            <a:ext cx="1651379" cy="709684"/>
          </a:xfrm>
          <a:prstGeom prst="stripedRightArrow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37270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Co? K čemu?</a:t>
            </a:r>
            <a:endParaRPr lang="cs-CZ" dirty="0"/>
          </a:p>
        </p:txBody>
      </p:sp>
      <p:pic>
        <p:nvPicPr>
          <p:cNvPr id="5" name="Picture 5" descr="C:\Users\Karel\AppData\Local\Microsoft\Windows\INetCache\IE\F6E5MW5I\MC90043262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89649" y="2130966"/>
            <a:ext cx="3840000" cy="2880000"/>
          </a:xfrm>
          <a:prstGeom prst="rect">
            <a:avLst/>
          </a:prstGeom>
          <a:noFill/>
        </p:spPr>
      </p:pic>
      <p:sp>
        <p:nvSpPr>
          <p:cNvPr id="4" name="Šrafovaná šipka doprava 3">
            <a:hlinkClick r:id="rId4" action="ppaction://hlinksldjump"/>
          </p:cNvPr>
          <p:cNvSpPr/>
          <p:nvPr/>
        </p:nvSpPr>
        <p:spPr>
          <a:xfrm>
            <a:off x="9444251" y="5827594"/>
            <a:ext cx="1651379" cy="709684"/>
          </a:xfrm>
          <a:prstGeom prst="striped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40314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Co? K čemu?</a:t>
            </a:r>
            <a:endParaRPr lang="cs-CZ" dirty="0"/>
          </a:p>
        </p:txBody>
      </p:sp>
      <p:pic>
        <p:nvPicPr>
          <p:cNvPr id="4" name="Picture 8" descr="http://www.clipartsalbum.com/cliparts/meten%20en%20wegen/131867.jpg"/>
          <p:cNvPicPr>
            <a:picLocks noChangeAspect="1" noChangeArrowheads="1"/>
          </p:cNvPicPr>
          <p:nvPr/>
        </p:nvPicPr>
        <p:blipFill>
          <a:blip r:embed="rId3" cstate="print"/>
          <a:srcRect l="13889"/>
          <a:stretch>
            <a:fillRect/>
          </a:stretch>
        </p:blipFill>
        <p:spPr bwMode="auto">
          <a:xfrm>
            <a:off x="5325036" y="2341466"/>
            <a:ext cx="3101879" cy="2880000"/>
          </a:xfrm>
          <a:prstGeom prst="rect">
            <a:avLst/>
          </a:prstGeom>
          <a:noFill/>
        </p:spPr>
      </p:pic>
      <p:sp>
        <p:nvSpPr>
          <p:cNvPr id="6" name="Šrafovaná šipka doprava 5">
            <a:hlinkClick r:id="rId4" action="ppaction://hlinksldjump"/>
          </p:cNvPr>
          <p:cNvSpPr/>
          <p:nvPr/>
        </p:nvSpPr>
        <p:spPr>
          <a:xfrm>
            <a:off x="9444251" y="5827594"/>
            <a:ext cx="1651379" cy="709684"/>
          </a:xfrm>
          <a:prstGeom prst="striped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93231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•    </a:t>
            </a:r>
            <a:r>
              <a:rPr lang="cs-CZ" sz="2000" dirty="0" smtClean="0"/>
              <a:t>   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Oblast:  dítě a jeho psychika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Podoblast: poznávací schopnosti, řešení problémů</a:t>
            </a:r>
          </a:p>
          <a:p>
            <a:pPr marL="4572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Integrovaný blok: Já, ty, my a věci kolem nás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Téma: Čím měříme - hra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Dosažené konkretizované výstupy: dítě se slovně vyjádří k problému, k dané situaci a řeší ji</a:t>
            </a:r>
          </a:p>
          <a:p>
            <a:pPr marL="388620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Cíle: Dítě se seznamuje s různými nástroji, některé umí používat, popíše, jak se s nimi pracuje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Barevné papírky pro každé dítě – barvy viz snímek číslo 2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146880"/>
            <a:ext cx="10781608" cy="4103993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6354" y="1643549"/>
            <a:ext cx="1130630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Hra:</a:t>
            </a:r>
            <a:br>
              <a:rPr lang="cs-CZ" dirty="0" smtClean="0"/>
            </a:br>
            <a:r>
              <a:rPr lang="cs-CZ" dirty="0" smtClean="0"/>
              <a:t>Na snímku č. 2 děti kliknutím vybírají čtverce podle  barvy a určují, o jaký nástroj na měření se jedná, co s ním měříme.</a:t>
            </a:r>
          </a:p>
          <a:p>
            <a:r>
              <a:rPr lang="cs-CZ" dirty="0" smtClean="0"/>
              <a:t>Kliknutím na šipku se vrací zpět na  úvodní snímek. </a:t>
            </a:r>
            <a:br>
              <a:rPr lang="cs-CZ" dirty="0" smtClean="0"/>
            </a:br>
            <a:r>
              <a:rPr lang="cs-CZ" dirty="0" smtClean="0"/>
              <a:t>Děti, které odpoví správně, mohou dostat barevný papír v odpovídající barvě. </a:t>
            </a:r>
          </a:p>
          <a:p>
            <a:r>
              <a:rPr lang="cs-CZ" dirty="0" smtClean="0"/>
              <a:t>Po zodpovězení čtverec mizí. </a:t>
            </a:r>
          </a:p>
          <a:p>
            <a:endParaRPr lang="cs-CZ" dirty="0"/>
          </a:p>
          <a:p>
            <a:r>
              <a:rPr lang="cs-CZ" dirty="0" smtClean="0"/>
              <a:t>DUM navazuje na výkladový </a:t>
            </a:r>
            <a:r>
              <a:rPr lang="cs-CZ" dirty="0" smtClean="0"/>
              <a:t>materiál</a:t>
            </a:r>
            <a:r>
              <a:rPr lang="cs-CZ" dirty="0"/>
              <a:t> </a:t>
            </a:r>
            <a:r>
              <a:rPr lang="cs-CZ" dirty="0" smtClean="0"/>
              <a:t>Měříme.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3" y="2024473"/>
            <a:ext cx="9769481" cy="1558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- office.microsoft.com – vytvořeno v roce 2014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9"/>
            <a:ext cx="7513903" cy="3790485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0</TotalTime>
  <Words>267</Words>
  <Application>Microsoft Office PowerPoint</Application>
  <PresentationFormat>Širokoúhlá obrazovka</PresentationFormat>
  <Paragraphs>68</Paragraphs>
  <Slides>15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5" baseType="lpstr">
      <vt:lpstr>Arial</vt:lpstr>
      <vt:lpstr>Calibri</vt:lpstr>
      <vt:lpstr>Century Gothic</vt:lpstr>
      <vt:lpstr>Consolas</vt:lpstr>
      <vt:lpstr>Corbel</vt:lpstr>
      <vt:lpstr>Times New Roman</vt:lpstr>
      <vt:lpstr>Wingdings</vt:lpstr>
      <vt:lpstr>Wingdings 2</vt:lpstr>
      <vt:lpstr>Wingdings 3</vt:lpstr>
      <vt:lpstr>Metro</vt:lpstr>
      <vt:lpstr>Co čím Měříme</vt:lpstr>
      <vt:lpstr>Co čím měříme? </vt:lpstr>
      <vt:lpstr>Co? K čemu?</vt:lpstr>
      <vt:lpstr>Co? K čemu?</vt:lpstr>
      <vt:lpstr>Co? K čemu?</vt:lpstr>
      <vt:lpstr>Co? K čemu?</vt:lpstr>
      <vt:lpstr>Co? K čemu?</vt:lpstr>
      <vt:lpstr>Co? K čemu?</vt:lpstr>
      <vt:lpstr>Co? K čemu?</vt:lpstr>
      <vt:lpstr>Co? K čemu?</vt:lpstr>
      <vt:lpstr>Téma pro polytechnickou výchovu</vt:lpstr>
      <vt:lpstr>Použitý materiál</vt:lpstr>
      <vt:lpstr>Metodický postup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2015-03-12T18:09:51Z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