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4189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9" r:id="rId4"/>
    <p:sldId id="290" r:id="rId5"/>
    <p:sldId id="291" r:id="rId6"/>
    <p:sldId id="292" r:id="rId7"/>
    <p:sldId id="293" r:id="rId8"/>
    <p:sldId id="275" r:id="rId9"/>
    <p:sldId id="276" r:id="rId10"/>
    <p:sldId id="277" r:id="rId11"/>
    <p:sldId id="279" r:id="rId12"/>
    <p:sldId id="286" r:id="rId13"/>
    <p:sldId id="287" r:id="rId14"/>
    <p:sldId id="28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248" autoAdjust="0"/>
    <p:restoredTop sz="99424" autoAdjust="0"/>
  </p:normalViewPr>
  <p:slideViewPr>
    <p:cSldViewPr snapToGrid="0">
      <p:cViewPr>
        <p:scale>
          <a:sx n="80" d="100"/>
          <a:sy n="80" d="100"/>
        </p:scale>
        <p:origin x="-72" y="-58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-1980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12.3.2015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12.3.2015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10387963" y="5038579"/>
            <a:ext cx="1892949" cy="1725637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20726" y="776289"/>
            <a:ext cx="10750549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720726" y="2250280"/>
            <a:ext cx="10750549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828800" y="6012657"/>
            <a:ext cx="77216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F4B5DE4F-51C7-4307-895A-36247486E32C}" type="datetimeFigureOut">
              <a:rPr lang="cs-CZ" smtClean="0"/>
              <a:pPr/>
              <a:t>12.3.2015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828800" y="5650705"/>
            <a:ext cx="77216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1189663" y="5752308"/>
            <a:ext cx="67056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F790B408-5C2C-46EB-8A21-E58835A93C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67494"/>
            <a:ext cx="109728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1882808"/>
            <a:ext cx="109728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388608" y="6480048"/>
            <a:ext cx="2844800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609600" y="6480970"/>
            <a:ext cx="5680075" cy="300831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9379" y="7035"/>
            <a:ext cx="12173243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10387963" y="93786"/>
            <a:ext cx="1892949" cy="1725637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9274176" y="6477000"/>
            <a:ext cx="2844800" cy="3048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492501" y="6480970"/>
            <a:ext cx="5680075" cy="300831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1268075" y="809625"/>
            <a:ext cx="670560" cy="300831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8625059" y="9381"/>
            <a:ext cx="3563815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5"/>
            <a:ext cx="12182621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8000" y="271465"/>
            <a:ext cx="9652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8000" y="1633536"/>
            <a:ext cx="51816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6" y="3587634"/>
            <a:ext cx="2627383" cy="1253613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722438"/>
            <a:ext cx="53848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722438"/>
            <a:ext cx="53848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388608" y="6480969"/>
            <a:ext cx="2844800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600" y="6480969"/>
            <a:ext cx="5680075" cy="301752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0119360" y="6480969"/>
            <a:ext cx="670560" cy="301752"/>
          </a:xfrm>
        </p:spPr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0931" y="290732"/>
            <a:ext cx="14224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820008" y="290732"/>
            <a:ext cx="774699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820008" y="3427124"/>
            <a:ext cx="774699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696307" y="290732"/>
            <a:ext cx="9144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696307" y="3427124"/>
            <a:ext cx="9144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6388608" y="6480969"/>
            <a:ext cx="2840736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609600" y="6480969"/>
            <a:ext cx="5681472" cy="301752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10119360" y="6483096"/>
            <a:ext cx="670560" cy="301752"/>
          </a:xfrm>
        </p:spPr>
        <p:txBody>
          <a:bodyPr/>
          <a:lstStyle>
            <a:lvl1pPr algn="ctr">
              <a:defRPr/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6388608" y="6480969"/>
            <a:ext cx="2844800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09600" y="6481891"/>
            <a:ext cx="5680075" cy="300831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10119360" y="6480969"/>
            <a:ext cx="670560" cy="301752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700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7" y="6"/>
            <a:ext cx="2627383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2608" y="367664"/>
            <a:ext cx="12192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514475" y="367664"/>
            <a:ext cx="32512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868333" y="320040"/>
            <a:ext cx="7034784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8371968" y="6556248"/>
            <a:ext cx="284480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514475" y="6556248"/>
            <a:ext cx="6857493" cy="301752"/>
          </a:xfrm>
        </p:spPr>
        <p:txBody>
          <a:bodyPr/>
          <a:lstStyle>
            <a:lvl1pPr>
              <a:defRPr sz="900"/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1214101" y="6556248"/>
            <a:ext cx="670560" cy="301752"/>
          </a:xfrm>
        </p:spPr>
        <p:txBody>
          <a:bodyPr/>
          <a:lstStyle>
            <a:lvl1pPr>
              <a:defRPr sz="900"/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2608" y="150896"/>
            <a:ext cx="12192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17649" y="373966"/>
            <a:ext cx="9777984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524000" y="5867400"/>
            <a:ext cx="9777984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8144256" y="6556248"/>
            <a:ext cx="280416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560576" y="6557169"/>
            <a:ext cx="6597429" cy="301752"/>
          </a:xfrm>
        </p:spPr>
        <p:txBody>
          <a:bodyPr/>
          <a:lstStyle>
            <a:lvl1pPr>
              <a:defRPr sz="900"/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0956256" y="6556248"/>
            <a:ext cx="487680" cy="301752"/>
          </a:xfrm>
        </p:spPr>
        <p:txBody>
          <a:bodyPr/>
          <a:lstStyle>
            <a:lvl1pPr algn="ctr">
              <a:defRPr sz="900"/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50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7" y="6"/>
            <a:ext cx="2627383" cy="1253613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9042400" y="381000"/>
            <a:ext cx="2540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381000"/>
            <a:ext cx="83312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4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5" y="0"/>
            <a:ext cx="746887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4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74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5" y="3633358"/>
            <a:ext cx="2627383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9379" y="14069"/>
            <a:ext cx="12173243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5"/>
            <a:ext cx="12182621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8625059" y="4948410"/>
            <a:ext cx="3563815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67494"/>
            <a:ext cx="109728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09600" y="1882808"/>
            <a:ext cx="109728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388608" y="6480969"/>
            <a:ext cx="28448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481891"/>
            <a:ext cx="5680075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0119360" y="6480969"/>
            <a:ext cx="67056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700"/>
            <a:ext cx="5040000" cy="110133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7" y="6"/>
            <a:ext cx="2627383" cy="1253613"/>
          </a:xfrm>
          <a:prstGeom prst="rect">
            <a:avLst/>
          </a:prstGeom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4190" r:id="rId1"/>
    <p:sldLayoutId id="2147484191" r:id="rId2"/>
    <p:sldLayoutId id="2147484192" r:id="rId3"/>
    <p:sldLayoutId id="2147484193" r:id="rId4"/>
    <p:sldLayoutId id="2147484194" r:id="rId5"/>
    <p:sldLayoutId id="2147484195" r:id="rId6"/>
    <p:sldLayoutId id="2147484196" r:id="rId7"/>
    <p:sldLayoutId id="2147484197" r:id="rId8"/>
    <p:sldLayoutId id="2147484198" r:id="rId9"/>
    <p:sldLayoutId id="2147484199" r:id="rId10"/>
    <p:sldLayoutId id="2147484200" r:id="rId11"/>
    <p:sldLayoutId id="2147483649" r:id="rId12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Relationship Id="rId9" Type="http://schemas.openxmlformats.org/officeDocument/2006/relationships/image" Target="../media/image2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Hračky – pravidla ve třídě MŠ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Císlerová Eva, DiS.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5237" y="2286300"/>
            <a:ext cx="10972800" cy="1399032"/>
          </a:xfrm>
        </p:spPr>
        <p:txBody>
          <a:bodyPr/>
          <a:lstStyle/>
          <a:p>
            <a:r>
              <a:rPr lang="cs-CZ" dirty="0" smtClean="0"/>
              <a:t>  JAK ZACHÁZET S HRAČKAMI?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949372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S čím jezdíme?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9053" y="2424547"/>
            <a:ext cx="2310411" cy="173280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19499" y="2424547"/>
            <a:ext cx="2353953" cy="176546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42795" y="2424547"/>
            <a:ext cx="24384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138758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S čím házíme?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25039" y="1854605"/>
            <a:ext cx="1828802" cy="243840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67282" y="2241467"/>
            <a:ext cx="2417289" cy="18129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8201011" y="2245451"/>
            <a:ext cx="2339880" cy="1754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086645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S čím si hrajeme ve vodě?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70400" y="2229590"/>
            <a:ext cx="2844800" cy="2133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9043" y="2229590"/>
            <a:ext cx="2690422" cy="201781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16683" y="2255319"/>
            <a:ext cx="2810495" cy="2107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1457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91886" y="1021277"/>
            <a:ext cx="11475522" cy="546265"/>
          </a:xfrm>
        </p:spPr>
        <p:txBody>
          <a:bodyPr>
            <a:normAutofit fontScale="90000"/>
          </a:bodyPr>
          <a:lstStyle/>
          <a:p>
            <a:r>
              <a:rPr lang="cs-CZ" sz="2800" dirty="0" smtClean="0"/>
              <a:t>Všechny hračky pojmenuj a řekni, k čemu slouží a kde mají své místo.</a:t>
            </a:r>
            <a:endParaRPr lang="cs-CZ" sz="28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96756" y="3677617"/>
            <a:ext cx="1574799" cy="11810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03718" y="3655954"/>
            <a:ext cx="1645392" cy="123404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99562" y="1945268"/>
            <a:ext cx="1686297" cy="126472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84156" y="1945268"/>
            <a:ext cx="1550798" cy="11630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00448" y="1945268"/>
            <a:ext cx="1625600" cy="12192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81761" y="1879397"/>
            <a:ext cx="1332418" cy="177655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5913" y="1945268"/>
            <a:ext cx="1550798" cy="11630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1237521" y="3779627"/>
            <a:ext cx="1765119" cy="1323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94379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1882808"/>
            <a:ext cx="10972800" cy="2898742"/>
          </a:xfrm>
        </p:spPr>
        <p:txBody>
          <a:bodyPr>
            <a:normAutofit/>
          </a:bodyPr>
          <a:lstStyle/>
          <a:p>
            <a:r>
              <a:rPr lang="cs-CZ" dirty="0" smtClean="0"/>
              <a:t>Vlastní zdroje; fotografie z archivu autora</a:t>
            </a:r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9145" y="90353"/>
            <a:ext cx="10972800" cy="930925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        </a:t>
            </a:r>
            <a:br>
              <a:rPr lang="cs-CZ" b="1" dirty="0" smtClean="0"/>
            </a:br>
            <a:r>
              <a:rPr lang="cs-CZ" b="1" dirty="0"/>
              <a:t> </a:t>
            </a:r>
            <a:r>
              <a:rPr lang="cs-CZ" b="1" dirty="0" smtClean="0"/>
              <a:t>         Metodický pokyn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819397"/>
            <a:ext cx="10972800" cy="5635411"/>
          </a:xfrm>
        </p:spPr>
        <p:txBody>
          <a:bodyPr>
            <a:noAutofit/>
          </a:bodyPr>
          <a:lstStyle/>
          <a:p>
            <a:pPr marL="45720" indent="0">
              <a:buNone/>
            </a:pPr>
            <a:endParaRPr lang="cs-CZ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Pomocí prezentace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v PowerPointu, která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obsahuje interaktivní úkoly, je možné s dětmi vytvářet pravidla, jak zacházet a vážit si hraček. 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 3. – 5. snímku děti volí jednu vhodnou hračku k dané činnosti. 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 6. snímku děti pojmenovávají jednotlivé hračky a mohou přemýšlet jednak o tom, co by se stalo s hračkou, kdyby se používala k jinému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účelu,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než 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určena, a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jednak o tom, že každá věc má své místo.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0050" y="1277144"/>
            <a:ext cx="9848850" cy="139903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didaktickým </a:t>
            </a:r>
            <a:r>
              <a:rPr lang="cs-CZ" b="1" dirty="0" smtClean="0"/>
              <a:t>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8720" y="2225802"/>
            <a:ext cx="9509760" cy="2193797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Na magnetickou tabulku děti připevňují vystřižené obrázky hraček z časopisu a určují jejich účel.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2915" y="1238249"/>
            <a:ext cx="11107528" cy="35548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500" dirty="0" smtClean="0"/>
              <a:t>VZDĚLÁVACÍ OBLAST: DÍTĚ A JEHO PSYCHIKA</a:t>
            </a:r>
          </a:p>
          <a:p>
            <a:endParaRPr lang="cs-CZ" sz="2500" dirty="0"/>
          </a:p>
          <a:p>
            <a:r>
              <a:rPr lang="cs-CZ" sz="2500" dirty="0" smtClean="0"/>
              <a:t>PODOBLAST: SEBEPOJETÍ, CITY A VŮLE (SEBEVĚDOMÍ A SEBEUPLATNĚNÍ)</a:t>
            </a:r>
          </a:p>
          <a:p>
            <a:endParaRPr lang="cs-CZ" sz="2500" dirty="0"/>
          </a:p>
          <a:p>
            <a:r>
              <a:rPr lang="cs-CZ" sz="2500" dirty="0" smtClean="0"/>
              <a:t>VZDĚLÁVACÍ CÍLE: Rozvoj a kultivace mravního vnímání; </a:t>
            </a:r>
          </a:p>
          <a:p>
            <a:r>
              <a:rPr lang="cs-CZ" sz="2500" dirty="0" smtClean="0"/>
              <a:t>získání schopnosti záměrně řídit svoje chování</a:t>
            </a:r>
          </a:p>
          <a:p>
            <a:endParaRPr lang="cs-CZ" sz="2500" dirty="0"/>
          </a:p>
          <a:p>
            <a:r>
              <a:rPr lang="cs-CZ" sz="2500" dirty="0" smtClean="0"/>
              <a:t>KONKRETIZOVANÉ VÝSTUPY: Uvědomovat si, že fungování skupiny</a:t>
            </a:r>
          </a:p>
          <a:p>
            <a:r>
              <a:rPr lang="cs-CZ" sz="2500" dirty="0" smtClean="0"/>
              <a:t>je postaveno na pravidlech soužití, podílet se na nich a respektovat je.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416279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6" y="1118401"/>
            <a:ext cx="7387126" cy="3560477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7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0</TotalTime>
  <Words>370</Words>
  <Application>Microsoft Office PowerPoint</Application>
  <PresentationFormat>Vlastní</PresentationFormat>
  <Paragraphs>70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Talent</vt:lpstr>
      <vt:lpstr>Hračky – pravidla ve třídě MŠ</vt:lpstr>
      <vt:lpstr>  JAK ZACHÁZET S HRAČKAMI?</vt:lpstr>
      <vt:lpstr>         S čím jezdíme?</vt:lpstr>
      <vt:lpstr>           S čím házíme?</vt:lpstr>
      <vt:lpstr>  S čím si hrajeme ve vodě?</vt:lpstr>
      <vt:lpstr>Všechny hračky pojmenuj a řekni, k čemu slouží a kde mají své místo.</vt:lpstr>
      <vt:lpstr>Použité odkazy</vt:lpstr>
      <vt:lpstr>                   Metodický pokyn </vt:lpstr>
      <vt:lpstr>Studijní materiály </vt:lpstr>
      <vt:lpstr> Práce s didaktickým kufříkem KUMUČ </vt:lpstr>
      <vt:lpstr>Snímek 11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2015-03-12T20:59:30Z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