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84" r:id="rId2"/>
  </p:sldMasterIdLst>
  <p:notesMasterIdLst>
    <p:notesMasterId r:id="rId19"/>
  </p:notesMasterIdLst>
  <p:handoutMasterIdLst>
    <p:handoutMasterId r:id="rId20"/>
  </p:handoutMasterIdLst>
  <p:sldIdLst>
    <p:sldId id="272" r:id="rId3"/>
    <p:sldId id="294" r:id="rId4"/>
    <p:sldId id="284" r:id="rId5"/>
    <p:sldId id="285" r:id="rId6"/>
    <p:sldId id="289" r:id="rId7"/>
    <p:sldId id="293" r:id="rId8"/>
    <p:sldId id="290" r:id="rId9"/>
    <p:sldId id="286" r:id="rId10"/>
    <p:sldId id="287" r:id="rId11"/>
    <p:sldId id="295" r:id="rId12"/>
    <p:sldId id="297" r:id="rId13"/>
    <p:sldId id="280" r:id="rId14"/>
    <p:sldId id="278" r:id="rId15"/>
    <p:sldId id="275" r:id="rId16"/>
    <p:sldId id="277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70" d="100"/>
          <a:sy n="70" d="100"/>
        </p:scale>
        <p:origin x="786" y="16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27921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058309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21149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97088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9830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37977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6078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598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06236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2619180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569106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1734903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947142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000665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12131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68545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406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06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5" r:id="rId1"/>
    <p:sldLayoutId id="2147483886" r:id="rId2"/>
    <p:sldLayoutId id="2147483887" r:id="rId3"/>
    <p:sldLayoutId id="2147483888" r:id="rId4"/>
    <p:sldLayoutId id="2147483889" r:id="rId5"/>
    <p:sldLayoutId id="2147483890" r:id="rId6"/>
    <p:sldLayoutId id="2147483891" r:id="rId7"/>
    <p:sldLayoutId id="2147483892" r:id="rId8"/>
    <p:sldLayoutId id="2147483893" r:id="rId9"/>
    <p:sldLayoutId id="2147483894" r:id="rId10"/>
    <p:sldLayoutId id="2147483895" r:id="rId11"/>
    <p:sldLayoutId id="2147483896" r:id="rId12"/>
    <p:sldLayoutId id="2147483897" r:id="rId13"/>
    <p:sldLayoutId id="2147483898" r:id="rId14"/>
    <p:sldLayoutId id="2147483899" r:id="rId15"/>
    <p:sldLayoutId id="2147483900" r:id="rId16"/>
    <p:sldLayoutId id="2147483901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rodina-otec-matka-d%C3%ADt%C4%9B-holka-593430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pixabay.com/cs/kniha-nuda-vysok%C3%A1-%C5%A1kola-vzd%C4%9Bl%C3%A1v%C3%A1n%C3%AD-15584/" TargetMode="External"/><Relationship Id="rId4" Type="http://schemas.openxmlformats.org/officeDocument/2006/relationships/hyperlink" Target="http://pixabay.com/cs/rodina-d%C4%9Bti-%C5%A1%C5%A5astn%C3%BD-lid%C3%A9-matka-521551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Naše rodina - povolání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Seznamujeme se s povoláními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8416" y="536223"/>
            <a:ext cx="4281032" cy="1320800"/>
          </a:xfrm>
        </p:spPr>
        <p:txBody>
          <a:bodyPr/>
          <a:lstStyle/>
          <a:p>
            <a:pPr algn="ctr"/>
            <a:r>
              <a:rPr lang="cs-CZ" dirty="0" smtClean="0"/>
              <a:t>Naše rodina</a:t>
            </a:r>
            <a:endParaRPr lang="cs-CZ" dirty="0"/>
          </a:p>
        </p:txBody>
      </p:sp>
      <p:pic>
        <p:nvPicPr>
          <p:cNvPr id="1028" name="Picture 4" descr="Rodina, Děti, Šťastný, Lidé, Matka, Otec, Dítě, Úsměv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50"/>
          <a:stretch/>
        </p:blipFill>
        <p:spPr bwMode="auto">
          <a:xfrm>
            <a:off x="3053520" y="1715355"/>
            <a:ext cx="6096000" cy="4052399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7760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759" y="625426"/>
            <a:ext cx="3749347" cy="324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Maminka je učitelka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6661" y="2245426"/>
            <a:ext cx="3240000" cy="324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219" y="2504049"/>
            <a:ext cx="3734579" cy="31520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1837" y="4016429"/>
            <a:ext cx="2939978" cy="2448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949552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2406" y="609600"/>
            <a:ext cx="3749347" cy="324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čitelka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6836" y="2481600"/>
            <a:ext cx="3240000" cy="3240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81" y="2361006"/>
            <a:ext cx="3734579" cy="32291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4775" y="4101600"/>
            <a:ext cx="2471895" cy="2412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9486027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Tatínek je řidič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106" y="1538732"/>
            <a:ext cx="3131373" cy="27152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7107" y="1700459"/>
            <a:ext cx="2679700" cy="24019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628" y="4253984"/>
            <a:ext cx="3587746" cy="22501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9518" y="2592334"/>
            <a:ext cx="2443429" cy="1275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5825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Řidič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106" y="1538732"/>
            <a:ext cx="3131373" cy="27152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5264" y="182300"/>
            <a:ext cx="2679700" cy="24019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2686" y="512510"/>
            <a:ext cx="1672895" cy="28357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7114" y="4253984"/>
            <a:ext cx="3587746" cy="22501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8170" y="4333145"/>
            <a:ext cx="2443429" cy="12751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3143" y="2286238"/>
            <a:ext cx="1630680" cy="155448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6111240" y="2027490"/>
            <a:ext cx="1783080" cy="204159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78188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 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8788" y="1930400"/>
            <a:ext cx="7002684" cy="4392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099395" y="196870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23997" y="196499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34796" y="195385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406108" y="193900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439303" y="3383787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17892" y="343135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089812" y="483968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214550" y="483968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08411" y="483968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427509" y="4822987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226721" y="3407900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23700" y="3396765"/>
            <a:ext cx="2108702" cy="1439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322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Dědeček je farmář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3588" y="2318586"/>
            <a:ext cx="3828412" cy="3492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2160" y="3632200"/>
            <a:ext cx="3081920" cy="2736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18" y="2126849"/>
            <a:ext cx="5139882" cy="32258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2295" y="493712"/>
            <a:ext cx="3457575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9827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Farmář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9083" y="3809886"/>
            <a:ext cx="3081920" cy="2736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6412" y="3503411"/>
            <a:ext cx="4588896" cy="288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6412" y="1154112"/>
            <a:ext cx="3457575" cy="15525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60003" y="749886"/>
            <a:ext cx="3621000" cy="30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8520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5468285" cy="48555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Moje sestra </a:t>
            </a:r>
            <a:r>
              <a:rPr lang="cs-CZ" sz="2000" dirty="0" smtClean="0"/>
              <a:t>je studentka, chce být lékařkou</a:t>
            </a:r>
            <a:endParaRPr lang="cs-CZ" sz="2000" dirty="0"/>
          </a:p>
        </p:txBody>
      </p:sp>
      <p:pic>
        <p:nvPicPr>
          <p:cNvPr id="4" name="Picture 4" descr="Rodina, Děti, Šťastný, Lidé, Matka, Otec, Dítě, Úsměv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50"/>
          <a:stretch/>
        </p:blipFill>
        <p:spPr bwMode="auto">
          <a:xfrm>
            <a:off x="3031655" y="2047530"/>
            <a:ext cx="4598785" cy="305710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7825957" y="2952307"/>
            <a:ext cx="3295699" cy="124755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2000" dirty="0" smtClean="0"/>
              <a:t>Můj bratr je žák, chodí do 1. třídy. </a:t>
            </a:r>
            <a:endParaRPr lang="cs-CZ" sz="2000" dirty="0"/>
          </a:p>
        </p:txBody>
      </p:sp>
      <p:sp>
        <p:nvSpPr>
          <p:cNvPr id="6" name="Bublinový popisek ve tvaru obláčku 5"/>
          <p:cNvSpPr/>
          <p:nvPr/>
        </p:nvSpPr>
        <p:spPr>
          <a:xfrm>
            <a:off x="6347637" y="1189579"/>
            <a:ext cx="2668772" cy="1286540"/>
          </a:xfrm>
          <a:prstGeom prst="cloudCallout">
            <a:avLst>
              <a:gd name="adj1" fmla="val -50054"/>
              <a:gd name="adj2" fmla="val 1013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být autoopravář.</a:t>
            </a:r>
            <a:endParaRPr lang="cs-CZ" dirty="0"/>
          </a:p>
        </p:txBody>
      </p:sp>
      <p:sp>
        <p:nvSpPr>
          <p:cNvPr id="8" name="Bublinový popisek ve tvaru obláčku 7"/>
          <p:cNvSpPr/>
          <p:nvPr/>
        </p:nvSpPr>
        <p:spPr>
          <a:xfrm>
            <a:off x="141567" y="1498212"/>
            <a:ext cx="3032053" cy="1286540"/>
          </a:xfrm>
          <a:prstGeom prst="cloudCallout">
            <a:avLst>
              <a:gd name="adj1" fmla="val 66673"/>
              <a:gd name="adj2" fmla="val 773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být zvěrolékařkou.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38607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Rodina, Děti, Šťastný, Lidé, Matka, Otec, Dítě, Úsměv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250"/>
          <a:stretch/>
        </p:blipFill>
        <p:spPr bwMode="auto">
          <a:xfrm>
            <a:off x="3031655" y="2047530"/>
            <a:ext cx="4598785" cy="305710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Bublinový popisek ve tvaru obláčku 5"/>
          <p:cNvSpPr/>
          <p:nvPr/>
        </p:nvSpPr>
        <p:spPr>
          <a:xfrm>
            <a:off x="4476307" y="1317169"/>
            <a:ext cx="2668772" cy="1286540"/>
          </a:xfrm>
          <a:prstGeom prst="cloudCallout">
            <a:avLst>
              <a:gd name="adj1" fmla="val -50054"/>
              <a:gd name="adj2" fmla="val 1013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 ještě nevím, čím chci být.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75053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pPr marL="45720" indent="0"/>
            <a:r>
              <a:rPr lang="cs-CZ" dirty="0" smtClean="0"/>
              <a:t>  Vzdělávací oblast: Dítě a jeho svět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Podoblast: Poznatky, sociální informovanost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Integrovaný blok: Já, ty a lidé  kolem nás</a:t>
            </a:r>
          </a:p>
          <a:p>
            <a:pPr marL="45720" indent="0"/>
            <a:r>
              <a:rPr lang="cs-CZ" dirty="0" smtClean="0"/>
              <a:t>  Téma: Povolání v naší rodině</a:t>
            </a:r>
          </a:p>
          <a:p>
            <a:pPr marL="45720" indent="0"/>
            <a:r>
              <a:rPr lang="cs-CZ" dirty="0" smtClean="0"/>
              <a:t>  Konkretizované výstupy: Dítě ví, že každé povolání je důležité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Dítě ví, čím jsou jeho rodiče, prarodiče.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28094" y="640648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r>
              <a:rPr lang="cs-CZ" dirty="0" smtClean="0"/>
              <a:t>Děti se seznámí s rodinou na obrázku, s členy rodiny a povoláním rodičů.</a:t>
            </a:r>
          </a:p>
          <a:p>
            <a:r>
              <a:rPr lang="cs-CZ" dirty="0" smtClean="0"/>
              <a:t>Snímky 3 až 9 představují povolání učitelka, řidič, farmář.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 snímcích 10 a 11 seznamujeme s pojmy žák, student. Bavíme se o přáních dětí.</a:t>
            </a:r>
          </a:p>
          <a:p>
            <a:r>
              <a:rPr lang="cs-CZ" dirty="0" smtClean="0"/>
              <a:t>Bavíme se o povoláních v rodinách dětí. 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22993" y="642918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– volné zdroje:</a:t>
            </a:r>
          </a:p>
          <a:p>
            <a:r>
              <a:rPr lang="cs-CZ" dirty="0">
                <a:hlinkClick r:id="rId3"/>
              </a:rPr>
              <a:t>http://pixabay.com/cs/rodina-otec-matka-d%C3%ADt%C4%9B-holka-593430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http://pixabay.com/cs/rodina-d%C4%9Bti-%</a:t>
            </a:r>
            <a:r>
              <a:rPr lang="cs-CZ">
                <a:hlinkClick r:id="rId4"/>
              </a:rPr>
              <a:t>C5%A1%C5%A5astn%C3%BD-lid%C3%A9-matka-521551</a:t>
            </a:r>
            <a:r>
              <a:rPr lang="cs-CZ" smtClean="0">
                <a:hlinkClick r:id="rId4"/>
              </a:rPr>
              <a:t>/</a:t>
            </a:r>
            <a:r>
              <a:rPr lang="cs-CZ"/>
              <a:t/>
            </a:r>
            <a:br>
              <a:rPr lang="cs-CZ"/>
            </a:br>
            <a:r>
              <a:rPr lang="cs-CZ">
                <a:hlinkClick r:id="rId5"/>
              </a:rPr>
              <a:t>http://pixabay.com/cs/kniha-nuda-vysok%C3%A1-%C5%A1kola-vzd%C4%9Bl%C3%A1v%C3%A1n%C3%AD-15584</a:t>
            </a:r>
            <a:r>
              <a:rPr lang="cs-CZ" smtClean="0">
                <a:hlinkClick r:id="rId5"/>
              </a:rPr>
              <a:t>/</a:t>
            </a:r>
            <a:endParaRPr lang="cs-CZ" smtClean="0"/>
          </a:p>
          <a:p>
            <a:r>
              <a:rPr lang="cs-CZ" smtClean="0">
                <a:hlinkClick r:id="rId6"/>
              </a:rPr>
              <a:t>www.microsoft.office.com</a:t>
            </a:r>
            <a:r>
              <a:rPr lang="cs-CZ" smtClean="0"/>
              <a:t> </a:t>
            </a:r>
            <a:r>
              <a:rPr lang="cs-CZ" dirty="0" smtClean="0"/>
              <a:t>– kliparty – vytvořeno v prosinci 2014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28094" y="640648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41108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18779" y="640639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316</Words>
  <Application>Microsoft Office PowerPoint</Application>
  <PresentationFormat>Širokoúhlá obrazovka</PresentationFormat>
  <Paragraphs>54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Century Gothic</vt:lpstr>
      <vt:lpstr>Trebuchet MS</vt:lpstr>
      <vt:lpstr>Wingdings 3</vt:lpstr>
      <vt:lpstr>Faseta</vt:lpstr>
      <vt:lpstr>Naše rodina - povolání</vt:lpstr>
      <vt:lpstr>Naše rodina</vt:lpstr>
      <vt:lpstr>Maminka je učitelka</vt:lpstr>
      <vt:lpstr>Učitelka</vt:lpstr>
      <vt:lpstr>Tatínek je řidič</vt:lpstr>
      <vt:lpstr>Řidič</vt:lpstr>
      <vt:lpstr>CO JE NA OBRÁZKU?  </vt:lpstr>
      <vt:lpstr>Dědeček je farmář </vt:lpstr>
      <vt:lpstr>Farmář </vt:lpstr>
      <vt:lpstr>Moje sestra je studentka, chce být lékařkou</vt:lpstr>
      <vt:lpstr>Prezentace aplikace PowerPoint</vt:lpstr>
      <vt:lpstr>Prvky polytechnické výchovy</vt:lpstr>
      <vt:lpstr> Práce s interaktivním výukovým materiálem </vt:lpstr>
      <vt:lpstr>Použité zdroje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2015-03-13T17:36:55Z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