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4197" r:id="rId2"/>
  </p:sldMasterIdLst>
  <p:notesMasterIdLst>
    <p:notesMasterId r:id="rId22"/>
  </p:notesMasterIdLst>
  <p:handoutMasterIdLst>
    <p:handoutMasterId r:id="rId23"/>
  </p:handoutMasterIdLst>
  <p:sldIdLst>
    <p:sldId id="272" r:id="rId3"/>
    <p:sldId id="303" r:id="rId4"/>
    <p:sldId id="293" r:id="rId5"/>
    <p:sldId id="294" r:id="rId6"/>
    <p:sldId id="296" r:id="rId7"/>
    <p:sldId id="297" r:id="rId8"/>
    <p:sldId id="299" r:id="rId9"/>
    <p:sldId id="298" r:id="rId10"/>
    <p:sldId id="295" r:id="rId11"/>
    <p:sldId id="300" r:id="rId12"/>
    <p:sldId id="301" r:id="rId13"/>
    <p:sldId id="302" r:id="rId14"/>
    <p:sldId id="283" r:id="rId15"/>
    <p:sldId id="304" r:id="rId16"/>
    <p:sldId id="282" r:id="rId17"/>
    <p:sldId id="292" r:id="rId18"/>
    <p:sldId id="284" r:id="rId19"/>
    <p:sldId id="291" r:id="rId20"/>
    <p:sldId id="281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E0E3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897" autoAdjust="0"/>
    <p:restoredTop sz="85305" autoAdjust="0"/>
  </p:normalViewPr>
  <p:slideViewPr>
    <p:cSldViewPr snapToGrid="0">
      <p:cViewPr varScale="1">
        <p:scale>
          <a:sx n="63" d="100"/>
          <a:sy n="63" d="100"/>
        </p:scale>
        <p:origin x="1062" y="78"/>
      </p:cViewPr>
      <p:guideLst>
        <p:guide pos="3840"/>
        <p:guide orient="horz" pos="216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heme" Target="theme/theme1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13. 3. 2015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13. 3. 2015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Elektrické</a:t>
            </a:r>
            <a:r>
              <a:rPr lang="cs-CZ" baseline="0" dirty="0" smtClean="0"/>
              <a:t> vedení, jeřáb, plynová přípojka, vedení plynu, elektrické troleje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0818345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https://www.youtube.com/watch?v=yCRQkzui90g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6944795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Pozor</a:t>
            </a:r>
            <a:r>
              <a:rPr lang="cs-CZ" baseline="0" dirty="0" smtClean="0"/>
              <a:t> na vozíky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980849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Vysoké</a:t>
            </a:r>
            <a:r>
              <a:rPr lang="cs-CZ" baseline="0" dirty="0" smtClean="0"/>
              <a:t> napětí – životu nebezpečno, elektrické zařízení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5017620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Zvlášť</a:t>
            </a:r>
            <a:r>
              <a:rPr lang="cs-CZ" baseline="0" dirty="0" smtClean="0"/>
              <a:t> nebezpečné jedy, může být další význam.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9854204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Různý</a:t>
            </a:r>
            <a:r>
              <a:rPr lang="cs-CZ" baseline="0" dirty="0" smtClean="0"/>
              <a:t> význam – např. pozor, nahoře se pracuje. Pozor, padá zeď.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8833757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Pozor na</a:t>
            </a:r>
            <a:r>
              <a:rPr lang="cs-CZ" baseline="0" dirty="0" smtClean="0"/>
              <a:t> zavěšené břemeno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4703411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Nebezpečí zakopnutí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8705292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Pozor schod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922139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Nebezpečí</a:t>
            </a:r>
            <a:r>
              <a:rPr lang="cs-CZ" baseline="0" dirty="0" smtClean="0"/>
              <a:t> požáru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910290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Nebezpečí uklouzn</a:t>
            </a:r>
            <a:r>
              <a:rPr lang="cs-CZ" baseline="0" dirty="0" smtClean="0"/>
              <a:t>utí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0117985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Nebezpečí</a:t>
            </a:r>
            <a:r>
              <a:rPr lang="cs-CZ" baseline="0" dirty="0" smtClean="0"/>
              <a:t> výbuchu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0864152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40835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4515C7-3748-4F0F-AF0B-1BD4096165F8}" type="datetimeFigureOut">
              <a:rPr lang="cs-CZ" smtClean="0"/>
              <a:pPr/>
              <a:t>13. 3. 2015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B56788-95AE-4333-9AFC-367CF48D8DF1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8" name="Obrázek 1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3" y="3633356"/>
            <a:ext cx="2627383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8930530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32997041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6" y="3587632"/>
            <a:ext cx="2627383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5141422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05282075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26398450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85276653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8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6" y="4"/>
            <a:ext cx="2627383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9534965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71964208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8"/>
            <a:ext cx="5040000" cy="11013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6" y="4"/>
            <a:ext cx="2627383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4682955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01717010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842335670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63241386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 s citac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709460152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avda nebo neprav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66485355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3253741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15176615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2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3" y="0"/>
            <a:ext cx="746887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2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72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3" y="3633356"/>
            <a:ext cx="2627383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2.gif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18" name="Obrázek 17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8"/>
            <a:ext cx="5040000" cy="1101335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 userDrawn="1"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6" y="4"/>
            <a:ext cx="2627383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47367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98" r:id="rId1"/>
    <p:sldLayoutId id="2147484199" r:id="rId2"/>
    <p:sldLayoutId id="2147484200" r:id="rId3"/>
    <p:sldLayoutId id="2147484201" r:id="rId4"/>
    <p:sldLayoutId id="2147484202" r:id="rId5"/>
    <p:sldLayoutId id="2147484203" r:id="rId6"/>
    <p:sldLayoutId id="2147484204" r:id="rId7"/>
    <p:sldLayoutId id="2147484205" r:id="rId8"/>
    <p:sldLayoutId id="2147484206" r:id="rId9"/>
    <p:sldLayoutId id="2147484207" r:id="rId10"/>
    <p:sldLayoutId id="2147484208" r:id="rId11"/>
    <p:sldLayoutId id="2147484209" r:id="rId12"/>
    <p:sldLayoutId id="2147484210" r:id="rId13"/>
    <p:sldLayoutId id="2147484211" r:id="rId14"/>
    <p:sldLayoutId id="2147484212" r:id="rId15"/>
    <p:sldLayoutId id="2147484213" r:id="rId16"/>
    <p:sldLayoutId id="2147483649" r:id="rId17"/>
  </p:sldLayoutIdLst>
  <p:transition spd="med">
    <p:fade/>
  </p:transition>
  <p:timing>
    <p:tnLst>
      <p:par>
        <p:cTn id="1" dur="indefinite" restart="never" nodeType="tmRoot"/>
      </p:par>
    </p:tnLst>
  </p:timing>
  <p:hf hd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6.xml"/><Relationship Id="rId13" Type="http://schemas.openxmlformats.org/officeDocument/2006/relationships/slide" Target="slide12.xml"/><Relationship Id="rId3" Type="http://schemas.openxmlformats.org/officeDocument/2006/relationships/hyperlink" Target="https://www.youtube.com/watch?v=yCRQkzui90g" TargetMode="External"/><Relationship Id="rId7" Type="http://schemas.openxmlformats.org/officeDocument/2006/relationships/slide" Target="slide5.xml"/><Relationship Id="rId12" Type="http://schemas.openxmlformats.org/officeDocument/2006/relationships/slide" Target="slide1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openxmlformats.org/officeDocument/2006/relationships/slide" Target="slide9.xml"/><Relationship Id="rId11" Type="http://schemas.openxmlformats.org/officeDocument/2006/relationships/slide" Target="slide10.xml"/><Relationship Id="rId5" Type="http://schemas.openxmlformats.org/officeDocument/2006/relationships/slide" Target="slide4.xml"/><Relationship Id="rId10" Type="http://schemas.openxmlformats.org/officeDocument/2006/relationships/slide" Target="slide7.xml"/><Relationship Id="rId4" Type="http://schemas.openxmlformats.org/officeDocument/2006/relationships/image" Target="../media/image9.png"/><Relationship Id="rId9" Type="http://schemas.openxmlformats.org/officeDocument/2006/relationships/slide" Target="slide8.xml"/><Relationship Id="rId14" Type="http://schemas.openxmlformats.org/officeDocument/2006/relationships/slide" Target="slide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url?sa=i&amp;rct=j&amp;q=&amp;esrc=s&amp;source=images&amp;cd=&amp;cad=rja&amp;uact=8&amp;ved=0CAcQjRw&amp;url=http://commons.wikimedia.org/wiki/File:A15cr.jpg&amp;ei=dAfBVLzoFIXAPPfYgOAJ&amp;bvm=bv.83829542,d.bGQ&amp;psig=AFQjCNH9IWeQtcVgKH-ON0ghIST1Zd3nsQ&amp;ust=1422022807916831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jpeg"/><Relationship Id="rId4" Type="http://schemas.openxmlformats.org/officeDocument/2006/relationships/slide" Target="slid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slide" Target="slid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slide" Target="slid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4" Type="http://schemas.openxmlformats.org/officeDocument/2006/relationships/slide" Target="slide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4" Type="http://schemas.openxmlformats.org/officeDocument/2006/relationships/slide" Target="slide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slide" Target="slide3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image" Target="../media/image10.jpeg"/><Relationship Id="rId7" Type="http://schemas.openxmlformats.org/officeDocument/2006/relationships/image" Target="../media/image15.png"/><Relationship Id="rId12" Type="http://schemas.openxmlformats.org/officeDocument/2006/relationships/image" Target="../media/image16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jpeg"/><Relationship Id="rId11" Type="http://schemas.openxmlformats.org/officeDocument/2006/relationships/image" Target="../media/image13.jpeg"/><Relationship Id="rId5" Type="http://schemas.openxmlformats.org/officeDocument/2006/relationships/image" Target="../media/image18.jpeg"/><Relationship Id="rId10" Type="http://schemas.openxmlformats.org/officeDocument/2006/relationships/image" Target="../media/image12.png"/><Relationship Id="rId4" Type="http://schemas.openxmlformats.org/officeDocument/2006/relationships/image" Target="../media/image19.jpeg"/><Relationship Id="rId9" Type="http://schemas.openxmlformats.org/officeDocument/2006/relationships/image" Target="../media/image11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pixabay.com/cs/baukran-je%C5%99%C3%A1b-sestaven%C3%AD-m%C3%ADsto-nebe-237649/" TargetMode="External"/><Relationship Id="rId2" Type="http://schemas.openxmlformats.org/officeDocument/2006/relationships/hyperlink" Target="http://www.tabulky.eu/downloads/katalog/bezpecnostni-tabulky-katalog-2010-2011.pdf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pixabay.com/cs/zv%C3%AD%C5%99e-krtek-podzemn%C3%AD-ko%C5%BEe%C5%A1inov%C3%BD-158236/" TargetMode="External"/><Relationship Id="rId4" Type="http://schemas.openxmlformats.org/officeDocument/2006/relationships/hyperlink" Target="http://pixabay.com/cs/moc-pol%C3%A1ci-horn%C3%AD-linie-503935/" TargetMode="Externa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75419" y="819574"/>
            <a:ext cx="7766936" cy="1646302"/>
          </a:xfrm>
        </p:spPr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6000" dirty="0" smtClean="0">
                <a:solidFill>
                  <a:schemeClr val="accent2"/>
                </a:solidFill>
                <a:latin typeface="Arial" pitchFamily="34" charset="0"/>
                <a:cs typeface="Arial" pitchFamily="34" charset="0"/>
              </a:rPr>
              <a:t>Výstražné tabulky</a:t>
            </a:r>
            <a:endParaRPr lang="cs-CZ" sz="6000" b="0" i="0" dirty="0">
              <a:solidFill>
                <a:schemeClr val="accent2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19387" y="2746289"/>
            <a:ext cx="7766936" cy="1096899"/>
          </a:xfrm>
        </p:spPr>
        <p:txBody>
          <a:bodyPr/>
          <a:lstStyle/>
          <a:p>
            <a:pPr algn="ctr"/>
            <a:r>
              <a:rPr lang="cs-CZ" dirty="0" smtClean="0"/>
              <a:t>Zábavná hra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1" name="Picture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93316" y="2575560"/>
            <a:ext cx="2160000" cy="288000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  <p:sp>
        <p:nvSpPr>
          <p:cNvPr id="16" name="Nadpis 15"/>
          <p:cNvSpPr>
            <a:spLocks noGrp="1"/>
          </p:cNvSpPr>
          <p:nvPr>
            <p:ph type="title"/>
          </p:nvPr>
        </p:nvSpPr>
        <p:spPr>
          <a:xfrm>
            <a:off x="677334" y="609600"/>
            <a:ext cx="10371666" cy="792480"/>
          </a:xfrm>
        </p:spPr>
        <p:txBody>
          <a:bodyPr>
            <a:normAutofit/>
          </a:bodyPr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Seznámení s nebezpečnými místy kolem nás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1026" name="Picture 2" descr="Baukran, Jeřáb, Sestavení, Místo, Nebe, Stavební Práce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453800" y="2575560"/>
            <a:ext cx="1917000" cy="288000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  <p:pic>
        <p:nvPicPr>
          <p:cNvPr id="1028" name="Picture 4" descr="Moc Poláci, Horní Linie, Elektrická Vedení"/>
          <p:cNvPicPr>
            <a:picLocks noChangeAspect="1" noChangeArrowheads="1"/>
          </p:cNvPicPr>
          <p:nvPr/>
        </p:nvPicPr>
        <p:blipFill>
          <a:blip r:embed="rId5"/>
          <a:srcRect r="52523"/>
          <a:stretch>
            <a:fillRect/>
          </a:stretch>
        </p:blipFill>
        <p:spPr bwMode="auto">
          <a:xfrm>
            <a:off x="247016" y="2575560"/>
            <a:ext cx="2054224" cy="288000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  <p:pic>
        <p:nvPicPr>
          <p:cNvPr id="1030" name="Picture 6" descr="http://upload.wikimedia.org/wikipedia/commons/0/07/Wellhead_Bohrlochkopf.JPG"/>
          <p:cNvPicPr>
            <a:picLocks noChangeAspect="1" noChangeArrowheads="1"/>
          </p:cNvPicPr>
          <p:nvPr/>
        </p:nvPicPr>
        <p:blipFill rotWithShape="1">
          <a:blip r:embed="rId6" cstate="print"/>
          <a:srcRect l="34141" r="17930"/>
          <a:stretch/>
        </p:blipFill>
        <p:spPr bwMode="auto">
          <a:xfrm>
            <a:off x="6975832" y="2575560"/>
            <a:ext cx="1840456" cy="288000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  <p:pic>
        <p:nvPicPr>
          <p:cNvPr id="2" name="Picture 2" descr="Vlak, Železniční, Železniční Doprava, Zdálo, Červená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3802"/>
          <a:stretch/>
        </p:blipFill>
        <p:spPr bwMode="auto">
          <a:xfrm>
            <a:off x="9038804" y="2583000"/>
            <a:ext cx="2926000" cy="2880000"/>
          </a:xfrm>
          <a:prstGeom prst="rect">
            <a:avLst/>
          </a:prstGeom>
          <a:noFill/>
          <a:ln w="127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65072423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4" name="Picture 2" descr="Zvíře, Krtek, Podzemní, Kožešinový, Hledat, Zvědavý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556709" y="2011680"/>
            <a:ext cx="4386506" cy="3303588"/>
          </a:xfrm>
          <a:prstGeom prst="rect">
            <a:avLst/>
          </a:prstGeom>
          <a:noFill/>
        </p:spPr>
      </p:pic>
      <p:sp>
        <p:nvSpPr>
          <p:cNvPr id="3" name="Obdélník 2">
            <a:hlinkClick r:id="rId5" action="ppaction://hlinksldjump"/>
          </p:cNvPr>
          <p:cNvSpPr/>
          <p:nvPr/>
        </p:nvSpPr>
        <p:spPr>
          <a:xfrm>
            <a:off x="2978625" y="1100311"/>
            <a:ext cx="2484248" cy="1104926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n>
                <a:solidFill>
                  <a:srgbClr val="92D050"/>
                </a:solidFill>
              </a:ln>
              <a:solidFill>
                <a:srgbClr val="92D050"/>
              </a:solidFill>
            </a:endParaRPr>
          </a:p>
        </p:txBody>
      </p:sp>
      <p:sp>
        <p:nvSpPr>
          <p:cNvPr id="6" name="Obdélník 5">
            <a:hlinkClick r:id="rId6" action="ppaction://hlinksldjump"/>
          </p:cNvPr>
          <p:cNvSpPr/>
          <p:nvPr/>
        </p:nvSpPr>
        <p:spPr>
          <a:xfrm>
            <a:off x="2937387" y="5455090"/>
            <a:ext cx="2484248" cy="1104926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>
            <a:hlinkClick r:id="rId7" action="ppaction://hlinksldjump"/>
          </p:cNvPr>
          <p:cNvSpPr/>
          <p:nvPr/>
        </p:nvSpPr>
        <p:spPr>
          <a:xfrm>
            <a:off x="2969915" y="2178669"/>
            <a:ext cx="2484248" cy="1104926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>
            <a:hlinkClick r:id="rId8" action="ppaction://hlinksldjump"/>
          </p:cNvPr>
          <p:cNvSpPr/>
          <p:nvPr/>
        </p:nvSpPr>
        <p:spPr>
          <a:xfrm>
            <a:off x="2950320" y="3291854"/>
            <a:ext cx="2484248" cy="1104926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>
            <a:hlinkClick r:id="rId9" action="ppaction://hlinksldjump"/>
          </p:cNvPr>
          <p:cNvSpPr/>
          <p:nvPr/>
        </p:nvSpPr>
        <p:spPr>
          <a:xfrm>
            <a:off x="5451986" y="1098243"/>
            <a:ext cx="2484248" cy="1104926"/>
          </a:xfrm>
          <a:prstGeom prst="rect">
            <a:avLst/>
          </a:prstGeom>
          <a:solidFill>
            <a:schemeClr val="accent4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>
            <a:hlinkClick r:id="rId10" action="ppaction://hlinksldjump"/>
          </p:cNvPr>
          <p:cNvSpPr/>
          <p:nvPr/>
        </p:nvSpPr>
        <p:spPr>
          <a:xfrm>
            <a:off x="2925478" y="4361496"/>
            <a:ext cx="2484248" cy="110492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>
            <a:hlinkClick r:id="rId11" action="ppaction://hlinksldjump"/>
          </p:cNvPr>
          <p:cNvSpPr/>
          <p:nvPr/>
        </p:nvSpPr>
        <p:spPr>
          <a:xfrm>
            <a:off x="5458070" y="2197123"/>
            <a:ext cx="2484248" cy="110492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Nadpis 12"/>
          <p:cNvSpPr>
            <a:spLocks noGrp="1"/>
          </p:cNvSpPr>
          <p:nvPr>
            <p:ph type="title"/>
          </p:nvPr>
        </p:nvSpPr>
        <p:spPr>
          <a:xfrm>
            <a:off x="368180" y="237309"/>
            <a:ext cx="11823820" cy="799011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Napřed se něco naučíme, a pak si pustíme pohádku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6" name="Obdélník 15">
            <a:hlinkClick r:id="rId12" action="ppaction://hlinksldjump"/>
          </p:cNvPr>
          <p:cNvSpPr/>
          <p:nvPr/>
        </p:nvSpPr>
        <p:spPr>
          <a:xfrm>
            <a:off x="5442830" y="3309643"/>
            <a:ext cx="2484248" cy="1104926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>
            <a:hlinkClick r:id="rId13" action="ppaction://hlinksldjump"/>
          </p:cNvPr>
          <p:cNvSpPr/>
          <p:nvPr/>
        </p:nvSpPr>
        <p:spPr>
          <a:xfrm>
            <a:off x="5427590" y="4361203"/>
            <a:ext cx="2484248" cy="1104926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>
            <a:hlinkClick r:id="rId14" action="ppaction://hlinksldjump"/>
          </p:cNvPr>
          <p:cNvSpPr/>
          <p:nvPr/>
        </p:nvSpPr>
        <p:spPr>
          <a:xfrm>
            <a:off x="5442830" y="5488963"/>
            <a:ext cx="2484248" cy="110492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5072423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2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9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3" grpId="0" animBg="1"/>
      <p:bldP spid="6" grpId="0" animBg="1"/>
      <p:bldP spid="7" grpId="0" animBg="1"/>
      <p:bldP spid="9" grpId="0" animBg="1"/>
      <p:bldP spid="10" grpId="0" animBg="1"/>
      <p:bldP spid="11" grpId="0" animBg="1"/>
      <p:bldP spid="12" grpId="0" animBg="1"/>
      <p:bldP spid="16" grpId="0" animBg="1"/>
      <p:bldP spid="17" grpId="0" animBg="1"/>
      <p:bldP spid="1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 descr="data:image/jpeg;base64,/9j/4AAQSkZJRgABAQAAAQABAAD/2wCEAAkGBxQSEhQUExQVFhUVGBgVFxgYFRcYFxcdFxYZGBsYFxUcKCggGhslGxYXITEjJSkrLi4uGB8/OjMsNygtLisBCgoKDg0OGxAQGywkICYvNDgvLSw0NywsNS0vLCwsNC4sLCw3LCwsLCwsLCwvMiwsLCwsLC4sNCwsLCwsLCwsLP/AABEIANIA7wMBEQACEQEDEQH/xAAcAAEAAQUBAQAAAAAAAAAAAAAABwEDBAUGCAL/xABEEAABAwIACAsHAgMIAwEAAAABAAIDBBEFBhIhMUFRYQcTFBciMlJxgZGTI0JUgqHB0nLRCGKSJDNEU7Gz4fA1dIMV/8QAGwEBAAIDAQEAAAAAAAAAAAAAAAQGAQMFAgf/xAAzEQEAAQIDBAgGAgMBAQAAAAAAAQIDBBExEhRBUQUTIVNxgZHhFRYyscHwImFCodEG8f/aAAwDAQACEQMRAD8AnFAQEBAQEBAQEBAQEBBZqZskZs7ibNG/9kGlw3hmlpMnlUl3OzhtnOJ3iNuhu9eK7lNGqVhsFexOfV055cdI9ZXcD4RgqWcZSSA2zFuceDmHO3vWaa6aozh4xGGu4erZuRl+823glymg+Y2HWF6aFxAQEBAQEBAQEBAQEBAQEBAQEBAQEBAQEBAQa6arYxslRIbRxtJB2NGl3eViqYiM5e7duq5XFFOsoCw9hZ9XPJO/S85h2WjM1o7h9bnWuZXVNU5yv2Gw9OHtU26eH34yz8SsPGiqmyE+zd0JR/KT1rbWmx7r7V6tV7FWbT0jhN5sTTGsdsePLzToHBrg4dSTXqvqPcR9l0lEyy7JZaAgICAgICAgICAgICAgICAgICAgICAgICDGq3XswaXaTsbrP28UEacLOH+rRRnM2zpbebGf6OPyqJiLn+MLN0Hg8onEVeEfmfx6o2URYxBLnBdh0VFO6kkPTiHQ2mO+a29hsO7JU3D3M42Z4Kl03g+ruddTpVr4+7uqWQkWd1m5nfv4jOpLhr6AgICAgICAgICAgICAgICAgICAgICAg+ZHgAk6BnKDSYbwu2kppamQdK3RadZOZjPPOfHYvFyuKKc0nB4arE3otxx1/qOaA6modI9z3nKe8lzidZJuVzZnPtlfqKKaKYppjsjRbWHoQZuBcJvpZ454+sw3tewcNDmncRcL1TVNM5w0YixTftTbq0n9z8k+01ayRkdTGbse0E/pOsja06fFdOmYqjOFBu2qrVc0Vaw2YWWsQEBAQEBAQEBAQEBAQEBAQEBAQEBAQYk3TeGam2c7f2W/fwQQ/wAJ2MPKajimG8UBI3Ofoc7w6o+baoF+5tVZRwXHofB9TZ6yr6qvtw/641aHYEBAQSNwS4wZLnUch6L7uivovpezxHSHcdqlYavL+Mq705g9qmL9PDsnw4T+EnUhySYz7udu9ury0KYrDJQEBAQEBAQEBAQEBAQEBAQEBAQEBBaqJclpPgBtJ0BBy2POHOQ0hyT7ea7WnWCR0n9zRo3lq03q9mnsdLovB7xe/l9Mds/88/shBc9dxBeoqR80jY42lz3nJaBrKzETM5Q8XLlNuma6pyiFp7SCQRYgkEHSCMxB3o9RMTGcKLDL7gmcxzXsJa5pDmkaQQbg+azE5drzVTTVE01RnEp7wBhgVlNHUMtltzPaNTh12dx0jvC6VuvbpzULG4WcNem3OnDwb2N4cARoOde0V9ICAgICAgICAgICAgICAgICAgICDDc8FxcTZkd850XAznuA+6MxEzOUIKxyw8a2qfID7NvQiGxoOnvcc/lsXNuV7dWa9dH4SMNYijjPbPj7NGtacIJS4I8XrB1ZIM7rshvqbfpP8SLDcDtUvDW/8pVjp3GZzGHp4ds+PCPLXz/pqeFfF7iZhUsHs5jZ9tDZANPzDP3tdtXjEW8p2o4pfQmM6y31NU9tOnh7fujg1HdwQddwaYw8lqeLebRT2ab6Gv8Acd9ck942LfYubNWXCXJ6XwfX2dqn6qftxj8pli6Dy33XXLdx1t+/mp6mMpAQEBAQEBAQEBAQEBAQEBAQEBBYq5CAA3rOzDdtPgEHBcKeHRBA2jjPSlF37RHfQd7zcdwco2IuZRsw73QmD6yvr6tKdPH2RMoS1iDaYs4FdWVLIW3AOd7h7rB1j36hvIXuijbqyRcZiYw1mbk+Xi9CUtO2NjWMAa1gDWgaAALAeS6URlGShV1zXVNVWssXDmC2VUEkMnVeLX1tOkOG8EA+CxXTFUZS2Ye/VYuxcp1j9yeecI0T4JXxSCz43FrvDWNxFiNxXNmJicpX+1dpu0RXTpLHXlsUKCbcQcO8tpMlx9vBZrjrNupJ4gEHeHLoWLm1T26qV0tg93vZ0/TV2x+Y8vs6ymlym30HQRsI0hbnLXUBAQEBAQEBAQEBAQEBAQEBAJQauqrmRRyVMhsxjSR+kbN7j9liqqKYzlss2qrtcW6dZQFhjCT6maSaTrSG9tTRoDRuAAHguZVVNU5yv9ixTYtxbp0j9z82GvLcogmvgxxe5NTca8WlnAcb6Ws9xu42NzvO5T7FvZpznWVN6YxnX3tin6afvxn8OzW9yBBG3C3i9lMFXGM7LMltrbfov+Umx3HcouJo/wAoWHoPGbNU4erSdPHl5/uqK1DWgQbnFHDpoqlkufIPQkG1hIvm2jMR3b1st17FWaHjsJGJszRx1jx99E7tkALZGkFkgGcaM46Lu4jN5LpROahzExOUs1GBAQEBAQEBAQEBAQEBAQEBBi1RyiIxrzu3N/50eaCMOFnGDLe2kjPRjs6W2gut0WdzQb95GxQ8RXnOzC09B4PZpm/VrOnhxnzR2oqwCDqOD3F3llSC8Xhis+TY4+6zxIz7gdq3WaNur+nM6Vxm72f4/VV2R+Z8vunVdBSRAQW6mFr2OY8BzXAtcDoIIsQfBYmM4yl6pqmmqKqZymHnzGnAjqOpfCblo6Ubj7zD1T3jQd4K5tyjYqyXzBYqMTZi5GvHxaleEsQStwVYdEsTqOU3dGLx31s1tG9pPkRsUzD3M42ZVXpzB7FfX06Tr4+/3d/SSGxa7rNzHfsPiFKcBkICAgICAgICAgICAgICAg+JZA0EnQM6DQ4xYYFFSyTvtxjszG7XHqt7gM53Arxcr2Kc0vA4WcTei3GnHwQLLIXOc5xJc4lzidJLjck95K5q+00xTERGkPlYZVjYXENaCS4gADSSTYAbyUYmYiM50T/ibgEUVMyLNlnpyHa86c+wZgNwXStUbFOSiY/Fzib018OHh+9rerYhCD4fIG6SB3myD7Qcfwl4vcqpstgvNBd7drm++zyFxvA2rRft7VOcaw63RGM6i9s1T/GrXx4ShFQFzVQZWC699PNHNH143Bw36i07iCQe9eqappnOGq9ZpvW6rdWk/v8ApP1FhBk8UdVFna5tyNdtYO9pv5FdKmqKozhQL9mqzcm3VrDaAr01KoCAgICAgICAgICAgICDFk6b8n3WZ3bzqH38kEL8I+MPK6ksYbwwXY3Y53vP8xYbhvXPv3Nqrs0XTonB7vZ2qvqq7Z8OEfv4cotLqiDv+CbF7jZTVPHQiOTHveRnd3NB8zuUnD2852pcHpzGbFHUU61a+Hv9vFLymqoILNbUiKN8juqxrnnuaCT9Ag8pYyYdlr5nTTuJyjdrCbtjbqa0aBYa9aMu74IceZYqiOjneXwynIjLjcxPPVAJ9xx6NtRItrQlPCMIM4RcXuSVRcwWhmu9mxp99ngTcbnblz71vZq/pdeicZvFnKr6qeyfxLlVpdQQSBwT4w8XKaSQ9CU5Ud9AfbO3ucB5jepOHuZTsy4HTmD26Ovp1jXw9vt4JTpeiTGdWdv6dnho8lNVVlICAgICAgICAgICAgILVTLktvpJzAbSdCDkOEHDnIqTi2O9tPdoOsA9eTyNhvI2LRfubNOUay6vRGD3i9tVR/GnXx4R+8EKqAuiqDKwXQPqJo4Yxd0jg0btrjuAufBeqYmqcoar12mzbm5VpD0DRwQ0NM1pc2OKFud7yGgbXOcc1yc/iulTTFMZQoF+9VeuTcq1lpn8JGDB/i4z3B58rDOvTUxZ+FbBbf8AEF36YZj9cmyDh8eeFts8MlPSRuyZGlj5ZBY5LhY8WwG97Ei7rW2IzkiZGUhcGOIj60NqxJxfEVMRaC24eInNkfY6QdAB7+9GHoRGGlxuwEK2mfEbB3WjPZeNHgdB3ErXco26ckzA4qcNeivhx8Hn6WMtcWuBDmktcDpBBsQe4hc7RfImKoiY0l8rDKsby0hzSQQQQRpBBuCN4KMTETGUp5xXwzy6lZMLcazM8bHtHSFtjhnG4hdK1Xt05qJj8JOGvTRw4eHto6CGQOAI0FbEJ9oCAgICAgICAgICAgwXTNu6RxAjjBznRmHSd4aPNJnJmmmapimNZQPjXhx1bUvmN8nqxjssGjxOcneVzLle3VmvuCwsYazFuNePj+9jULwliCWOCXF7IjNW8dKQZMV9TL53fMR5AbVMw1vKNqVV6cxm1XFinSNfH2+7S/xCVrgyjhB6L3SyOF9JjEbW3Gv+8cpTgwjrFvEmsrmGSnjDmNdkFzntaLgAkC+c6Qg0ldSmKR8ZcxxYS0ljsplxpyXa8+a4RlZQS7wWYnUOEMHuM8JMrZ3Nc8Pe1xs0Foa4HM3JfYt0Ei+m1jCXcE4MipomQwMEcbBZrRvNySTnJJJJJzklGGWgIIk4WsXuLkFXGOjIQ2W2p9ui75gLd4G1QsRbynahaeg8Zt0TYq1jTw5eX7oj1RlgEHUcHmMPJKkBxtFNZj9jT7r/AAJsdxOxbrNezU5nSuD3iznH1U9sfmE1s6D7e6/ONztY8dPmugpLKQEBAQEBAQEBAQEGPVvOZres7MNw1nw/ZBHvCvh4RxtoojYvAdLbUwHot+Yi53DeouJuZfxhYeg8HtVTiKtI08efl+6IsUNaBBuMUsBGtqWRZ8jrSHYwafE6B37lst0bdWSHjsVGGszXx4ePs9BQxBjQ1oAa0BoA0AAWAHgukoczNUzM6oT/AIhH/wBooxsjlPm+P8UIaSpxqNJginoad1pZ2vmqHjS1sr3ERg6nOba+xo33AcGAjKqD0PwI0uRgtjtcssrz4OyB9GBHl3yAgIMTCuD2VEL4ZBdkjS07thG8GxHcvNVMVRlLbZu1WbkXKdYeeML4NfTTSQydaM2vqI0hw3EWK5tVM0zlK/WL9N+3FynSf3LyYi8tyiCZ+DrDnLKXiXu9tBZt9Zb7j+/NY929T7FzajKdYU3pjB9Re26fpq+/GPy7Gmlyhn0jM4bCFvcheQEBAQEBAQEBBQmyDU4QwkynhlqpeqG9EayPdaN7jbzC81VRTGct2HsVX7kW6dZQFhKufPLJNIbvkcXHdsA3AAAbguZMzVOcr9ZtU2rcW6dIYyw2qEoJx4OMXeSUwc8Wmms999LR7rPAG53kroWLezT26qV0tjN4vZU/TT2R+Z/eDrVuct584bsLxz17WRuyuIj4t5GgPLi4tB1kDJvbXcaQbGYR6jKiC/JSPbGyUtIZIXtY46HGOwdbaAXAX23Goow9IcElv/yaW2yT/eejDr0BAQEEe8LOL3GRCqYOnELSW1x30/KTfuLtijYi3nG1DvdB4zYr6irSrTx9/vkiRQlrEG0xYwy6jqWTNuQOi8dpjusO/MCN7QvdFexVmi4zDRibM258vHgnplQ05EzCDHIG3I0EHqu+tvFdOJzhQq6ZoqmmrWGejyICAgICAgICDFqekRHq0u7tnj+6CKeFfGHjZhSxnoQm77aHSW0fKPqTsULEXM52Y4LZ0Jg+rt9dVrVp4e/2cEozuiDreDbF7lVTlvF4oCHu2Od7rfpc9w2rfYo2qs+EOT0vjOos7NP1VfbjP4Tgp6mKPbcEHXm2fVB5EwrE1k87WXyWyytbc3OS2RwFydJsBnRljIy22LWLk9fI+OnaHOYwyEF2SCAQMkHtOJsPsjDvccq2nr8FtEEXEVGDnAS0xzPhZbIfYHO5l8g33Z7FB0vANhUSUUlOT0oJCbfyS9IH+oSDwQlJqMCAgIPmSMOBBAIIIIOgg5iCjMTMTnDz/jjgE0VS6LPxZ6cR2sOq+1pzHuG1c27RsVZL3gMXGKsxXx0nx92kWtNEEocE2Hw9jqKU6AXRX1tPWZ4E3G4nYpmGuf4yrHTmDymMRTx7J8eE+f7qkWkec7Dpb9RqP/dilK6yEBAQEBAQEHxNIGtJOr/tkHO41Ya5DSPlNuOk6LB/O4ZvlaM/hvWu7XsU5p3R+EnE3oo4az4e6CHuJJJJJJuSc5JOcknbdc1eoiIjKFEZfcMTnuaxgLnOIa0DSSTYDzKzq81VRTE1VTlEPQWKmBG0dMyEWLh0nu7Tz1j3ahuAXSt0bFOShY3FTib03J04eDcL2iiDyvj3gs02EKqI3txrpG72ynjG2/qt4Iy0vEOyMu3QysjK1ZRBcB32BPgUG7xHxmdg6rZOLlh6Ere0wkXt/MLAjutrQTfjpiRBhWJtRC4MncwGOZvVkY5uZslus0g6dIvsuCYRXiJXSYHwpxdUxzMscRI3SOm5uRKNTmgjSNTnbwjL0YjAgICAg5bhCxe5XTHIF5orvj2nN0mfMB5gLTet7VPZq6XReM3e9/L6Z7J/75IKBXPXdVBfoKx8MjJYzZ8bg5p3jUdxGY7iVmJmJzhru26btE0VaSn3BmE21MEVVFrF3N1jU9h3gj6Lp0VRVGcKDibFVi7Nurh+5tw11xcaDnXpoVQEBAQEBBiP6b/5WZzvdq8tKCEsf8YeWVJLTeGK7I9h7T/mIzbgFzr1e3V/S79F4PdrPbH8p7Z/55fdzS1OkIJF4JMXst5q3josuyK+t2hz/AGw3k7FKw9vOdqVe6cxmzT1FOs6+HCPPVLCmKuICCBOHunDa+J40vp2g/JI/P5O+iMw+OCPA0dfDhGkluGubA9rhpY8GXJe3eCNGsXGtBxGMGBZaKd9POLPZrHVeDoe062n9xpCCUuA7G0knB8puAHPgdsAN3xHcL5Q+YaghLucccQ6XCJD5ctkzWZDJWOIIFyW3bocASTn2nOEYc1gbHCowbMKLC+dpzQ1g6jxq4w+VzpHvXHSISax4IBBBBzgjOCDrBQanGHGiloQ01MzY8vqixc420kNaCbDag2FBWxzRtlie18bxlNc03BG4oMhAQQnwm4vcmqeNYPZTku3Nfpc3x6w7zsUC/b2as40lceh8Z19nYq+qn7cP+OOWh2BB3PBXjDxE5p3n2c56N9DZNA/qGbvDdqkYe5lOzPFw+msH1tvrqdadfD2S1T9BxZq6zO7W3wP0KnKkykBAQEBBZqpckZusczRvP8A2/gg4vhJw7ySlEEZ9rOCL6wz3395vYd52LRiLmzTlHF2OhsH113rKvpp+/D/AL/9Q2oC4qoM3AuDH1U8cMfWebX7I0ucdwFyvVNM1TlDTiL9Ni3NyrSP3LzehsGULIImRRizI2ho8NZ3nT4rp00xTGUKBdu1Xa5rq1llLLWICCBOHx/9vhGynafOWT9kZhlfw+O/tNWNsUZ8nu/JCWT/ABBvjy6QAe1yZCT/ACXaAD817dxQhouA6iMmE8u2aGGR997i1gHk53khL0KjDVYz4CjraaSCRrTlNOS4i+Q+xyXt3g50HnrC1HhHBfs3VZYGZmsirCR8sAIc0d7QEZc7hLCMtQ/jJ5HyPsG5T3FxsNAudWc+ZRl33BDju6llZRyDKgnksw3sYnvzeLXOtm1E31lGE/IwINVjPgVtZTSQuzFwux3ZcM7Xef0JXi5Rt05JODxNWHvRcjz8Hnupp3Rvcx4yXsJa4bCDYrmzGXZK+0V010xVTpOi2sPYDbOCQRnBGkEawdqCdsUMN8upGvuOOj6L/wBYGnucM/idi6Nq5t0qL0jg92vTTH0z2x4ezo4JQ5oI1/TaFtQFxAQEBBr5alrQ+d5tHGHWJ0ADO530t4LEzlGcvVFFVdUU0xnMoExjww6sqHzOzZRs0dlg6rfud5K5tdc1VZr9hMNTh7UW48/FrV4SRBLvBPi9xURqnjpzCzL+7Hpv8xz9wapuHt5RtSqfTeM6y51NOlOvj7f9SApLhCDU4x4yU1BGJKmQMa45LcznOcf5WNBJsM5zZkF3AeHKesYZKaVsjGuyCRfMQAbEGxGYg+KCD+Hn/wAmz/1Yv96dGYXOAWW2EJW9qnd9JI/3Qlz3CXhnleEqh4N2MdxDP0xXaSO9+WfFBIX8PmD7RVdRbO6RkI7o2ZZt3mUeSEpcRhwPC9jdyKm4mJ9qmfotselGz3pNxt0Wnab+6UHnf75ztO8nWUelUFEE1cDWO7SzkdVOeNy/YGQk5bXAezDz7wdewJucoWvbMYlLiMCCK+FzF6zhWRjM6zJrbdDH+PVPc1Q8Rb/yhZugsZnE4erxj8x+fVGyirGIOixExg5FVBzj7KSzJdgF8z/lJ8iVttXNir+nP6Swe82ZiPqjtj/nn904A5D7+7J9Hf8AI/0XRUZloCAgxqtxNmDS76DWft4oI44WsPZIZRRmwzPltsHUZ59I9zdqiYmv/GFk6CwfbOIq8I/M/j1RkoiyiDe4l4BNbVNjI9m3pyn+Ue73uObz2LZao26skHpDF7tZmqNZ7I8efkn5jQAABYDMANAA1BdJRZnPtlr8YsNR0VPJUS5WRGBcNF3EucGta0bS4gIwinC/DZIWkU1Jkk6HSuyrf/Ntr/1IzkjHDWF6irlMtRI+R+gE6GjstaMzRuAQfeLuGJaKpjqYR02HODcB7T1mOtqP0NjqQdpwjWwmyLCdKJHANbTTxcW4vgc3Lku4jrN9pa4FtGfPmDP4DMX5TPNUuD42NjMLbtLcsyEElpPZyBoB625CXEY04qz0lRLGIJxE17hE8tLg5gcQx3GNGSSW2KCWOAzCjTTvpRDKwxHjHPdnY8yEggGwsRkjo582sow63HnGduD6Z0li6VwLYWBpdlPtmLraGjMSfuQg804RlqKiV0s3GySPN3OLXXO7RmA1AZgjLH5NJ/lv/od+yByaT/Lf/Q79kDk0n+W/+h37IKsgkBBDJAQQQQ1wIINwQbZiCLoJXxO4WJ2ezwhHJI3NaZkRDm/rYAA4b2i+4oJkpp2yMa9hDmuAc0jQQRcEeCMLdfSMmjfFILse0tcNxCxMRMZS927lVuuK6dYeecPYKfSzyQP0sOY9ppztd4j63XMrp2ZyX7C4inEWouU8fvxhgLykKIJh4MsOcppjTSH2kAAB1uZ7ju9p6Pg3ap2HuZxlPBUOmsH1V3radKvvx9dXb0spIses3M7v29x0qQ4q8go91gSdAzoNNhbCraWnlqpNnRbrOpjBvJP13LzXVFNOaRhcPViLsW6eP25oCrap8sj5JDd73FzjvOzdqG4LmTMzOcr9bt026Iop0jRZWHsQSPiJjPQUNPkvc/jpDlSkROIvqaDrAH1J2qVauUUR/au9JYHF4q9nTEbMadsevm6XnMoO3J6T1t3mhz/gmL5R6woeEug7UnpPTeaD4Ji+UesKc5OD+1J6Lv2TeaD4Ji+UesHOTg/tSei79k3mg+CYvlHrBzk4P7Unou/ZN5oPgmL5R6wqOEqg7UnpPTeaD4Ji+UesK85lB25PSem80HwTF8o9YOcyg7cnpPTeaD4Ji+UesHOZQduT0npvNB8ExfKPWDnMoO3J6T03mg+CYvlHrBzmUHbk9J6bzQfBMXyj1g5zKDtyek9N5oPgmL5R6wc5lB25PSem80HwTF8o9YOcyg7cnpPTeaD4Ji+UesHOZQduT0npvNB8ExfKPWDnMoO3J6T03mg+CYvlHrBzmUHbk9J6bzQfBMXyj1g5zKDtyek9N5oPgmL5R6w43hEw9RVrWPhc/jmHJzxuaHMOkEnWDnHjtWi9XRX2xq6/RWExWGqmm5EbM/3pPu4VR3bEGwxfwu+kqI52e6ekO009ZviPqAvVFU01Zwj4rD04i1Nurj/qeCfIapr2x1EZvG9oJO1p0O7xf6ldOJiYzhQbluq3VNFWsNisvDFqOm4M1DpP+zfH7IIi4UsYeUVHEMPsoCQdjpNDj3N6vflKDfubVWUaQt/QuD6m11tX1Vf6j318MnEqO7QgICAgICAgICAgICAgICAgICAgICAgICAgkrglxg61FIcxu+K/m+P/AFcPm3KXhrn+Mq305g84jEU+FX4n8eiSqR1rsOluje3UfspatNFjRhV1LQSzs/vHWsdhkcGg/KD9Fru17NEzCb0dh4xGIpoq04+Xaggnx+65q+CAgICAgICAgICAgICAgICAgICAgICAgICAgu0tS6J7JGGz2ODmnYQbhZiZic4eK6Ka6Zpq0lP1NhHjaaCpAyS9jXW/W3OO69vJdOirapiXz/EWupu1W+UzD7whg+OaJ9LMOg+4adGa9wWntNNvILNVMVRlLFi9XZuRco1hwUnBK+5yapttV4jfxs5RN1nhKxU/+hpy7bf+/Z880snxTPSd+SbrPNn5ho7ufX2OaWT4pnpO/JN1nmfMNHdz6+xzSyfFM9J35Jus8z5ho7ufX2OaWT4pnpO/JN1nmfMNHdz6+xzSyfFM9J35Jus8z5ho7ufX2OaWT4pnpO/JN1nmfMNHdz6+xzSyfFM9J35Jus8z5ho7ufX2OaWT4pnpO/JN1nmfMNHdz6+xzSyfFM9J35Jus8z5ho7ufX2OaWT4pnpO/JN1nmfMNHdz6+xzSyfFM9J35Jus8z5ho7ufX2OaWT4pnpO/JN1nmfMNHdz6+xzSyfFM9J35Jus8z5ho7ufX2OaWT4pnpO/JN1nmfMNHdz6+xzSyfFM9J35Jus8z5ho7ufX2OaWT4pnpO/JN1nmfMNHdz6+xzSyfFM9J35Jus8z5ho7ufX2OaWT4pnpO/JN1nmfMNHdz6+xzSyfFM9J35Jus8z5ho7ufX2OaWT4pnpO/JN1nmfMNHdz6+xzSyfFM9J35Jus8z5ho7ufX2OaWT4pnpO/JN1nmfMNHdz6+xzSyfFM9J35Jus8z5ho7ufX2OaWT4pnpO/JN1nmfMNHdz6+xzSyfFM9J35Jus8z5ho7ufX2OaWT4pnpO/JN1nmfMNHdz6+y7S8EpyhxtSCzWGRkOO4OJNu+yRhecvFf/AKCNn+Fvt/ufZIEcDCGRMAEUYAzaOiLNaO77KZEZRlCuVVTXVNVWss2dgLTcA5tedHlzL5nA5nO8yssPnlD+07zKByh/ad5lA5Q/tO8ygcof2neZQOUP7TvMoHKH9p3mUDlD+07zKByh/ad5lA5Q/tO8ygcof2neZQOUP7TvMoHKH9p3mUDlD+07zKByh/ad5lA5Q/tO8ygcof2neZQOUP7TvMoHKH9p3mUDlD+07zKByh/ad5lA5Q/tO8ygcof2neZQOUP7TvMoHKH9p3mUDlD+07zKByh/ad5lBdppC5wBJIvoJuEHShoGYZhuWGX/2Q==">
            <a:hlinkClick r:id="rId3"/>
          </p:cNvPr>
          <p:cNvSpPr>
            <a:spLocks noChangeAspect="1" noChangeArrowheads="1"/>
          </p:cNvSpPr>
          <p:nvPr/>
        </p:nvSpPr>
        <p:spPr bwMode="auto">
          <a:xfrm>
            <a:off x="3513138" y="-1828800"/>
            <a:ext cx="4333875" cy="381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" name="Šipka doprava 3">
            <a:hlinkClick r:id="rId4" action="ppaction://hlinksldjump"/>
          </p:cNvPr>
          <p:cNvSpPr/>
          <p:nvPr/>
        </p:nvSpPr>
        <p:spPr>
          <a:xfrm>
            <a:off x="9921922" y="4121624"/>
            <a:ext cx="1746914" cy="914400"/>
          </a:xfrm>
          <a:prstGeom prst="rightArrow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4578" name="Picture 2" descr="http://www.e-safetyshop.eu/uploads_sk/images_products_large/218.jpg"/>
          <p:cNvPicPr>
            <a:picLocks noChangeAspect="1" noChangeArrowheads="1"/>
          </p:cNvPicPr>
          <p:nvPr/>
        </p:nvPicPr>
        <p:blipFill>
          <a:blip r:embed="rId5"/>
          <a:srcRect l="5090" t="9296" r="5792" b="12083"/>
          <a:stretch>
            <a:fillRect/>
          </a:stretch>
        </p:blipFill>
        <p:spPr bwMode="auto">
          <a:xfrm>
            <a:off x="3550920" y="1371600"/>
            <a:ext cx="3947160" cy="347472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210289373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/>
          <a:srcRect l="4936" t="6556" r="7467" b="33026"/>
          <a:stretch>
            <a:fillRect/>
          </a:stretch>
        </p:blipFill>
        <p:spPr>
          <a:xfrm>
            <a:off x="4008120" y="1264920"/>
            <a:ext cx="3609664" cy="3240000"/>
          </a:xfrm>
          <a:prstGeom prst="rect">
            <a:avLst/>
          </a:prstGeom>
        </p:spPr>
      </p:pic>
      <p:sp>
        <p:nvSpPr>
          <p:cNvPr id="3" name="Šipka doprava 2">
            <a:hlinkClick r:id="rId4" action="ppaction://hlinksldjump"/>
          </p:cNvPr>
          <p:cNvSpPr/>
          <p:nvPr/>
        </p:nvSpPr>
        <p:spPr>
          <a:xfrm>
            <a:off x="9921922" y="4121624"/>
            <a:ext cx="1746914" cy="914400"/>
          </a:xfrm>
          <a:prstGeom prst="rightArrow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2653008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3"/>
          <a:srcRect l="2175" t="2598" r="4654" b="39165"/>
          <a:stretch>
            <a:fillRect/>
          </a:stretch>
        </p:blipFill>
        <p:spPr>
          <a:xfrm>
            <a:off x="3764280" y="1234440"/>
            <a:ext cx="3716471" cy="3240000"/>
          </a:xfrm>
          <a:prstGeom prst="rect">
            <a:avLst/>
          </a:prstGeom>
        </p:spPr>
      </p:pic>
      <p:sp>
        <p:nvSpPr>
          <p:cNvPr id="4" name="Šipka doprava 3">
            <a:hlinkClick r:id="rId4" action="ppaction://hlinksldjump"/>
          </p:cNvPr>
          <p:cNvSpPr/>
          <p:nvPr/>
        </p:nvSpPr>
        <p:spPr>
          <a:xfrm>
            <a:off x="9921922" y="4121624"/>
            <a:ext cx="1746914" cy="914400"/>
          </a:xfrm>
          <a:prstGeom prst="rightArrow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9921170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Šipka doprava 3">
            <a:hlinkClick r:id="rId3" action="ppaction://hlinksldjump"/>
          </p:cNvPr>
          <p:cNvSpPr/>
          <p:nvPr/>
        </p:nvSpPr>
        <p:spPr>
          <a:xfrm>
            <a:off x="9921922" y="4121624"/>
            <a:ext cx="1746914" cy="914400"/>
          </a:xfrm>
          <a:prstGeom prst="rightArrow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9458" name="Picture 2" descr="http://www.eshop-tabulky.cz/2616-1307-large/pozor-nahore-se-pracuje-.jpg"/>
          <p:cNvPicPr>
            <a:picLocks noChangeAspect="1" noChangeArrowheads="1"/>
          </p:cNvPicPr>
          <p:nvPr/>
        </p:nvPicPr>
        <p:blipFill>
          <a:blip r:embed="rId4"/>
          <a:srcRect b="32800"/>
          <a:stretch>
            <a:fillRect/>
          </a:stretch>
        </p:blipFill>
        <p:spPr bwMode="auto">
          <a:xfrm>
            <a:off x="2883535" y="1463040"/>
            <a:ext cx="4821429" cy="3240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000070955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Šipka doprava 3">
            <a:hlinkClick r:id="rId3" action="ppaction://hlinksldjump"/>
          </p:cNvPr>
          <p:cNvSpPr/>
          <p:nvPr/>
        </p:nvSpPr>
        <p:spPr>
          <a:xfrm>
            <a:off x="9921922" y="4121624"/>
            <a:ext cx="1746914" cy="914400"/>
          </a:xfrm>
          <a:prstGeom prst="rightArrow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482" name="Picture 2" descr="http://centralcompany.cz/images/10067.jpg"/>
          <p:cNvPicPr>
            <a:picLocks noChangeAspect="1" noChangeArrowheads="1"/>
          </p:cNvPicPr>
          <p:nvPr/>
        </p:nvPicPr>
        <p:blipFill>
          <a:blip r:embed="rId4"/>
          <a:srcRect l="3812" t="4414" r="3710" b="4577"/>
          <a:stretch>
            <a:fillRect/>
          </a:stretch>
        </p:blipFill>
        <p:spPr bwMode="auto">
          <a:xfrm>
            <a:off x="3794760" y="1661160"/>
            <a:ext cx="3292258" cy="3240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117203418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/>
          <a:srcRect l="2728" t="1299" r="5195" b="35301"/>
          <a:stretch>
            <a:fillRect/>
          </a:stretch>
        </p:blipFill>
        <p:spPr>
          <a:xfrm>
            <a:off x="3984171" y="1371599"/>
            <a:ext cx="3373762" cy="3240000"/>
          </a:xfrm>
          <a:prstGeom prst="rect">
            <a:avLst/>
          </a:prstGeom>
        </p:spPr>
      </p:pic>
      <p:sp>
        <p:nvSpPr>
          <p:cNvPr id="3" name="Šipka doprava 2">
            <a:hlinkClick r:id="rId4" action="ppaction://hlinksldjump"/>
          </p:cNvPr>
          <p:cNvSpPr/>
          <p:nvPr/>
        </p:nvSpPr>
        <p:spPr>
          <a:xfrm>
            <a:off x="9921922" y="4121624"/>
            <a:ext cx="1746914" cy="914400"/>
          </a:xfrm>
          <a:prstGeom prst="rightArrow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7052566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/>
          <a:srcRect l="2242" t="4832" r="5884" b="35757"/>
          <a:stretch>
            <a:fillRect/>
          </a:stretch>
        </p:blipFill>
        <p:spPr>
          <a:xfrm>
            <a:off x="3931920" y="1280160"/>
            <a:ext cx="3578824" cy="3240000"/>
          </a:xfrm>
          <a:prstGeom prst="rect">
            <a:avLst/>
          </a:prstGeom>
        </p:spPr>
      </p:pic>
      <p:sp>
        <p:nvSpPr>
          <p:cNvPr id="3" name="Šipka doprava 2">
            <a:hlinkClick r:id="rId4" action="ppaction://hlinksldjump"/>
          </p:cNvPr>
          <p:cNvSpPr/>
          <p:nvPr/>
        </p:nvSpPr>
        <p:spPr>
          <a:xfrm>
            <a:off x="9921922" y="4121624"/>
            <a:ext cx="1746914" cy="914400"/>
          </a:xfrm>
          <a:prstGeom prst="rightArrow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5337476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Šipka doprava 3">
            <a:hlinkClick r:id="rId3" action="ppaction://hlinksldjump"/>
          </p:cNvPr>
          <p:cNvSpPr/>
          <p:nvPr/>
        </p:nvSpPr>
        <p:spPr>
          <a:xfrm>
            <a:off x="9921922" y="4121624"/>
            <a:ext cx="1746914" cy="914400"/>
          </a:xfrm>
          <a:prstGeom prst="rightArrow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7410" name="Picture 2" descr="http://www.eshop-tabulky.cz/2448-601-large/nebezpeci-pozaru.jpg"/>
          <p:cNvPicPr>
            <a:picLocks noChangeAspect="1" noChangeArrowheads="1"/>
          </p:cNvPicPr>
          <p:nvPr/>
        </p:nvPicPr>
        <p:blipFill>
          <a:blip r:embed="rId4"/>
          <a:srcRect b="31733"/>
          <a:stretch>
            <a:fillRect/>
          </a:stretch>
        </p:blipFill>
        <p:spPr bwMode="auto">
          <a:xfrm>
            <a:off x="2792094" y="1630680"/>
            <a:ext cx="5009766" cy="3420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510122910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Šipka doprava 2">
            <a:hlinkClick r:id="rId3" action="ppaction://hlinksldjump"/>
          </p:cNvPr>
          <p:cNvSpPr/>
          <p:nvPr/>
        </p:nvSpPr>
        <p:spPr>
          <a:xfrm>
            <a:off x="9921922" y="4121624"/>
            <a:ext cx="1746914" cy="914400"/>
          </a:xfrm>
          <a:prstGeom prst="rightArrow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6386" name="Picture 2" descr="http://www.happyend.cz/galerie/1_10471/podlahova-znacka-nebezpeci-uklouznuti-original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615055" y="1494155"/>
            <a:ext cx="3420000" cy="3420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371825854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067478" y="6223924"/>
            <a:ext cx="7210890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  <p:pic>
        <p:nvPicPr>
          <p:cNvPr id="15364" name="Picture 4" descr="http://bezpet.cz/obchod/components/com_virtuemart/shop_image/product/2344c33f67a60540caaeea454716019a.jpg"/>
          <p:cNvPicPr>
            <a:picLocks noChangeAspect="1" noChangeArrowheads="1"/>
          </p:cNvPicPr>
          <p:nvPr/>
        </p:nvPicPr>
        <p:blipFill>
          <a:blip r:embed="rId3"/>
          <a:srcRect l="3344" t="7607"/>
          <a:stretch>
            <a:fillRect/>
          </a:stretch>
        </p:blipFill>
        <p:spPr bwMode="auto">
          <a:xfrm>
            <a:off x="3794760" y="1356360"/>
            <a:ext cx="3379124" cy="3240000"/>
          </a:xfrm>
          <a:prstGeom prst="rect">
            <a:avLst/>
          </a:prstGeom>
          <a:noFill/>
        </p:spPr>
      </p:pic>
      <p:sp>
        <p:nvSpPr>
          <p:cNvPr id="9" name="Šipka doprava 8">
            <a:hlinkClick r:id="rId4" action="ppaction://hlinksldjump"/>
          </p:cNvPr>
          <p:cNvSpPr/>
          <p:nvPr/>
        </p:nvSpPr>
        <p:spPr>
          <a:xfrm>
            <a:off x="9921922" y="4121624"/>
            <a:ext cx="1746914" cy="914400"/>
          </a:xfrm>
          <a:prstGeom prst="rightArrow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06540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http://www.e-safetyshop.eu/uploads_sk/images_products_large/218.jpg"/>
          <p:cNvPicPr>
            <a:picLocks noChangeAspect="1" noChangeArrowheads="1"/>
          </p:cNvPicPr>
          <p:nvPr/>
        </p:nvPicPr>
        <p:blipFill>
          <a:blip r:embed="rId3"/>
          <a:srcRect l="5090" t="9296" r="5792" b="12083"/>
          <a:stretch>
            <a:fillRect/>
          </a:stretch>
        </p:blipFill>
        <p:spPr bwMode="auto">
          <a:xfrm>
            <a:off x="853440" y="457200"/>
            <a:ext cx="2044738" cy="1800000"/>
          </a:xfrm>
          <a:prstGeom prst="rect">
            <a:avLst/>
          </a:prstGeom>
          <a:noFill/>
        </p:spPr>
      </p:pic>
      <p:pic>
        <p:nvPicPr>
          <p:cNvPr id="7" name="Picture 4" descr="http://bezpet.cz/obchod/components/com_virtuemart/shop_image/product/2344c33f67a60540caaeea454716019a.jpg"/>
          <p:cNvPicPr>
            <a:picLocks noChangeAspect="1" noChangeArrowheads="1"/>
          </p:cNvPicPr>
          <p:nvPr/>
        </p:nvPicPr>
        <p:blipFill>
          <a:blip r:embed="rId4"/>
          <a:srcRect l="3344" t="7607"/>
          <a:stretch>
            <a:fillRect/>
          </a:stretch>
        </p:blipFill>
        <p:spPr bwMode="auto">
          <a:xfrm>
            <a:off x="3489961" y="594360"/>
            <a:ext cx="1877291" cy="1800000"/>
          </a:xfrm>
          <a:prstGeom prst="rect">
            <a:avLst/>
          </a:prstGeom>
          <a:noFill/>
        </p:spPr>
      </p:pic>
      <p:pic>
        <p:nvPicPr>
          <p:cNvPr id="8" name="Picture 2" descr="http://www.happyend.cz/galerie/1_10471/podlahova-znacka-nebezpeci-uklouznuti-original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340035" y="457200"/>
            <a:ext cx="1937160" cy="1937160"/>
          </a:xfrm>
          <a:prstGeom prst="rect">
            <a:avLst/>
          </a:prstGeom>
          <a:noFill/>
        </p:spPr>
      </p:pic>
      <p:pic>
        <p:nvPicPr>
          <p:cNvPr id="9" name="Picture 2" descr="http://www.eshop-tabulky.cz/2448-601-large/nebezpeci-pozaru.jpg"/>
          <p:cNvPicPr>
            <a:picLocks noChangeAspect="1" noChangeArrowheads="1"/>
          </p:cNvPicPr>
          <p:nvPr/>
        </p:nvPicPr>
        <p:blipFill>
          <a:blip r:embed="rId6"/>
          <a:srcRect b="31733"/>
          <a:stretch>
            <a:fillRect/>
          </a:stretch>
        </p:blipFill>
        <p:spPr bwMode="auto">
          <a:xfrm>
            <a:off x="9025255" y="457200"/>
            <a:ext cx="2837637" cy="1937160"/>
          </a:xfrm>
          <a:prstGeom prst="rect">
            <a:avLst/>
          </a:prstGeom>
          <a:noFill/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/>
          <a:srcRect l="2728" t="1299" r="5195" b="35301"/>
          <a:stretch>
            <a:fillRect/>
          </a:stretch>
        </p:blipFill>
        <p:spPr>
          <a:xfrm>
            <a:off x="3785872" y="4617720"/>
            <a:ext cx="1874312" cy="1800000"/>
          </a:xfrm>
          <a:prstGeom prst="rect">
            <a:avLst/>
          </a:prstGeom>
        </p:spPr>
      </p:pic>
      <p:pic>
        <p:nvPicPr>
          <p:cNvPr id="11" name="Picture 2" descr="http://centralcompany.cz/images/10067.jpg"/>
          <p:cNvPicPr>
            <a:picLocks noChangeAspect="1" noChangeArrowheads="1"/>
          </p:cNvPicPr>
          <p:nvPr/>
        </p:nvPicPr>
        <p:blipFill>
          <a:blip r:embed="rId8"/>
          <a:srcRect l="3812" t="4414" r="3710" b="4577"/>
          <a:stretch>
            <a:fillRect/>
          </a:stretch>
        </p:blipFill>
        <p:spPr bwMode="auto">
          <a:xfrm>
            <a:off x="919294" y="4617720"/>
            <a:ext cx="1829032" cy="1800000"/>
          </a:xfrm>
          <a:prstGeom prst="rect">
            <a:avLst/>
          </a:prstGeom>
          <a:noFill/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9"/>
          <a:srcRect l="4936" t="6556" r="7467" b="33026"/>
          <a:stretch>
            <a:fillRect/>
          </a:stretch>
        </p:blipFill>
        <p:spPr>
          <a:xfrm>
            <a:off x="6446715" y="4617720"/>
            <a:ext cx="2005369" cy="1800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0"/>
          <a:srcRect l="2175" t="2598" r="4654" b="39165"/>
          <a:stretch>
            <a:fillRect/>
          </a:stretch>
        </p:blipFill>
        <p:spPr>
          <a:xfrm>
            <a:off x="9411720" y="4617720"/>
            <a:ext cx="2064706" cy="1800000"/>
          </a:xfrm>
          <a:prstGeom prst="rect">
            <a:avLst/>
          </a:prstGeom>
        </p:spPr>
      </p:pic>
      <p:pic>
        <p:nvPicPr>
          <p:cNvPr id="14" name="Picture 2" descr="http://www.eshop-tabulky.cz/2616-1307-large/pozor-nahore-se-pracuje-.jpg"/>
          <p:cNvPicPr>
            <a:picLocks noChangeAspect="1" noChangeArrowheads="1"/>
          </p:cNvPicPr>
          <p:nvPr/>
        </p:nvPicPr>
        <p:blipFill>
          <a:blip r:embed="rId11"/>
          <a:srcRect b="32800"/>
          <a:stretch>
            <a:fillRect/>
          </a:stretch>
        </p:blipFill>
        <p:spPr bwMode="auto">
          <a:xfrm>
            <a:off x="1921530" y="2606040"/>
            <a:ext cx="2678572" cy="1800000"/>
          </a:xfrm>
          <a:prstGeom prst="rect">
            <a:avLst/>
          </a:prstGeom>
          <a:noFill/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2"/>
          <a:srcRect l="2242" t="4832" r="5884" b="35757"/>
          <a:stretch>
            <a:fillRect/>
          </a:stretch>
        </p:blipFill>
        <p:spPr>
          <a:xfrm>
            <a:off x="8031137" y="2606040"/>
            <a:ext cx="1988236" cy="180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2736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Téma pro polytechnickou výchovu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08982" y="1270000"/>
            <a:ext cx="8596668" cy="3880773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dirty="0"/>
              <a:t/>
            </a:r>
            <a:br>
              <a:rPr lang="cs-CZ" dirty="0"/>
            </a:br>
            <a:r>
              <a:rPr lang="cs-CZ" dirty="0"/>
              <a:t>•    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Oblast: Dítě a jeho psychika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•     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Podoblast: Poznávací schopnosti – rozlišování znaků a symbolů</a:t>
            </a:r>
          </a:p>
          <a:p>
            <a:pPr marL="4572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•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    Integrovaný blok: Já, ty, my a bezpečnost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•</a:t>
            </a:r>
            <a:r>
              <a:rPr lang="cs-CZ" dirty="0">
                <a:latin typeface="Arial" pitchFamily="34" charset="0"/>
                <a:cs typeface="Arial" pitchFamily="34" charset="0"/>
              </a:rPr>
              <a:t>     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Téma: Výstražné tabulky</a:t>
            </a:r>
            <a:endParaRPr lang="cs-CZ" b="1" dirty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•     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Dosažené konkretizované výstupy: Ditě rozliší a pochopí některé obrazné symboly. Dodržuje pokyny z výstražných značek. </a:t>
            </a:r>
            <a:endParaRPr lang="cs-CZ" dirty="0"/>
          </a:p>
        </p:txBody>
      </p:sp>
      <p:sp>
        <p:nvSpPr>
          <p:cNvPr id="6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067478" y="6223924"/>
            <a:ext cx="7210890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Pomůcky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Prezentace určená k interaktivnímu řešení.</a:t>
            </a:r>
          </a:p>
          <a:p>
            <a:r>
              <a:rPr lang="cs-CZ" dirty="0" err="1" smtClean="0">
                <a:latin typeface="Arial" pitchFamily="34" charset="0"/>
                <a:cs typeface="Arial" pitchFamily="34" charset="0"/>
              </a:rPr>
              <a:t>Kumuč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– magnetická tabulka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Značky – kartičky pro děti</a:t>
            </a:r>
          </a:p>
        </p:txBody>
      </p:sp>
      <p:sp>
        <p:nvSpPr>
          <p:cNvPr id="6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067478" y="6223924"/>
            <a:ext cx="7210890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903337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77334" y="676974"/>
            <a:ext cx="10972800" cy="1143000"/>
          </a:xfrm>
        </p:spPr>
        <p:txBody>
          <a:bodyPr>
            <a:normAutofit/>
          </a:bodyPr>
          <a:lstStyle/>
          <a:p>
            <a:r>
              <a:rPr lang="cs-CZ" b="1" dirty="0" smtClean="0"/>
              <a:t>Metodický postup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72930" y="2073472"/>
            <a:ext cx="10781608" cy="2894767"/>
          </a:xfrm>
        </p:spPr>
        <p:txBody>
          <a:bodyPr>
            <a:normAutofit fontScale="92500" lnSpcReduction="20000"/>
          </a:bodyPr>
          <a:lstStyle/>
          <a:p>
            <a:pPr marL="4572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Děti se hravou formou seznamují s výstražnými značkami, se kterými se mohou setkat ve svém okolí. Snímek č. 2 slouží k motivaci. </a:t>
            </a:r>
          </a:p>
          <a:p>
            <a:pPr marL="4572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Na tuto činnost mohou navazovat další aktivity s kartičkami:</a:t>
            </a:r>
            <a:br>
              <a:rPr lang="cs-CZ" dirty="0" smtClean="0"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latin typeface="Arial" pitchFamily="34" charset="0"/>
                <a:cs typeface="Arial" pitchFamily="34" charset="0"/>
              </a:rPr>
              <a:t>- děti pracují s tabulkou,</a:t>
            </a:r>
            <a:br>
              <a:rPr lang="cs-CZ" dirty="0" smtClean="0"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latin typeface="Arial" pitchFamily="34" charset="0"/>
                <a:cs typeface="Arial" pitchFamily="34" charset="0"/>
              </a:rPr>
              <a:t>- děti chodí po školce a říkají, kam by značky mohly být umístěny.</a:t>
            </a:r>
            <a:br>
              <a:rPr lang="cs-CZ" dirty="0" smtClean="0"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dirty="0" smtClean="0"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latin typeface="Arial" pitchFamily="34" charset="0"/>
                <a:cs typeface="Arial" pitchFamily="34" charset="0"/>
              </a:rPr>
              <a:t>Během všech aktivit děti upozorňujeme na to, co tyto značky znamenají a jaká bezpečnostní pravidla musí být dodržována. </a:t>
            </a:r>
          </a:p>
          <a:p>
            <a:pPr marL="4572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Jako odměna je pohádka – spustíme kliknutím na krtečka. 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Vysvětlení značek najdou vyučující v poznámkách pod snímky.  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sp>
        <p:nvSpPr>
          <p:cNvPr id="6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067478" y="6223924"/>
            <a:ext cx="7210890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77334" y="676974"/>
            <a:ext cx="109728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Použité zdroje:</a:t>
            </a:r>
            <a:br>
              <a:rPr lang="cs-CZ" b="1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3534" y="1433392"/>
            <a:ext cx="10781608" cy="3291007"/>
          </a:xfrm>
        </p:spPr>
        <p:txBody>
          <a:bodyPr>
            <a:normAutofit fontScale="77500" lnSpcReduction="20000"/>
          </a:bodyPr>
          <a:lstStyle/>
          <a:p>
            <a:pPr fontAlgn="base"/>
            <a:r>
              <a:rPr lang="cs-CZ" dirty="0" smtClean="0">
                <a:hlinkClick r:id="rId2"/>
              </a:rPr>
              <a:t>Volný zdroj:</a:t>
            </a:r>
            <a:br>
              <a:rPr lang="cs-CZ" dirty="0" smtClean="0">
                <a:hlinkClick r:id="rId2"/>
              </a:rPr>
            </a:br>
            <a:r>
              <a:rPr lang="cs-CZ" dirty="0" smtClean="0">
                <a:hlinkClick r:id="rId2"/>
              </a:rPr>
              <a:t>http://www.tabulky.</a:t>
            </a:r>
            <a:r>
              <a:rPr lang="cs-CZ" dirty="0" err="1" smtClean="0">
                <a:hlinkClick r:id="rId2"/>
              </a:rPr>
              <a:t>eu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downloads</a:t>
            </a:r>
            <a:r>
              <a:rPr lang="cs-CZ" dirty="0" smtClean="0">
                <a:hlinkClick r:id="rId2"/>
              </a:rPr>
              <a:t>/katalog/</a:t>
            </a:r>
            <a:r>
              <a:rPr lang="cs-CZ" dirty="0" err="1" smtClean="0">
                <a:hlinkClick r:id="rId2"/>
              </a:rPr>
              <a:t>bezpecnostni</a:t>
            </a:r>
            <a:r>
              <a:rPr lang="cs-CZ" dirty="0" smtClean="0">
                <a:hlinkClick r:id="rId2"/>
              </a:rPr>
              <a:t>-tabulky-katalog-2010-2011.pdf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V této sekci naleznete</a:t>
            </a:r>
            <a:r>
              <a:rPr lang="cs-CZ" b="1" dirty="0" smtClean="0"/>
              <a:t> Bezpečnostní tabulky zdarma ke stažení</a:t>
            </a:r>
            <a:r>
              <a:rPr lang="cs-CZ" dirty="0" smtClean="0"/>
              <a:t>. Značky si můžete zdarma stáhnout do vašeho počítače a následně vytisknout.</a:t>
            </a:r>
          </a:p>
          <a:p>
            <a:r>
              <a:rPr lang="cs-CZ" dirty="0" smtClean="0">
                <a:hlinkClick r:id="rId3"/>
              </a:rPr>
              <a:t>http://pixabay.com/cs/baukran-je%C5%99%C3%A1b-sestaven%C3%AD-m%C3%ADsto-nebe-237649/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http://pixabay.com/cs/moc-pol%C3%A1ci-horn%C3%AD-linie-503935/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http://pixabay.com/cs/zv%C3%AD%C5%99e-krtek-podzemn%C3%AD-ko%C5%BEe%C5%A1inov%C3%BD-158236/</a:t>
            </a:r>
            <a:endParaRPr lang="cs-CZ" dirty="0" smtClean="0"/>
          </a:p>
          <a:p>
            <a:r>
              <a:rPr lang="cs-CZ" dirty="0"/>
              <a:t>http://pixabay.com/cs/vlak-%C5%BEelezni%C4%8Dn%C3%AD-%C5%BEelezni%C4%8Dn%C3%AD-doprava-167988/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VALVES, Hartmann. </a:t>
            </a:r>
            <a:r>
              <a:rPr lang="cs-CZ" i="1" dirty="0" err="1" smtClean="0"/>
              <a:t>Wikimedia</a:t>
            </a:r>
            <a:r>
              <a:rPr lang="cs-CZ" i="1" dirty="0" smtClean="0"/>
              <a:t> </a:t>
            </a:r>
            <a:r>
              <a:rPr lang="cs-CZ" i="1" dirty="0" err="1" smtClean="0"/>
              <a:t>Commons</a:t>
            </a:r>
            <a:r>
              <a:rPr lang="cs-CZ" dirty="0" smtClean="0"/>
              <a:t> [online]. [cit. 27.2.2015]. Dostupný na WWW: http://commons.wikimedia.org/wiki/File:Wellhead_Bohrlochkopf.JPG</a:t>
            </a:r>
            <a:br>
              <a:rPr lang="cs-CZ" dirty="0" smtClean="0"/>
            </a:b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sp>
        <p:nvSpPr>
          <p:cNvPr id="6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067478" y="6223924"/>
            <a:ext cx="7210890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787768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067478" y="6223924"/>
            <a:ext cx="7210890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19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3" y="1118399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9" y="160794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seta">
  <a:themeElements>
    <a:clrScheme name="Červeno-oranžová">
      <a:dk1>
        <a:sysClr val="windowText" lastClr="000000"/>
      </a:dk1>
      <a:lt1>
        <a:sysClr val="window" lastClr="FFFFFF"/>
      </a:lt1>
      <a:dk2>
        <a:srgbClr val="505046"/>
      </a:dk2>
      <a:lt2>
        <a:srgbClr val="EEECE1"/>
      </a:lt2>
      <a:accent1>
        <a:srgbClr val="E84C22"/>
      </a:accent1>
      <a:accent2>
        <a:srgbClr val="FFBD47"/>
      </a:accent2>
      <a:accent3>
        <a:srgbClr val="B64926"/>
      </a:accent3>
      <a:accent4>
        <a:srgbClr val="FF8427"/>
      </a:accent4>
      <a:accent5>
        <a:srgbClr val="CC9900"/>
      </a:accent5>
      <a:accent6>
        <a:srgbClr val="B22600"/>
      </a:accent6>
      <a:hlink>
        <a:srgbClr val="CC9900"/>
      </a:hlink>
      <a:folHlink>
        <a:srgbClr val="666699"/>
      </a:folHlink>
    </a:clrScheme>
    <a:fontScheme name="Faseta">
      <a:majorFont>
        <a:latin typeface="Trebuchet MS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seta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0</TotalTime>
  <Words>298</Words>
  <Application>Microsoft Office PowerPoint</Application>
  <PresentationFormat>Širokoúhlá obrazovka</PresentationFormat>
  <Paragraphs>77</Paragraphs>
  <Slides>19</Slides>
  <Notes>14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4" baseType="lpstr">
      <vt:lpstr>Arial</vt:lpstr>
      <vt:lpstr>Century Gothic</vt:lpstr>
      <vt:lpstr>Trebuchet MS</vt:lpstr>
      <vt:lpstr>Wingdings 3</vt:lpstr>
      <vt:lpstr>Faseta</vt:lpstr>
      <vt:lpstr>Výstražné tabulky</vt:lpstr>
      <vt:lpstr>Seznámení s nebezpečnými místy kolem nás</vt:lpstr>
      <vt:lpstr>Napřed se něco naučíme, a pak si pustíme pohádku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Téma pro polytechnickou výchovu</vt:lpstr>
      <vt:lpstr>Pomůcky</vt:lpstr>
      <vt:lpstr>Metodický postup </vt:lpstr>
      <vt:lpstr>Použité zdroje:  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2015-03-13T19:00:18Z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