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014" r:id="rId2"/>
  </p:sldMasterIdLst>
  <p:notesMasterIdLst>
    <p:notesMasterId r:id="rId15"/>
  </p:notesMasterIdLst>
  <p:handoutMasterIdLst>
    <p:handoutMasterId r:id="rId16"/>
  </p:handoutMasterIdLst>
  <p:sldIdLst>
    <p:sldId id="272" r:id="rId3"/>
    <p:sldId id="283" r:id="rId4"/>
    <p:sldId id="287" r:id="rId5"/>
    <p:sldId id="288" r:id="rId6"/>
    <p:sldId id="289" r:id="rId7"/>
    <p:sldId id="290" r:id="rId8"/>
    <p:sldId id="291" r:id="rId9"/>
    <p:sldId id="280" r:id="rId10"/>
    <p:sldId id="286" r:id="rId11"/>
    <p:sldId id="275" r:id="rId12"/>
    <p:sldId id="277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389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60" y="-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13. 3. 2015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13. 3. 2015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3/13/2015</a:t>
            </a:fld>
            <a:endParaRPr lang="en-US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0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4015" r:id="rId1"/>
    <p:sldLayoutId id="2147484016" r:id="rId2"/>
    <p:sldLayoutId id="2147484017" r:id="rId3"/>
    <p:sldLayoutId id="2147484018" r:id="rId4"/>
    <p:sldLayoutId id="2147484019" r:id="rId5"/>
    <p:sldLayoutId id="2147484020" r:id="rId6"/>
    <p:sldLayoutId id="2147484021" r:id="rId7"/>
    <p:sldLayoutId id="2147484022" r:id="rId8"/>
    <p:sldLayoutId id="2147484023" r:id="rId9"/>
    <p:sldLayoutId id="2147484024" r:id="rId10"/>
    <p:sldLayoutId id="2147484025" r:id="rId11"/>
    <p:sldLayoutId id="2147484026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sv%C4%9Btlo-%C5%BE%C3%A1rovka-vl%C3%A1kno-lampa-311119/" TargetMode="External"/><Relationship Id="rId13" Type="http://schemas.openxmlformats.org/officeDocument/2006/relationships/hyperlink" Target="http://pixabay.com/cs/jezero-medovina-elektr%C3%A1rna-p%C5%99ehrada-224023/" TargetMode="External"/><Relationship Id="rId3" Type="http://schemas.openxmlformats.org/officeDocument/2006/relationships/hyperlink" Target="http://pixabay.com/cs/v%C4%9Btrn%C3%A9-elektr%C3%A1rny-v%C4%9Btrn%C3%A1-energie-428211/" TargetMode="External"/><Relationship Id="rId7" Type="http://schemas.openxmlformats.org/officeDocument/2006/relationships/hyperlink" Target="http://pixabay.com/cs/elektronika-p%C5%99ep%C3%ADna%C4%8D-z%C3%A1suvky-socket-160065/" TargetMode="External"/><Relationship Id="rId12" Type="http://schemas.openxmlformats.org/officeDocument/2006/relationships/hyperlink" Target="http://pixabay.com/cs/v%C4%9Btrn%C3%ADk-v%C3%ADtr-v%C4%9Btrn%C3%A1-elektr%C3%A1rna-61578/" TargetMode="External"/><Relationship Id="rId2" Type="http://schemas.openxmlformats.org/officeDocument/2006/relationships/hyperlink" Target="http://pixabay.com/cs/elektrick%C3%A1-veden%C3%AD-horn%C3%AD-linie-50393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sol%C3%A1rn%C3%ADch-%C4%8Dl%C3%A1nk%C5%AF-proud-491703/" TargetMode="External"/><Relationship Id="rId11" Type="http://schemas.openxmlformats.org/officeDocument/2006/relationships/hyperlink" Target="http://pixabay.com/cs/lampa-sv%C4%9Btlo-osv%C4%9Btlen%C3%AD-energie-158261/" TargetMode="External"/><Relationship Id="rId5" Type="http://schemas.openxmlformats.org/officeDocument/2006/relationships/hyperlink" Target="http://pixabay.com/cs/elektr%C3%A1rna-zne%C4%8Di%C5%A1t%C4%9Bn%C3%AD-energie-374097/" TargetMode="External"/><Relationship Id="rId10" Type="http://schemas.openxmlformats.org/officeDocument/2006/relationships/hyperlink" Target="http://pixabay.com/cs/monitor-plochou-obrazovce-zobrazen%C3%AD-23269/" TargetMode="External"/><Relationship Id="rId4" Type="http://schemas.openxmlformats.org/officeDocument/2006/relationships/hyperlink" Target="http://pixabay.com/cs/v%C4%9Btrn%C3%ADk-energie-v%C4%9Btrn%C3%A9-elektr%C3%A1rny-123572/" TargetMode="External"/><Relationship Id="rId9" Type="http://schemas.openxmlformats.org/officeDocument/2006/relationships/hyperlink" Target="http://pixabay.com/cs/vrta%C4%8Dku-vrta%C4%8Dka-vrtac%C3%AD-stroj-n%C3%A1%C5%99ad%C3%AD-152897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0" dirty="0" smtClean="0">
                <a:solidFill>
                  <a:srgbClr val="002060"/>
                </a:solidFill>
                <a:effectLst/>
                <a:latin typeface="Century Gothic"/>
              </a:rPr>
              <a:t>Kde se vyrábí elektřina?</a:t>
            </a:r>
            <a:endParaRPr lang="cs-CZ" sz="6000" b="0" i="0" dirty="0">
              <a:solidFill>
                <a:srgbClr val="002060"/>
              </a:solidFill>
              <a:effectLst/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electronics-160065_640.png"/>
          <p:cNvPicPr>
            <a:picLocks noChangeAspect="1"/>
          </p:cNvPicPr>
          <p:nvPr/>
        </p:nvPicPr>
        <p:blipFill>
          <a:blip r:embed="rId2"/>
          <a:srcRect l="50502" b="50107"/>
          <a:stretch>
            <a:fillRect/>
          </a:stretch>
        </p:blipFill>
        <p:spPr>
          <a:xfrm>
            <a:off x="2743200" y="2222864"/>
            <a:ext cx="3007994" cy="3041469"/>
          </a:xfrm>
          <a:prstGeom prst="rect">
            <a:avLst/>
          </a:prstGeom>
        </p:spPr>
      </p:pic>
      <p:pic>
        <p:nvPicPr>
          <p:cNvPr id="5" name="Obrázek 4" descr="electronics-160065_640.png"/>
          <p:cNvPicPr>
            <a:picLocks noChangeAspect="1"/>
          </p:cNvPicPr>
          <p:nvPr/>
        </p:nvPicPr>
        <p:blipFill>
          <a:blip r:embed="rId2"/>
          <a:srcRect r="49642" b="50107"/>
          <a:stretch>
            <a:fillRect/>
          </a:stretch>
        </p:blipFill>
        <p:spPr>
          <a:xfrm>
            <a:off x="6358073" y="2257697"/>
            <a:ext cx="3060248" cy="3041469"/>
          </a:xfrm>
          <a:prstGeom prst="rect">
            <a:avLst/>
          </a:prstGeom>
        </p:spPr>
      </p:pic>
      <p:pic>
        <p:nvPicPr>
          <p:cNvPr id="6" name="Obrázek 5" descr="light-31111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835" y="822960"/>
            <a:ext cx="1395633" cy="2205445"/>
          </a:xfrm>
          <a:prstGeom prst="rect">
            <a:avLst/>
          </a:prstGeom>
        </p:spPr>
      </p:pic>
      <p:pic>
        <p:nvPicPr>
          <p:cNvPr id="20482" name="Picture 2" descr="Vrtačku, Vrtačka, Vrtací Stroj, Nářadí, Tesařstv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44890" y="4569262"/>
            <a:ext cx="1950721" cy="1770804"/>
          </a:xfrm>
          <a:prstGeom prst="rect">
            <a:avLst/>
          </a:prstGeom>
          <a:noFill/>
        </p:spPr>
      </p:pic>
      <p:pic>
        <p:nvPicPr>
          <p:cNvPr id="20484" name="Picture 4" descr="Monitor, Plochou, Obrazovce, Zobrazení, Pracovní Ploch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534708" y="923109"/>
            <a:ext cx="2115938" cy="2160000"/>
          </a:xfrm>
          <a:prstGeom prst="rect">
            <a:avLst/>
          </a:prstGeom>
          <a:noFill/>
        </p:spPr>
      </p:pic>
      <p:pic>
        <p:nvPicPr>
          <p:cNvPr id="20488" name="Picture 8" descr="Lampa, Světlo, Osvětlení, Energie, Elektřin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8012" y="4182111"/>
            <a:ext cx="2912257" cy="26758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600785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4" name="Obrázek 3" descr="1024px-Orlík_2.jpg"/>
          <p:cNvPicPr>
            <a:picLocks noChangeAspect="1"/>
          </p:cNvPicPr>
          <p:nvPr/>
        </p:nvPicPr>
        <p:blipFill>
          <a:blip r:embed="rId2"/>
          <a:srcRect t="21524" r="4094"/>
          <a:stretch>
            <a:fillRect/>
          </a:stretch>
        </p:blipFill>
        <p:spPr>
          <a:xfrm>
            <a:off x="1634278" y="1515292"/>
            <a:ext cx="8574978" cy="46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694508" y="435030"/>
            <a:ext cx="3955869" cy="805942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Kde</a:t>
            </a: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 se vyrábí elektřina?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764383" y="443739"/>
            <a:ext cx="3955869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uLnTx/>
                <a:uFillTx/>
                <a:latin typeface="+mj-lt"/>
                <a:ea typeface="+mj-ea"/>
                <a:cs typeface="+mj-cs"/>
              </a:rPr>
              <a:t>vodní elektrárna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94508" y="435030"/>
            <a:ext cx="3955869" cy="805942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Kde</a:t>
            </a: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 se vyrábí elektřina?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764383" y="443739"/>
            <a:ext cx="3955869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uLnTx/>
                <a:uFillTx/>
                <a:latin typeface="+mj-lt"/>
                <a:ea typeface="+mj-ea"/>
                <a:cs typeface="+mj-cs"/>
              </a:rPr>
              <a:t>jaderná elektrárna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Obrázek 6" descr="power-station-374097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914" y="1765935"/>
            <a:ext cx="7030986" cy="46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94508" y="435030"/>
            <a:ext cx="3955869" cy="805942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Kde</a:t>
            </a: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 se vyrábí elektřina?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764383" y="443739"/>
            <a:ext cx="3955869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latin typeface="+mj-lt"/>
                <a:ea typeface="+mj-ea"/>
                <a:cs typeface="+mj-cs"/>
              </a:rPr>
              <a:t>větrná</a:t>
            </a: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uLnTx/>
                <a:uFillTx/>
                <a:latin typeface="+mj-lt"/>
                <a:ea typeface="+mj-ea"/>
                <a:cs typeface="+mj-cs"/>
              </a:rPr>
              <a:t> elektrárna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wind-power-428211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395" y="1519647"/>
            <a:ext cx="3510000" cy="46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582" name="Picture 6" descr="Větrný Mlýn, Vítr, Větrná Turbína, Elektrický, Mo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2422" y="3365155"/>
            <a:ext cx="4283438" cy="28649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94508" y="435030"/>
            <a:ext cx="3955869" cy="805942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Kde</a:t>
            </a: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 se vyrábí elektřina?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764383" y="443739"/>
            <a:ext cx="3955869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uLnTx/>
                <a:uFillTx/>
                <a:latin typeface="+mj-lt"/>
                <a:ea typeface="+mj-ea"/>
                <a:cs typeface="+mj-cs"/>
              </a:rPr>
              <a:t>sluneční elektrárna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Obrázek 6" descr="solar-cells-491703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9177" y="1944052"/>
            <a:ext cx="6096000" cy="40671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94508" y="435030"/>
            <a:ext cx="3955869" cy="805942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Kudy </a:t>
            </a:r>
            <a:r>
              <a:rPr kumimoji="0" lang="cs-CZ" sz="4100" b="1" i="0" u="none" strike="noStrike" kern="1200" cap="none" spc="0" normalizeH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se vede elektřina? 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Obrázek 7" descr="lake-mead-224023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892" y="2201092"/>
            <a:ext cx="4319452" cy="32395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2" name="Picture 4" descr="Elektrická Vedení, Horní Linie, Moc Poláci"/>
          <p:cNvPicPr>
            <a:picLocks noChangeAspect="1" noChangeArrowheads="1"/>
          </p:cNvPicPr>
          <p:nvPr/>
        </p:nvPicPr>
        <p:blipFill>
          <a:blip r:embed="rId3"/>
          <a:srcRect l="9685"/>
          <a:stretch>
            <a:fillRect/>
          </a:stretch>
        </p:blipFill>
        <p:spPr bwMode="auto">
          <a:xfrm>
            <a:off x="6897189" y="2171700"/>
            <a:ext cx="4396163" cy="324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206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7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90"/>
            <a:ext cx="10515600" cy="3362195"/>
          </a:xfrm>
        </p:spPr>
        <p:txBody>
          <a:bodyPr>
            <a:normAutofit/>
          </a:bodyPr>
          <a:lstStyle/>
          <a:p>
            <a:pPr marL="45720" indent="0"/>
            <a:r>
              <a:rPr lang="cs-CZ" dirty="0" smtClean="0"/>
              <a:t>  Vzdělávací oblast: </a:t>
            </a:r>
            <a:r>
              <a:rPr lang="cs-CZ" dirty="0" smtClean="0"/>
              <a:t>Dítě a svět</a:t>
            </a:r>
            <a:endParaRPr lang="cs-CZ" dirty="0" smtClean="0"/>
          </a:p>
          <a:p>
            <a:pPr marL="45720" indent="0"/>
            <a:r>
              <a:rPr lang="cs-CZ" dirty="0" smtClean="0"/>
              <a:t>  Integrovaný blok</a:t>
            </a:r>
            <a:r>
              <a:rPr lang="cs-CZ" dirty="0" smtClean="0"/>
              <a:t>: sociální informovanost</a:t>
            </a:r>
            <a:endParaRPr lang="cs-CZ" dirty="0" smtClean="0"/>
          </a:p>
          <a:p>
            <a:pPr marL="45720" indent="0"/>
            <a:r>
              <a:rPr lang="cs-CZ" dirty="0" smtClean="0"/>
              <a:t>  Téma</a:t>
            </a:r>
            <a:r>
              <a:rPr lang="cs-CZ" dirty="0" smtClean="0"/>
              <a:t>: Kde se vyrábí elektřina</a:t>
            </a:r>
            <a:endParaRPr lang="cs-CZ" dirty="0" smtClean="0"/>
          </a:p>
          <a:p>
            <a:pPr marL="45720" indent="0"/>
            <a:r>
              <a:rPr lang="cs-CZ" dirty="0" smtClean="0"/>
              <a:t>  Konkretizované výstupy</a:t>
            </a:r>
            <a:r>
              <a:rPr lang="cs-CZ" dirty="0" smtClean="0"/>
              <a:t>: Dítě má jednoduché poznatky o tom, s čím se setkává, o technice.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615508" y="6473952"/>
            <a:ext cx="4775200" cy="38404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Snímek č. 2 je motivační. Klikněte na zásuvku nebo vypínač. </a:t>
            </a:r>
          </a:p>
          <a:p>
            <a:r>
              <a:rPr lang="cs-CZ" dirty="0" smtClean="0"/>
              <a:t>Na dalších snímcích jsou jednotlivé elektrárny – výrobci elektřiny. Děti s nimi seznamujeme. Nejdeme do podrobností. </a:t>
            </a:r>
          </a:p>
          <a:p>
            <a:r>
              <a:rPr lang="cs-CZ" dirty="0" smtClean="0"/>
              <a:t>Na snímku 7 seznamujeme s vedením elektřiny. </a:t>
            </a:r>
          </a:p>
          <a:p>
            <a:r>
              <a:rPr lang="cs-CZ" dirty="0" smtClean="0"/>
              <a:t>Nezapomeneme na informaci o bezpečnosti.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641635" y="6473952"/>
            <a:ext cx="4775200" cy="38404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61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500" dirty="0" smtClean="0"/>
              <a:t>Volné zdroje:</a:t>
            </a:r>
          </a:p>
          <a:p>
            <a:r>
              <a:rPr lang="cs-CZ" sz="1500" dirty="0" smtClean="0">
                <a:hlinkClick r:id="rId2"/>
              </a:rPr>
              <a:t>http://</a:t>
            </a:r>
            <a:r>
              <a:rPr lang="cs-CZ" sz="1500" dirty="0" smtClean="0">
                <a:hlinkClick r:id="rId2"/>
              </a:rPr>
              <a:t>pixabay.com/cs/elektrick%C3%A1-veden%C3%AD-horn%C3%AD-linie-503936</a:t>
            </a:r>
            <a:r>
              <a:rPr lang="cs-CZ" sz="1500" dirty="0" smtClean="0"/>
              <a:t/>
            </a:r>
            <a:br>
              <a:rPr lang="cs-CZ" sz="1500" dirty="0" smtClean="0"/>
            </a:br>
            <a:r>
              <a:rPr lang="cs-CZ" sz="1500" u="sng" dirty="0" smtClean="0">
                <a:hlinkClick r:id="rId3"/>
              </a:rPr>
              <a:t>http://pixabay.com/cs/v%C4%9Btrn%C3%A9-elektr%C3%A1rny-v%C4%9Btrn%C3%A1-energie-428211/</a:t>
            </a:r>
            <a:endParaRPr lang="cs-CZ" sz="1500" dirty="0" smtClean="0"/>
          </a:p>
          <a:p>
            <a:r>
              <a:rPr lang="cs-CZ" sz="1500" dirty="0" smtClean="0"/>
              <a:t> </a:t>
            </a:r>
            <a:r>
              <a:rPr lang="cs-CZ" sz="1500" u="sng" dirty="0" smtClean="0">
                <a:hlinkClick r:id="rId4"/>
              </a:rPr>
              <a:t>http</a:t>
            </a:r>
            <a:r>
              <a:rPr lang="cs-CZ" sz="1500" u="sng" dirty="0" smtClean="0">
                <a:hlinkClick r:id="rId4"/>
              </a:rPr>
              <a:t>://pixabay.com/cs/v%C4%9Btrn%C3%ADk-energie-v%C4%9Btrn%C3%A9-elektr%C3%A1rny-123572/</a:t>
            </a:r>
            <a:endParaRPr lang="cs-CZ" sz="1500" dirty="0" smtClean="0"/>
          </a:p>
          <a:p>
            <a:r>
              <a:rPr lang="cs-CZ" sz="1500" dirty="0" smtClean="0"/>
              <a:t> </a:t>
            </a:r>
            <a:r>
              <a:rPr lang="cs-CZ" sz="1500" u="sng" dirty="0" smtClean="0">
                <a:hlinkClick r:id="rId5"/>
              </a:rPr>
              <a:t>http</a:t>
            </a:r>
            <a:r>
              <a:rPr lang="cs-CZ" sz="1500" u="sng" dirty="0" smtClean="0">
                <a:hlinkClick r:id="rId5"/>
              </a:rPr>
              <a:t>://pixabay.com/cs/elektr%C3%A1rna-zne%C4%8Di%C5%A1t%C4%9Bn%C3%AD-energie-374097/</a:t>
            </a:r>
            <a:endParaRPr lang="cs-CZ" sz="1500" dirty="0" smtClean="0"/>
          </a:p>
          <a:p>
            <a:r>
              <a:rPr lang="cs-CZ" sz="1500" dirty="0" smtClean="0"/>
              <a:t> </a:t>
            </a:r>
            <a:r>
              <a:rPr lang="cs-CZ" sz="1500" u="sng" dirty="0" smtClean="0">
                <a:hlinkClick r:id="rId6"/>
              </a:rPr>
              <a:t>http</a:t>
            </a:r>
            <a:r>
              <a:rPr lang="cs-CZ" sz="1500" u="sng" dirty="0" smtClean="0">
                <a:hlinkClick r:id="rId6"/>
              </a:rPr>
              <a:t>://pixabay.com/cs/sol%C3%A1rn%C3%ADch-%C4%8Dl%C3%A1nk%C5%AF-proud-491703/</a:t>
            </a:r>
            <a:endParaRPr lang="cs-CZ" sz="1500" dirty="0" smtClean="0"/>
          </a:p>
          <a:p>
            <a:r>
              <a:rPr lang="cs-CZ" sz="1500" u="sng" dirty="0" smtClean="0">
                <a:hlinkClick r:id="rId7"/>
              </a:rPr>
              <a:t>http://pixabay.com/cs/elektronika-p%C5%99ep%C3%ADna%C4%8D-z%C3%A1suvky-socket-160065/</a:t>
            </a:r>
            <a:endParaRPr lang="cs-CZ" sz="1500" dirty="0" smtClean="0"/>
          </a:p>
          <a:p>
            <a:r>
              <a:rPr lang="cs-CZ" sz="1500" u="sng" dirty="0" smtClean="0">
                <a:hlinkClick r:id="rId8"/>
              </a:rPr>
              <a:t>http://pixabay.com/cs/sv%C4%9Btlo-%C5%BE%C3%A1rovka-vl%C3%A1kno-lampa-311119/</a:t>
            </a:r>
            <a:endParaRPr lang="cs-CZ" sz="1500" dirty="0" smtClean="0"/>
          </a:p>
          <a:p>
            <a:r>
              <a:rPr lang="cs-CZ" sz="1500" u="sng" dirty="0" smtClean="0">
                <a:hlinkClick r:id="rId9"/>
              </a:rPr>
              <a:t>http://pixabay.com/cs/vrta%C4%8Dku-vrta%C4%8Dka-vrtac%C3%AD-stroj-n%C3%A1%C5%99ad%C3%AD-152897/</a:t>
            </a:r>
            <a:endParaRPr lang="cs-CZ" sz="1500" dirty="0" smtClean="0"/>
          </a:p>
          <a:p>
            <a:r>
              <a:rPr lang="cs-CZ" sz="1500" u="sng" dirty="0" smtClean="0">
                <a:hlinkClick r:id="rId10"/>
              </a:rPr>
              <a:t>http://pixabay.com/cs/monitor-plochou-obrazovce-zobrazen%C3%AD-23269/</a:t>
            </a:r>
            <a:endParaRPr lang="cs-CZ" sz="1500" dirty="0" smtClean="0"/>
          </a:p>
          <a:p>
            <a:r>
              <a:rPr lang="cs-CZ" sz="1500" u="sng" dirty="0" smtClean="0">
                <a:hlinkClick r:id="rId11"/>
              </a:rPr>
              <a:t>http://pixabay.com/cs/lampa-sv%C4%9Btlo-osv%C4%9Btlen%C3%AD-energie-158261</a:t>
            </a:r>
            <a:r>
              <a:rPr lang="cs-CZ" sz="1500" u="sng" dirty="0" smtClean="0">
                <a:hlinkClick r:id="rId11"/>
              </a:rPr>
              <a:t>/</a:t>
            </a:r>
            <a:r>
              <a:rPr lang="cs-CZ" sz="1500" u="sng" dirty="0" smtClean="0"/>
              <a:t/>
            </a:r>
            <a:br>
              <a:rPr lang="cs-CZ" sz="1500" u="sng" dirty="0" smtClean="0"/>
            </a:br>
            <a:r>
              <a:rPr lang="cs-CZ" sz="1500" u="sng" dirty="0" smtClean="0">
                <a:hlinkClick r:id="rId12"/>
              </a:rPr>
              <a:t>http://pixabay.com/cs/v%C4%9Btrn%C3%ADk-v%C3%ADtr-v%C4%9Btrn%C3%A1-elektr%C3%A1rna-61578/</a:t>
            </a:r>
            <a:endParaRPr lang="cs-CZ" sz="1500" dirty="0" smtClean="0"/>
          </a:p>
          <a:p>
            <a:r>
              <a:rPr lang="cs-CZ" sz="1500" u="sng" dirty="0" smtClean="0">
                <a:hlinkClick r:id="rId13"/>
              </a:rPr>
              <a:t>http://pixabay.com/cs/jezero-medovina-elektr%C3%A1rna-p%C5%99ehrada-224023/</a:t>
            </a:r>
            <a:endParaRPr lang="cs-CZ" sz="1500" dirty="0" smtClean="0"/>
          </a:p>
          <a:p>
            <a:endParaRPr lang="cs-CZ" sz="1800" dirty="0" smtClean="0"/>
          </a:p>
          <a:p>
            <a:r>
              <a:rPr lang="cs-CZ" sz="1200" dirty="0" smtClean="0"/>
              <a:t>J, Karel. </a:t>
            </a:r>
            <a:r>
              <a:rPr lang="cs-CZ" sz="1200" i="1" dirty="0" err="1" smtClean="0"/>
              <a:t>Wikipedie</a:t>
            </a:r>
            <a:r>
              <a:rPr lang="cs-CZ" sz="1200" dirty="0" smtClean="0"/>
              <a:t> [online]. [cit. 3</a:t>
            </a:r>
            <a:r>
              <a:rPr lang="cs-CZ" sz="1200" dirty="0" smtClean="0"/>
              <a:t>.3.2015</a:t>
            </a:r>
            <a:r>
              <a:rPr lang="cs-CZ" sz="1200" dirty="0" smtClean="0"/>
              <a:t>]. Dostupný na WWW: http://cs.wikipedia.org/wiki/Vodn%C3%AD_elektr%C3%A1rna_Orl%C3%ADk#mediaviewer/File</a:t>
            </a:r>
            <a:endParaRPr lang="cs-CZ" sz="1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759200" y="6473952"/>
            <a:ext cx="4775200" cy="38404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Materiály, pomůcky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  <a:endParaRPr lang="cs-CZ" b="1" dirty="0"/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779487" y="6473952"/>
            <a:ext cx="4775200" cy="38404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545806" y="6492875"/>
            <a:ext cx="6167120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2" y="1118397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263</Words>
  <Application>Microsoft Office PowerPoint</Application>
  <PresentationFormat>Vlastní</PresentationFormat>
  <Paragraphs>59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Vrchol</vt:lpstr>
      <vt:lpstr>Kde se vyrábí elektřina?</vt:lpstr>
      <vt:lpstr>Snímek 2</vt:lpstr>
      <vt:lpstr>Snímek 3</vt:lpstr>
      <vt:lpstr>Snímek 4</vt:lpstr>
      <vt:lpstr>Snímek 5</vt:lpstr>
      <vt:lpstr>Snímek 6</vt:lpstr>
      <vt:lpstr>Snímek 7</vt:lpstr>
      <vt:lpstr>Prvky polytechnické výchovy</vt:lpstr>
      <vt:lpstr>METODICKÝ POSTUP</vt:lpstr>
      <vt:lpstr>Použité zdroje</vt:lpstr>
      <vt:lpstr>Materiály, pomůcky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2015-03-13T20:56:10Z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