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4" r:id="rId4"/>
    <p:sldId id="285" r:id="rId5"/>
    <p:sldId id="275" r:id="rId6"/>
    <p:sldId id="276" r:id="rId7"/>
    <p:sldId id="277" r:id="rId8"/>
    <p:sldId id="278" r:id="rId9"/>
    <p:sldId id="279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8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353" autoAdjust="0"/>
    <p:restoredTop sz="94918" autoAdjust="0"/>
  </p:normalViewPr>
  <p:slideViewPr>
    <p:cSldViewPr snapToGrid="0">
      <p:cViewPr varScale="1">
        <p:scale>
          <a:sx n="84" d="100"/>
          <a:sy n="84" d="100"/>
        </p:scale>
        <p:origin x="654" y="10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17. 3. 2015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17. 3. 2015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blékni </a:t>
            </a:r>
            <a:r>
              <a:rPr lang="cs-CZ" dirty="0"/>
              <a:t>Kristýnku, pokud je venku teplé letní počasí.</a:t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62614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Oblékni Honzíka do sněhové chumelenice.</a:t>
            </a:r>
            <a:br>
              <a:rPr lang="cs-CZ"/>
            </a:b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32469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97357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01677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003293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2272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795317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43559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74407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0.png"/><Relationship Id="rId18" Type="http://schemas.microsoft.com/office/2007/relationships/hdphoto" Target="../media/hdphoto7.wdp"/><Relationship Id="rId3" Type="http://schemas.openxmlformats.org/officeDocument/2006/relationships/image" Target="../media/image4.png"/><Relationship Id="rId7" Type="http://schemas.microsoft.com/office/2007/relationships/hdphoto" Target="../media/hdphoto2.wdp"/><Relationship Id="rId12" Type="http://schemas.openxmlformats.org/officeDocument/2006/relationships/image" Target="../media/image9.png"/><Relationship Id="rId17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6" Type="http://schemas.microsoft.com/office/2007/relationships/hdphoto" Target="../media/hdphoto6.wdp"/><Relationship Id="rId20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4.wdp"/><Relationship Id="rId5" Type="http://schemas.microsoft.com/office/2007/relationships/hdphoto" Target="../media/hdphoto1.wdp"/><Relationship Id="rId15" Type="http://schemas.openxmlformats.org/officeDocument/2006/relationships/image" Target="../media/image11.png"/><Relationship Id="rId10" Type="http://schemas.openxmlformats.org/officeDocument/2006/relationships/image" Target="../media/image8.png"/><Relationship Id="rId19" Type="http://schemas.openxmlformats.org/officeDocument/2006/relationships/image" Target="../media/image13.png"/><Relationship Id="rId4" Type="http://schemas.openxmlformats.org/officeDocument/2006/relationships/image" Target="../media/image5.png"/><Relationship Id="rId9" Type="http://schemas.microsoft.com/office/2007/relationships/hdphoto" Target="../media/hdphoto3.wdp"/><Relationship Id="rId14" Type="http://schemas.microsoft.com/office/2007/relationships/hdphoto" Target="../media/hdphoto5.wdp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12.png"/><Relationship Id="rId18" Type="http://schemas.microsoft.com/office/2007/relationships/hdphoto" Target="../media/hdphoto5.wdp"/><Relationship Id="rId3" Type="http://schemas.openxmlformats.org/officeDocument/2006/relationships/image" Target="../media/image9.png"/><Relationship Id="rId21" Type="http://schemas.openxmlformats.org/officeDocument/2006/relationships/image" Target="../media/image19.png"/><Relationship Id="rId7" Type="http://schemas.openxmlformats.org/officeDocument/2006/relationships/image" Target="../media/image6.png"/><Relationship Id="rId12" Type="http://schemas.microsoft.com/office/2007/relationships/hdphoto" Target="../media/hdphoto9.wdp"/><Relationship Id="rId17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6" Type="http://schemas.microsoft.com/office/2007/relationships/hdphoto" Target="../media/hdphoto10.wdp"/><Relationship Id="rId20" Type="http://schemas.microsoft.com/office/2007/relationships/hdphoto" Target="../media/hdphoto6.wdp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11" Type="http://schemas.openxmlformats.org/officeDocument/2006/relationships/image" Target="../media/image17.png"/><Relationship Id="rId5" Type="http://schemas.openxmlformats.org/officeDocument/2006/relationships/image" Target="../media/image5.png"/><Relationship Id="rId15" Type="http://schemas.openxmlformats.org/officeDocument/2006/relationships/image" Target="../media/image18.png"/><Relationship Id="rId10" Type="http://schemas.microsoft.com/office/2007/relationships/hdphoto" Target="../media/hdphoto8.wdp"/><Relationship Id="rId19" Type="http://schemas.openxmlformats.org/officeDocument/2006/relationships/image" Target="../media/image11.png"/><Relationship Id="rId4" Type="http://schemas.openxmlformats.org/officeDocument/2006/relationships/image" Target="../media/image15.png"/><Relationship Id="rId9" Type="http://schemas.openxmlformats.org/officeDocument/2006/relationships/image" Target="../media/image16.png"/><Relationship Id="rId14" Type="http://schemas.microsoft.com/office/2007/relationships/hdphoto" Target="../media/hdphoto7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Co si obléknu k příležitosti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Sebeobsluha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CustomShape 1"/>
          <p:cNvSpPr/>
          <p:nvPr/>
        </p:nvSpPr>
        <p:spPr>
          <a:xfrm>
            <a:off x="1981200" y="274680"/>
            <a:ext cx="8228520" cy="114192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 algn="ctr">
              <a:lnSpc>
                <a:spcPct val="100000"/>
              </a:lnSpc>
            </a:pPr>
            <a:endParaRPr dirty="0"/>
          </a:p>
        </p:txBody>
      </p:sp>
      <p:sp>
        <p:nvSpPr>
          <p:cNvPr id="139" name="CustomShape 2"/>
          <p:cNvSpPr/>
          <p:nvPr/>
        </p:nvSpPr>
        <p:spPr>
          <a:xfrm>
            <a:off x="1981200" y="1600200"/>
            <a:ext cx="8228520" cy="4524840"/>
          </a:xfrm>
          <a:prstGeom prst="rect">
            <a:avLst/>
          </a:prstGeom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endParaRPr dirty="0"/>
          </a:p>
        </p:txBody>
      </p:sp>
      <p:pic>
        <p:nvPicPr>
          <p:cNvPr id="140" name="Picture 2"/>
          <p:cNvPicPr/>
          <p:nvPr/>
        </p:nvPicPr>
        <p:blipFill>
          <a:blip r:embed="rId3"/>
          <a:stretch>
            <a:fillRect/>
          </a:stretch>
        </p:blipFill>
        <p:spPr>
          <a:xfrm>
            <a:off x="353567" y="902760"/>
            <a:ext cx="3669120" cy="488844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844" t="16536" r="12171" b="9973"/>
          <a:stretch/>
        </p:blipFill>
        <p:spPr>
          <a:xfrm>
            <a:off x="7366000" y="1524000"/>
            <a:ext cx="2451100" cy="177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159" t="23281" r="7540" b="10053"/>
          <a:stretch/>
        </p:blipFill>
        <p:spPr>
          <a:xfrm>
            <a:off x="1308727" y="3401388"/>
            <a:ext cx="1758799" cy="141152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572" t="12319" r="11413" b="8937"/>
          <a:stretch/>
        </p:blipFill>
        <p:spPr>
          <a:xfrm rot="5400000">
            <a:off x="810984" y="2270597"/>
            <a:ext cx="2683596" cy="2231766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327136" y="5102352"/>
            <a:ext cx="2340864" cy="1755648"/>
          </a:xfrm>
          <a:prstGeom prst="rect">
            <a:avLst/>
          </a:prstGeom>
        </p:spPr>
      </p:pic>
      <p:pic>
        <p:nvPicPr>
          <p:cNvPr id="11" name="Obrázek 10"/>
          <p:cNvPicPr/>
          <p:nvPr/>
        </p:nvPicPr>
        <p:blipFill rotWithShape="1">
          <a:blip r:embed="rId12"/>
          <a:srcRect t="-1" r="44699" b="38690"/>
          <a:stretch/>
        </p:blipFill>
        <p:spPr>
          <a:xfrm>
            <a:off x="1287136" y="2044680"/>
            <a:ext cx="1557663" cy="187789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  <a14:imgEffect>
                      <a14:sharpenSoften amount="-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600" t="18489" r="31600" b="29422"/>
          <a:stretch/>
        </p:blipFill>
        <p:spPr>
          <a:xfrm>
            <a:off x="6715087" y="5031259"/>
            <a:ext cx="597094" cy="71117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66" t="24178" r="34400" b="19822"/>
          <a:stretch/>
        </p:blipFill>
        <p:spPr>
          <a:xfrm>
            <a:off x="9640572" y="729954"/>
            <a:ext cx="724441" cy="70869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267" t="19911" r="20266" b="16089"/>
          <a:stretch/>
        </p:blipFill>
        <p:spPr>
          <a:xfrm>
            <a:off x="6798023" y="367869"/>
            <a:ext cx="1372074" cy="114604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572" t="12319" r="11413" b="8937"/>
          <a:stretch/>
        </p:blipFill>
        <p:spPr>
          <a:xfrm rot="5400000">
            <a:off x="9793243" y="2738670"/>
            <a:ext cx="2489200" cy="2070100"/>
          </a:xfrm>
          <a:prstGeom prst="rect">
            <a:avLst/>
          </a:prstGeom>
        </p:spPr>
      </p:pic>
      <p:sp>
        <p:nvSpPr>
          <p:cNvPr id="6" name="Ovál 5"/>
          <p:cNvSpPr/>
          <p:nvPr/>
        </p:nvSpPr>
        <p:spPr>
          <a:xfrm>
            <a:off x="230646" y="5753846"/>
            <a:ext cx="1056491" cy="902208"/>
          </a:xfrm>
          <a:prstGeom prst="ellipse">
            <a:avLst/>
          </a:prstGeom>
          <a:blipFill>
            <a:blip r:embed="rId20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159" t="23281" r="7540" b="10053"/>
          <a:stretch/>
        </p:blipFill>
        <p:spPr>
          <a:xfrm>
            <a:off x="7346905" y="3496810"/>
            <a:ext cx="1758799" cy="1411520"/>
          </a:xfrm>
          <a:prstGeom prst="rect">
            <a:avLst/>
          </a:prstGeom>
        </p:spPr>
      </p:pic>
      <p:pic>
        <p:nvPicPr>
          <p:cNvPr id="18" name="Obrázek 17"/>
          <p:cNvPicPr/>
          <p:nvPr/>
        </p:nvPicPr>
        <p:blipFill rotWithShape="1">
          <a:blip r:embed="rId12"/>
          <a:srcRect t="-1" r="44699" b="38690"/>
          <a:stretch/>
        </p:blipFill>
        <p:spPr>
          <a:xfrm>
            <a:off x="10209509" y="-29804"/>
            <a:ext cx="1491062" cy="1872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623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CustomShape 1"/>
          <p:cNvSpPr/>
          <p:nvPr/>
        </p:nvSpPr>
        <p:spPr>
          <a:xfrm>
            <a:off x="1981200" y="274680"/>
            <a:ext cx="8228520" cy="1141920"/>
          </a:xfrm>
          <a:prstGeom prst="rect">
            <a:avLst/>
          </a:prstGeom>
        </p:spPr>
        <p:txBody>
          <a:bodyPr lIns="90000" tIns="45000" rIns="90000" bIns="45000" anchor="ctr"/>
          <a:lstStyle/>
          <a:p>
            <a:pPr algn="ctr">
              <a:lnSpc>
                <a:spcPct val="100000"/>
              </a:lnSpc>
            </a:pPr>
            <a:endParaRPr dirty="0"/>
          </a:p>
        </p:txBody>
      </p:sp>
      <p:sp>
        <p:nvSpPr>
          <p:cNvPr id="144" name="CustomShape 2"/>
          <p:cNvSpPr/>
          <p:nvPr/>
        </p:nvSpPr>
        <p:spPr>
          <a:xfrm>
            <a:off x="3489735" y="2174766"/>
            <a:ext cx="8228520" cy="4524840"/>
          </a:xfrm>
          <a:prstGeom prst="rect">
            <a:avLst/>
          </a:prstGeom>
        </p:spPr>
        <p:txBody>
          <a:bodyPr lIns="90000" tIns="45000" rIns="90000" bIns="45000"/>
          <a:lstStyle/>
          <a:p>
            <a:pPr algn="ctr">
              <a:lnSpc>
                <a:spcPct val="100000"/>
              </a:lnSpc>
            </a:pPr>
            <a:endParaRPr dirty="0"/>
          </a:p>
        </p:txBody>
      </p:sp>
      <p:pic>
        <p:nvPicPr>
          <p:cNvPr id="147" name="Obrázek 146"/>
          <p:cNvPicPr/>
          <p:nvPr/>
        </p:nvPicPr>
        <p:blipFill rotWithShape="1">
          <a:blip r:embed="rId3"/>
          <a:srcRect t="-1" r="44699" b="38690"/>
          <a:stretch/>
        </p:blipFill>
        <p:spPr>
          <a:xfrm>
            <a:off x="9603839" y="1643737"/>
            <a:ext cx="1351359" cy="1578359"/>
          </a:xfrm>
          <a:prstGeom prst="rect">
            <a:avLst/>
          </a:prstGeom>
        </p:spPr>
      </p:pic>
      <p:pic>
        <p:nvPicPr>
          <p:cNvPr id="148" name="Picture 2"/>
          <p:cNvPicPr/>
          <p:nvPr/>
        </p:nvPicPr>
        <p:blipFill>
          <a:blip r:embed="rId4"/>
          <a:stretch>
            <a:fillRect/>
          </a:stretch>
        </p:blipFill>
        <p:spPr>
          <a:xfrm>
            <a:off x="1714625" y="563453"/>
            <a:ext cx="3360240" cy="447948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844" t="16536" r="12171" b="9973"/>
          <a:stretch/>
        </p:blipFill>
        <p:spPr>
          <a:xfrm>
            <a:off x="1891227" y="1678607"/>
            <a:ext cx="2451100" cy="177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159" t="23281" r="7540" b="10053"/>
          <a:stretch/>
        </p:blipFill>
        <p:spPr>
          <a:xfrm>
            <a:off x="6660692" y="2357977"/>
            <a:ext cx="1758799" cy="141152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123" t="15396" r="15818" b="15099"/>
          <a:stretch/>
        </p:blipFill>
        <p:spPr>
          <a:xfrm>
            <a:off x="1831153" y="1592354"/>
            <a:ext cx="2616749" cy="184188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273" b="91576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648074" y="3152755"/>
            <a:ext cx="3001440" cy="216971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267" t="19911" r="20266" b="16089"/>
          <a:stretch/>
        </p:blipFill>
        <p:spPr>
          <a:xfrm rot="14141623">
            <a:off x="2665415" y="1536125"/>
            <a:ext cx="1372074" cy="11460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867" t="19200" r="23733" b="28355"/>
          <a:stretch/>
        </p:blipFill>
        <p:spPr>
          <a:xfrm>
            <a:off x="2357428" y="112631"/>
            <a:ext cx="1346256" cy="93887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0000" b="90000" l="10000" r="90000"/>
                    </a14:imgEffect>
                    <a14:imgEffect>
                      <a14:sharpenSoften amount="-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600" t="18489" r="31600" b="29422"/>
          <a:stretch/>
        </p:blipFill>
        <p:spPr>
          <a:xfrm rot="10800000">
            <a:off x="1788762" y="2966156"/>
            <a:ext cx="597094" cy="71117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66" t="24178" r="34400" b="19822"/>
          <a:stretch/>
        </p:blipFill>
        <p:spPr>
          <a:xfrm rot="8049357">
            <a:off x="3714536" y="3081720"/>
            <a:ext cx="724441" cy="708692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21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123" t="15396" r="15818" b="15099"/>
          <a:stretch/>
        </p:blipFill>
        <p:spPr>
          <a:xfrm>
            <a:off x="5935314" y="66132"/>
            <a:ext cx="2511553" cy="176784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7273" b="91576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8361702" y="3485864"/>
            <a:ext cx="3001440" cy="216971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267" t="19911" r="20266" b="16089"/>
          <a:stretch/>
        </p:blipFill>
        <p:spPr>
          <a:xfrm rot="14141623">
            <a:off x="10486914" y="83917"/>
            <a:ext cx="1372074" cy="1146048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867" t="19200" r="23733" b="28355"/>
          <a:stretch/>
        </p:blipFill>
        <p:spPr>
          <a:xfrm>
            <a:off x="8956736" y="554299"/>
            <a:ext cx="1346256" cy="938878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0000" b="90000" l="10000" r="90000"/>
                    </a14:imgEffect>
                    <a14:imgEffect>
                      <a14:sharpenSoften amount="-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600" t="18489" r="31600" b="29422"/>
          <a:stretch/>
        </p:blipFill>
        <p:spPr>
          <a:xfrm rot="10800000">
            <a:off x="5942485" y="3875349"/>
            <a:ext cx="597094" cy="71117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19" cstate="print"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666" t="24178" r="34400" b="19822"/>
          <a:stretch/>
        </p:blipFill>
        <p:spPr>
          <a:xfrm rot="8049357">
            <a:off x="11029388" y="5539738"/>
            <a:ext cx="724441" cy="70869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844" t="16536" r="12171" b="9973"/>
          <a:stretch/>
        </p:blipFill>
        <p:spPr>
          <a:xfrm>
            <a:off x="6565984" y="5039694"/>
            <a:ext cx="2451100" cy="177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357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39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vlastní obrázky</a:t>
            </a:r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Integrovaný blok: sebeobsluha 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děti vybírají vybírají vhodné oblečení pro roční období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Děti se naučí znát oblečení pro dané roční období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>Děti kliknutím vybírají zvolené oblečení pro dané roční období. </a:t>
            </a:r>
          </a:p>
          <a:p>
            <a:pPr marL="45720" indent="0">
              <a:buNone/>
            </a:pPr>
            <a:r>
              <a:rPr lang="cs-CZ" dirty="0"/>
              <a:t>Za pomocí animačních efektů a aktivačních událostí se dětem zobrazuje zpětná vazba.</a:t>
            </a:r>
          </a:p>
          <a:p>
            <a:pPr marL="45720" indent="0">
              <a:buNone/>
            </a:pPr>
            <a:r>
              <a:rPr lang="cs-CZ" dirty="0"/>
              <a:t>U snímku číslo 2 mají děti na výběr ze dvou možností, jak dívku obléci. Kliknutím na kulaté tlačítko v levém dolním rohu, mohou holčičku zase svléknout.</a:t>
            </a:r>
          </a:p>
          <a:p>
            <a:pPr marL="45720" indent="0">
              <a:buNone/>
            </a:pPr>
            <a:r>
              <a:rPr lang="cs-CZ" dirty="0"/>
              <a:t>Materiál je vytvořen na práci na dotykovém zařízení.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/>
              <a:t>Děti mají </a:t>
            </a:r>
            <a:r>
              <a:rPr lang="pl-PL" dirty="0"/>
              <a:t>k dispozici oblečení i v </a:t>
            </a:r>
            <a:r>
              <a:rPr lang="cs-CZ" dirty="0"/>
              <a:t>laminátové podobě a </a:t>
            </a:r>
            <a:r>
              <a:rPr lang="pl-PL" dirty="0"/>
              <a:t>pracují obdobným způsobem za pomoci těchto pomůcek</a:t>
            </a:r>
            <a:r>
              <a:rPr lang="cs-CZ" dirty="0"/>
              <a:t>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zvládat jednoduchou obsluhu a pracovní úkony. </a:t>
            </a:r>
          </a:p>
          <a:p>
            <a:r>
              <a:rPr lang="cs-CZ" dirty="0"/>
              <a:t>rozlišovat oblečení dle ročního období </a:t>
            </a:r>
          </a:p>
          <a:p>
            <a:r>
              <a:rPr lang="cs-CZ" dirty="0"/>
              <a:t>podporovat zvládnutí sebeobsluhy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310</Words>
  <Application>Microsoft Office PowerPoint</Application>
  <PresentationFormat>Širokoúhlá obrazovka</PresentationFormat>
  <Paragraphs>62</Paragraphs>
  <Slides>10</Slides>
  <Notes>10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Century Gothic</vt:lpstr>
      <vt:lpstr>Sheer Green 16x9</vt:lpstr>
      <vt:lpstr>Co si obléknu k příležitosti</vt:lpstr>
      <vt:lpstr>Prezentace aplikace PowerPoint</vt:lpstr>
      <vt:lpstr>Prezentace aplikace PowerPoint</vt:lpstr>
      <vt:lpstr>Použité odkazy</vt:lpstr>
      <vt:lpstr>Metodický pokyn Integrovaný blok: sebeobsluha 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 si obléknu k příležitosti</dc:title>
  <dc:creator/>
  <cp:lastModifiedBy/>
  <cp:revision>3</cp:revision>
  <dcterms:created xsi:type="dcterms:W3CDTF">2014-08-05T12:38:58Z</dcterms:created>
  <dcterms:modified xsi:type="dcterms:W3CDTF">2015-03-17T09:14:14Z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