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2"/>
  </p:notesMasterIdLst>
  <p:handoutMasterIdLst>
    <p:handoutMasterId r:id="rId13"/>
  </p:handoutMasterIdLst>
  <p:sldIdLst>
    <p:sldId id="272" r:id="rId3"/>
    <p:sldId id="282" r:id="rId4"/>
    <p:sldId id="285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32" y="-86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5.png"/><Relationship Id="rId18" Type="http://schemas.openxmlformats.org/officeDocument/2006/relationships/comments" Target="../comments/comment1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4.png"/><Relationship Id="rId17" Type="http://schemas.microsoft.com/office/2007/relationships/hdphoto" Target="../media/hdphoto1.wdp"/><Relationship Id="rId2" Type="http://schemas.openxmlformats.org/officeDocument/2006/relationships/image" Target="../media/image5.jpe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3.png"/><Relationship Id="rId5" Type="http://schemas.openxmlformats.org/officeDocument/2006/relationships/image" Target="../media/image8.png"/><Relationship Id="rId15" Type="http://schemas.openxmlformats.org/officeDocument/2006/relationships/image" Target="../media/image17.jpeg"/><Relationship Id="rId10" Type="http://schemas.microsoft.com/office/2007/relationships/hdphoto" Target="../media/hdphoto2.wdp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5.png"/><Relationship Id="rId18" Type="http://schemas.openxmlformats.org/officeDocument/2006/relationships/comments" Target="../comments/comment2.xml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4.png"/><Relationship Id="rId17" Type="http://schemas.microsoft.com/office/2007/relationships/hdphoto" Target="../media/hdphoto1.wdp"/><Relationship Id="rId2" Type="http://schemas.openxmlformats.org/officeDocument/2006/relationships/image" Target="../media/image5.jpe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openxmlformats.org/officeDocument/2006/relationships/image" Target="../media/image13.png"/><Relationship Id="rId5" Type="http://schemas.openxmlformats.org/officeDocument/2006/relationships/image" Target="../media/image8.png"/><Relationship Id="rId15" Type="http://schemas.openxmlformats.org/officeDocument/2006/relationships/image" Target="../media/image17.jpeg"/><Relationship Id="rId10" Type="http://schemas.microsoft.com/office/2007/relationships/hdphoto" Target="../media/hdphoto2.wdp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Medvídek se ptá: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„Kdepak bydlí….. ?“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Sociabilita,</a:t>
            </a:r>
          </a:p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komunikace s dětmi</a:t>
            </a:r>
            <a:endParaRPr lang="cs-CZ" sz="2400" b="0" i="0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322" y="0"/>
            <a:ext cx="4385480" cy="3289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9" name="Skupina 48"/>
          <p:cNvGrpSpPr/>
          <p:nvPr/>
        </p:nvGrpSpPr>
        <p:grpSpPr>
          <a:xfrm>
            <a:off x="2341043" y="0"/>
            <a:ext cx="7913837" cy="6683448"/>
            <a:chOff x="2341043" y="0"/>
            <a:chExt cx="7913837" cy="6683448"/>
          </a:xfrm>
        </p:grpSpPr>
        <p:sp>
          <p:nvSpPr>
            <p:cNvPr id="5" name="Zaoblený obdélník 4"/>
            <p:cNvSpPr/>
            <p:nvPr/>
          </p:nvSpPr>
          <p:spPr>
            <a:xfrm>
              <a:off x="2661314" y="1386929"/>
              <a:ext cx="7287904" cy="5296519"/>
            </a:xfrm>
            <a:prstGeom prst="roundRect">
              <a:avLst/>
            </a:prstGeom>
            <a:blipFill>
              <a:blip r:embed="rId2" cstate="print"/>
              <a:tile tx="0" ty="0" sx="100000" sy="100000" flip="none" algn="tl"/>
            </a:blip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8" name="Skupina 27"/>
            <p:cNvGrpSpPr/>
            <p:nvPr/>
          </p:nvGrpSpPr>
          <p:grpSpPr>
            <a:xfrm>
              <a:off x="6450918" y="1973393"/>
              <a:ext cx="1023582" cy="1303225"/>
              <a:chOff x="9920058" y="1395325"/>
              <a:chExt cx="1023582" cy="1303225"/>
            </a:xfrm>
          </p:grpSpPr>
          <p:sp>
            <p:nvSpPr>
              <p:cNvPr id="22" name="Ovál 21"/>
              <p:cNvSpPr/>
              <p:nvPr/>
            </p:nvSpPr>
            <p:spPr>
              <a:xfrm>
                <a:off x="9920058" y="1395325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4" name="Obrázek 3"/>
              <p:cNvPicPr>
                <a:picLocks noChangeAspect="1"/>
              </p:cNvPicPr>
              <p:nvPr/>
            </p:nvPicPr>
            <p:blipFill rotWithShape="1">
              <a:blip r:embed="rId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28678" t="3781" r="29406" b="42089"/>
              <a:stretch/>
            </p:blipFill>
            <p:spPr>
              <a:xfrm>
                <a:off x="10065719" y="1461049"/>
                <a:ext cx="802582" cy="1136991"/>
              </a:xfrm>
              <a:prstGeom prst="rect">
                <a:avLst/>
              </a:prstGeom>
            </p:spPr>
          </p:pic>
        </p:grpSp>
        <p:grpSp>
          <p:nvGrpSpPr>
            <p:cNvPr id="31" name="Skupina 30"/>
            <p:cNvGrpSpPr/>
            <p:nvPr/>
          </p:nvGrpSpPr>
          <p:grpSpPr>
            <a:xfrm>
              <a:off x="6482559" y="3411953"/>
              <a:ext cx="1110694" cy="1347345"/>
              <a:chOff x="6109245" y="2319035"/>
              <a:chExt cx="1110694" cy="1347345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6109245" y="2363155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6" name="Obrázek 5"/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 l="13355" r="26760" b="39900"/>
              <a:stretch/>
            </p:blipFill>
            <p:spPr>
              <a:xfrm>
                <a:off x="6163139" y="2319035"/>
                <a:ext cx="1056800" cy="1164794"/>
              </a:xfrm>
              <a:prstGeom prst="rect">
                <a:avLst/>
              </a:prstGeom>
            </p:spPr>
          </p:pic>
        </p:grpSp>
        <p:grpSp>
          <p:nvGrpSpPr>
            <p:cNvPr id="27" name="Skupina 26"/>
            <p:cNvGrpSpPr/>
            <p:nvPr/>
          </p:nvGrpSpPr>
          <p:grpSpPr>
            <a:xfrm>
              <a:off x="4811717" y="1999230"/>
              <a:ext cx="1132305" cy="1362829"/>
              <a:chOff x="3858817" y="1528221"/>
              <a:chExt cx="1132305" cy="1362829"/>
            </a:xfrm>
          </p:grpSpPr>
          <p:sp>
            <p:nvSpPr>
              <p:cNvPr id="24" name="Ovál 23"/>
              <p:cNvSpPr/>
              <p:nvPr/>
            </p:nvSpPr>
            <p:spPr>
              <a:xfrm>
                <a:off x="3858817" y="1528221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9" name="Obrázek 8"/>
              <p:cNvPicPr>
                <a:picLocks noChangeAspect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3897956" y="1587825"/>
                <a:ext cx="1093166" cy="1303225"/>
              </a:xfrm>
              <a:prstGeom prst="rect">
                <a:avLst/>
              </a:prstGeom>
            </p:spPr>
          </p:pic>
        </p:grpSp>
        <p:grpSp>
          <p:nvGrpSpPr>
            <p:cNvPr id="33" name="Skupina 32"/>
            <p:cNvGrpSpPr/>
            <p:nvPr/>
          </p:nvGrpSpPr>
          <p:grpSpPr>
            <a:xfrm>
              <a:off x="8327865" y="1904929"/>
              <a:ext cx="1164322" cy="1357684"/>
              <a:chOff x="4112525" y="2713721"/>
              <a:chExt cx="1164322" cy="1357684"/>
            </a:xfrm>
          </p:grpSpPr>
          <p:sp>
            <p:nvSpPr>
              <p:cNvPr id="19" name="Ovál 18"/>
              <p:cNvSpPr/>
              <p:nvPr/>
            </p:nvSpPr>
            <p:spPr>
              <a:xfrm>
                <a:off x="4112525" y="2768180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0" name="Obrázek 9"/>
              <p:cNvPicPr>
                <a:picLocks noChangeAspect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4198451" y="2713721"/>
                <a:ext cx="1078396" cy="1312497"/>
              </a:xfrm>
              <a:prstGeom prst="rect">
                <a:avLst/>
              </a:prstGeom>
            </p:spPr>
          </p:pic>
        </p:grpSp>
        <p:grpSp>
          <p:nvGrpSpPr>
            <p:cNvPr id="34" name="Skupina 33"/>
            <p:cNvGrpSpPr/>
            <p:nvPr/>
          </p:nvGrpSpPr>
          <p:grpSpPr>
            <a:xfrm>
              <a:off x="3209413" y="5023455"/>
              <a:ext cx="1083604" cy="1303225"/>
              <a:chOff x="3573888" y="2502786"/>
              <a:chExt cx="1083604" cy="1303225"/>
            </a:xfrm>
          </p:grpSpPr>
          <p:sp>
            <p:nvSpPr>
              <p:cNvPr id="16" name="Ovál 15"/>
              <p:cNvSpPr/>
              <p:nvPr/>
            </p:nvSpPr>
            <p:spPr>
              <a:xfrm>
                <a:off x="3573888" y="2502786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1" name="Obrázek 10"/>
              <p:cNvPicPr>
                <a:picLocks noChangeAspect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3655901" y="2521361"/>
                <a:ext cx="1001591" cy="1284650"/>
              </a:xfrm>
              <a:prstGeom prst="rect">
                <a:avLst/>
              </a:prstGeom>
            </p:spPr>
          </p:pic>
        </p:grpSp>
        <p:grpSp>
          <p:nvGrpSpPr>
            <p:cNvPr id="35" name="Skupina 34"/>
            <p:cNvGrpSpPr/>
            <p:nvPr/>
          </p:nvGrpSpPr>
          <p:grpSpPr>
            <a:xfrm>
              <a:off x="3198980" y="3496954"/>
              <a:ext cx="1094037" cy="1303225"/>
              <a:chOff x="2302927" y="1748814"/>
              <a:chExt cx="1094037" cy="1303225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2302927" y="1748814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2" name="Obrázek 11"/>
              <p:cNvPicPr>
                <a:picLocks noChangeAspect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2390841" y="1854211"/>
                <a:ext cx="1006123" cy="1027305"/>
              </a:xfrm>
              <a:prstGeom prst="rect">
                <a:avLst/>
              </a:prstGeom>
            </p:spPr>
          </p:pic>
        </p:grpSp>
        <p:grpSp>
          <p:nvGrpSpPr>
            <p:cNvPr id="32" name="Skupina 31"/>
            <p:cNvGrpSpPr/>
            <p:nvPr/>
          </p:nvGrpSpPr>
          <p:grpSpPr>
            <a:xfrm>
              <a:off x="4850856" y="3467954"/>
              <a:ext cx="1349259" cy="1303225"/>
              <a:chOff x="5120892" y="2727307"/>
              <a:chExt cx="1349259" cy="1303225"/>
            </a:xfrm>
          </p:grpSpPr>
          <p:sp>
            <p:nvSpPr>
              <p:cNvPr id="18" name="Ovál 17"/>
              <p:cNvSpPr/>
              <p:nvPr/>
            </p:nvSpPr>
            <p:spPr>
              <a:xfrm>
                <a:off x="5120892" y="2727307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3" name="Obrázek 12"/>
              <p:cNvPicPr>
                <a:picLocks noChangeAspect="1"/>
              </p:cNvPicPr>
              <p:nvPr/>
            </p:nvPicPr>
            <p:blipFill>
              <a:blip r:embed="rId9" cstate="print">
                <a:extLst>
                  <a:ext uri="{BEBA8EAE-BF5A-486C-A8C5-ECC9F3942E4B}">
                    <a14:imgProps xmlns:a14="http://schemas.microsoft.com/office/drawing/2010/main" xmlns="">
                      <a14:imgLayer r:embed="rId10">
                        <a14:imgEffect>
                          <a14:sharpenSoften amount="-5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5291501" y="2806136"/>
                <a:ext cx="1178650" cy="1145565"/>
              </a:xfrm>
              <a:prstGeom prst="rect">
                <a:avLst/>
              </a:prstGeom>
            </p:spPr>
          </p:pic>
        </p:grpSp>
        <p:grpSp>
          <p:nvGrpSpPr>
            <p:cNvPr id="30" name="Skupina 29"/>
            <p:cNvGrpSpPr/>
            <p:nvPr/>
          </p:nvGrpSpPr>
          <p:grpSpPr>
            <a:xfrm>
              <a:off x="8024034" y="3554362"/>
              <a:ext cx="1696082" cy="1384159"/>
              <a:chOff x="6445942" y="3117571"/>
              <a:chExt cx="1696082" cy="1384159"/>
            </a:xfrm>
          </p:grpSpPr>
          <p:sp>
            <p:nvSpPr>
              <p:cNvPr id="20" name="Ovál 19"/>
              <p:cNvSpPr/>
              <p:nvPr/>
            </p:nvSpPr>
            <p:spPr>
              <a:xfrm>
                <a:off x="6782192" y="3117571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4" name="Obrázek 13"/>
              <p:cNvPicPr>
                <a:picLocks noChangeAspect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6445942" y="3117571"/>
                <a:ext cx="1696082" cy="1384159"/>
              </a:xfrm>
              <a:prstGeom prst="rect">
                <a:avLst/>
              </a:prstGeom>
            </p:spPr>
          </p:pic>
        </p:grpSp>
        <p:grpSp>
          <p:nvGrpSpPr>
            <p:cNvPr id="29" name="Skupina 28"/>
            <p:cNvGrpSpPr/>
            <p:nvPr/>
          </p:nvGrpSpPr>
          <p:grpSpPr>
            <a:xfrm>
              <a:off x="4773933" y="5085874"/>
              <a:ext cx="1023582" cy="1303225"/>
              <a:chOff x="11181384" y="1414467"/>
              <a:chExt cx="1023582" cy="1303225"/>
            </a:xfrm>
          </p:grpSpPr>
          <p:sp>
            <p:nvSpPr>
              <p:cNvPr id="23" name="Ovál 22"/>
              <p:cNvSpPr/>
              <p:nvPr/>
            </p:nvSpPr>
            <p:spPr>
              <a:xfrm>
                <a:off x="11181384" y="1414467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5" name="Obrázek 14"/>
              <p:cNvPicPr>
                <a:picLocks noChangeAspect="1"/>
              </p:cNvPicPr>
              <p:nvPr/>
            </p:nvPicPr>
            <p:blipFill>
              <a:blip r:embed="rId12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11249142" y="1587825"/>
                <a:ext cx="835779" cy="999950"/>
              </a:xfrm>
              <a:prstGeom prst="rect">
                <a:avLst/>
              </a:prstGeom>
            </p:spPr>
          </p:pic>
        </p:grpSp>
        <p:grpSp>
          <p:nvGrpSpPr>
            <p:cNvPr id="26" name="Skupina 25"/>
            <p:cNvGrpSpPr/>
            <p:nvPr/>
          </p:nvGrpSpPr>
          <p:grpSpPr>
            <a:xfrm>
              <a:off x="3266498" y="1986822"/>
              <a:ext cx="1023582" cy="1303225"/>
              <a:chOff x="9849455" y="17358"/>
              <a:chExt cx="1023582" cy="1303225"/>
            </a:xfrm>
          </p:grpSpPr>
          <p:sp>
            <p:nvSpPr>
              <p:cNvPr id="25" name="Ovál 24"/>
              <p:cNvSpPr/>
              <p:nvPr/>
            </p:nvSpPr>
            <p:spPr>
              <a:xfrm>
                <a:off x="9849455" y="17358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8" name="Obrázek 7"/>
              <p:cNvPicPr>
                <a:picLocks noChangeAspect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9918401" y="129291"/>
                <a:ext cx="949699" cy="1105871"/>
              </a:xfrm>
              <a:prstGeom prst="rect">
                <a:avLst/>
              </a:prstGeom>
            </p:spPr>
          </p:pic>
        </p:grpSp>
        <p:sp>
          <p:nvSpPr>
            <p:cNvPr id="7" name="Rovnoramenný trojúhelník 6"/>
            <p:cNvSpPr/>
            <p:nvPr/>
          </p:nvSpPr>
          <p:spPr>
            <a:xfrm>
              <a:off x="2341043" y="0"/>
              <a:ext cx="7913837" cy="1727384"/>
            </a:xfrm>
            <a:prstGeom prst="triangle">
              <a:avLst/>
            </a:prstGeom>
            <a:solidFill>
              <a:schemeClr val="accent5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7" name="Skupina 36"/>
            <p:cNvGrpSpPr/>
            <p:nvPr/>
          </p:nvGrpSpPr>
          <p:grpSpPr>
            <a:xfrm>
              <a:off x="8323597" y="5116066"/>
              <a:ext cx="1023582" cy="1303225"/>
              <a:chOff x="9849455" y="17358"/>
              <a:chExt cx="1023582" cy="1303225"/>
            </a:xfrm>
          </p:grpSpPr>
          <p:sp>
            <p:nvSpPr>
              <p:cNvPr id="38" name="Ovál 37"/>
              <p:cNvSpPr/>
              <p:nvPr/>
            </p:nvSpPr>
            <p:spPr>
              <a:xfrm>
                <a:off x="9849455" y="17358"/>
                <a:ext cx="1023582" cy="1303225"/>
              </a:xfrm>
              <a:prstGeom prst="ellipse">
                <a:avLst/>
              </a:prstGeom>
              <a:solidFill>
                <a:srgbClr val="0070C0"/>
              </a:solidFill>
              <a:scene3d>
                <a:camera prst="orthographicFront"/>
                <a:lightRig rig="threePt" dir="t"/>
              </a:scene3d>
              <a:sp3d>
                <a:bevelT w="152400" h="50800" prst="softRound"/>
              </a:sp3d>
            </p:spPr>
            <p:style>
              <a:lnRef idx="0">
                <a:schemeClr val="accent5"/>
              </a:lnRef>
              <a:fillRef idx="3">
                <a:schemeClr val="accent5"/>
              </a:fillRef>
              <a:effectRef idx="3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39" name="Obrázek 38"/>
              <p:cNvPicPr>
                <a:picLocks noChangeAspect="1"/>
              </p:cNvPicPr>
              <p:nvPr/>
            </p:nvPicPr>
            <p:blipFill>
              <a:blip r:embed="rId13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tretch>
                <a:fillRect/>
              </a:stretch>
            </p:blipFill>
            <p:spPr>
              <a:xfrm>
                <a:off x="9918401" y="129291"/>
                <a:ext cx="949699" cy="1105871"/>
              </a:xfrm>
              <a:prstGeom prst="rect">
                <a:avLst/>
              </a:prstGeom>
            </p:spPr>
          </p:pic>
        </p:grpSp>
        <p:grpSp>
          <p:nvGrpSpPr>
            <p:cNvPr id="42" name="Skupina 41"/>
            <p:cNvGrpSpPr/>
            <p:nvPr/>
          </p:nvGrpSpPr>
          <p:grpSpPr>
            <a:xfrm>
              <a:off x="6355917" y="4857587"/>
              <a:ext cx="1337157" cy="1817559"/>
              <a:chOff x="4458878" y="4931707"/>
              <a:chExt cx="1337157" cy="1817559"/>
            </a:xfrm>
          </p:grpSpPr>
          <p:sp>
            <p:nvSpPr>
              <p:cNvPr id="40" name="Obdélník 39"/>
              <p:cNvSpPr/>
              <p:nvPr/>
            </p:nvSpPr>
            <p:spPr>
              <a:xfrm>
                <a:off x="4458878" y="4931707"/>
                <a:ext cx="1334689" cy="1817559"/>
              </a:xfrm>
              <a:prstGeom prst="rect">
                <a:avLst/>
              </a:prstGeom>
              <a:blipFill>
                <a:blip r:embed="rId14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Poloviční rámeček 40"/>
              <p:cNvSpPr/>
              <p:nvPr/>
            </p:nvSpPr>
            <p:spPr>
              <a:xfrm>
                <a:off x="5535382" y="5603869"/>
                <a:ext cx="260653" cy="383247"/>
              </a:xfrm>
              <a:prstGeom prst="halfFrame">
                <a:avLst/>
              </a:prstGeom>
              <a:blipFill>
                <a:blip r:embed="rId15" cstate="print"/>
                <a:tile tx="0" ty="0" sx="100000" sy="100000" flip="none" algn="tl"/>
              </a:blip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</p:grpSp>
      </p:grpSp>
      <p:pic>
        <p:nvPicPr>
          <p:cNvPr id="50" name="Obrázek 49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322" y="0"/>
            <a:ext cx="2315571" cy="1736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606723" y="1561481"/>
            <a:ext cx="7287904" cy="5296519"/>
          </a:xfrm>
          <a:prstGeom prst="roundRect">
            <a:avLst/>
          </a:prstGeom>
          <a:blipFill>
            <a:blip r:embed="rId2" cstate="print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8" name="Skupina 27"/>
          <p:cNvGrpSpPr/>
          <p:nvPr/>
        </p:nvGrpSpPr>
        <p:grpSpPr>
          <a:xfrm>
            <a:off x="6396327" y="2147945"/>
            <a:ext cx="1023582" cy="1303225"/>
            <a:chOff x="9920058" y="1395325"/>
            <a:chExt cx="1023582" cy="1303225"/>
          </a:xfrm>
        </p:grpSpPr>
        <p:sp>
          <p:nvSpPr>
            <p:cNvPr id="22" name="Ovál 21"/>
            <p:cNvSpPr/>
            <p:nvPr/>
          </p:nvSpPr>
          <p:spPr>
            <a:xfrm>
              <a:off x="9920058" y="1395325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28678" t="3781" r="29406" b="42089"/>
            <a:stretch/>
          </p:blipFill>
          <p:spPr>
            <a:xfrm>
              <a:off x="10065719" y="1461049"/>
              <a:ext cx="802582" cy="1136991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6427968" y="3586505"/>
            <a:ext cx="1110694" cy="1347345"/>
            <a:chOff x="6109245" y="2319035"/>
            <a:chExt cx="1110694" cy="1347345"/>
          </a:xfrm>
        </p:grpSpPr>
        <p:sp>
          <p:nvSpPr>
            <p:cNvPr id="21" name="Ovál 20"/>
            <p:cNvSpPr/>
            <p:nvPr/>
          </p:nvSpPr>
          <p:spPr>
            <a:xfrm>
              <a:off x="6109245" y="2363155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3355" r="26760" b="39900"/>
            <a:stretch/>
          </p:blipFill>
          <p:spPr>
            <a:xfrm>
              <a:off x="6163139" y="2319035"/>
              <a:ext cx="1056800" cy="1164794"/>
            </a:xfrm>
            <a:prstGeom prst="rect">
              <a:avLst/>
            </a:prstGeom>
          </p:spPr>
        </p:pic>
      </p:grpSp>
      <p:grpSp>
        <p:nvGrpSpPr>
          <p:cNvPr id="27" name="Skupina 26"/>
          <p:cNvGrpSpPr/>
          <p:nvPr/>
        </p:nvGrpSpPr>
        <p:grpSpPr>
          <a:xfrm>
            <a:off x="4757126" y="2173782"/>
            <a:ext cx="1132305" cy="1362829"/>
            <a:chOff x="3858817" y="1528221"/>
            <a:chExt cx="1132305" cy="1362829"/>
          </a:xfrm>
        </p:grpSpPr>
        <p:sp>
          <p:nvSpPr>
            <p:cNvPr id="24" name="Ovál 23"/>
            <p:cNvSpPr/>
            <p:nvPr/>
          </p:nvSpPr>
          <p:spPr>
            <a:xfrm>
              <a:off x="3858817" y="1528221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897956" y="1587825"/>
              <a:ext cx="1093166" cy="1303225"/>
            </a:xfrm>
            <a:prstGeom prst="rect">
              <a:avLst/>
            </a:prstGeom>
          </p:spPr>
        </p:pic>
      </p:grpSp>
      <p:grpSp>
        <p:nvGrpSpPr>
          <p:cNvPr id="33" name="Skupina 32"/>
          <p:cNvGrpSpPr/>
          <p:nvPr/>
        </p:nvGrpSpPr>
        <p:grpSpPr>
          <a:xfrm>
            <a:off x="8273274" y="2079481"/>
            <a:ext cx="1164322" cy="1357684"/>
            <a:chOff x="4112525" y="2713721"/>
            <a:chExt cx="1164322" cy="1357684"/>
          </a:xfrm>
        </p:grpSpPr>
        <p:sp>
          <p:nvSpPr>
            <p:cNvPr id="19" name="Ovál 18"/>
            <p:cNvSpPr/>
            <p:nvPr/>
          </p:nvSpPr>
          <p:spPr>
            <a:xfrm>
              <a:off x="4112525" y="2768180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198451" y="2713721"/>
              <a:ext cx="1078396" cy="1312497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3154822" y="5198007"/>
            <a:ext cx="1083604" cy="1303225"/>
            <a:chOff x="3573888" y="2502786"/>
            <a:chExt cx="1083604" cy="1303225"/>
          </a:xfrm>
        </p:grpSpPr>
        <p:sp>
          <p:nvSpPr>
            <p:cNvPr id="16" name="Ovál 15"/>
            <p:cNvSpPr/>
            <p:nvPr/>
          </p:nvSpPr>
          <p:spPr>
            <a:xfrm>
              <a:off x="3573888" y="2502786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55901" y="2521361"/>
              <a:ext cx="1001591" cy="1284650"/>
            </a:xfrm>
            <a:prstGeom prst="rect">
              <a:avLst/>
            </a:prstGeom>
          </p:spPr>
        </p:pic>
      </p:grpSp>
      <p:grpSp>
        <p:nvGrpSpPr>
          <p:cNvPr id="35" name="Skupina 34"/>
          <p:cNvGrpSpPr/>
          <p:nvPr/>
        </p:nvGrpSpPr>
        <p:grpSpPr>
          <a:xfrm>
            <a:off x="3144389" y="3671506"/>
            <a:ext cx="1094037" cy="1303225"/>
            <a:chOff x="2302927" y="1748814"/>
            <a:chExt cx="1094037" cy="1303225"/>
          </a:xfrm>
        </p:grpSpPr>
        <p:sp>
          <p:nvSpPr>
            <p:cNvPr id="17" name="Ovál 16"/>
            <p:cNvSpPr/>
            <p:nvPr/>
          </p:nvSpPr>
          <p:spPr>
            <a:xfrm>
              <a:off x="2302927" y="1748814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390841" y="1854211"/>
              <a:ext cx="1006123" cy="1027305"/>
            </a:xfrm>
            <a:prstGeom prst="rect">
              <a:avLst/>
            </a:prstGeom>
          </p:spPr>
        </p:pic>
      </p:grpSp>
      <p:grpSp>
        <p:nvGrpSpPr>
          <p:cNvPr id="32" name="Skupina 31"/>
          <p:cNvGrpSpPr/>
          <p:nvPr/>
        </p:nvGrpSpPr>
        <p:grpSpPr>
          <a:xfrm>
            <a:off x="4796265" y="3642506"/>
            <a:ext cx="1349259" cy="1303225"/>
            <a:chOff x="5120892" y="2727307"/>
            <a:chExt cx="1349259" cy="1303225"/>
          </a:xfrm>
        </p:grpSpPr>
        <p:sp>
          <p:nvSpPr>
            <p:cNvPr id="18" name="Ovál 17"/>
            <p:cNvSpPr/>
            <p:nvPr/>
          </p:nvSpPr>
          <p:spPr>
            <a:xfrm>
              <a:off x="5120892" y="2727307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sharpenSoften amount="-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91501" y="2806136"/>
              <a:ext cx="1178650" cy="1145565"/>
            </a:xfrm>
            <a:prstGeom prst="rect">
              <a:avLst/>
            </a:prstGeom>
          </p:spPr>
        </p:pic>
      </p:grpSp>
      <p:grpSp>
        <p:nvGrpSpPr>
          <p:cNvPr id="30" name="Skupina 29"/>
          <p:cNvGrpSpPr/>
          <p:nvPr/>
        </p:nvGrpSpPr>
        <p:grpSpPr>
          <a:xfrm>
            <a:off x="7969443" y="3728914"/>
            <a:ext cx="1696082" cy="1384159"/>
            <a:chOff x="6445942" y="3117571"/>
            <a:chExt cx="1696082" cy="1384159"/>
          </a:xfrm>
        </p:grpSpPr>
        <p:sp>
          <p:nvSpPr>
            <p:cNvPr id="20" name="Ovál 19"/>
            <p:cNvSpPr/>
            <p:nvPr/>
          </p:nvSpPr>
          <p:spPr>
            <a:xfrm>
              <a:off x="6782192" y="3117571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445942" y="3117571"/>
              <a:ext cx="1696082" cy="1384159"/>
            </a:xfrm>
            <a:prstGeom prst="rect">
              <a:avLst/>
            </a:prstGeom>
          </p:spPr>
        </p:pic>
      </p:grpSp>
      <p:grpSp>
        <p:nvGrpSpPr>
          <p:cNvPr id="29" name="Skupina 28"/>
          <p:cNvGrpSpPr/>
          <p:nvPr/>
        </p:nvGrpSpPr>
        <p:grpSpPr>
          <a:xfrm>
            <a:off x="4719342" y="5260426"/>
            <a:ext cx="1023582" cy="1303225"/>
            <a:chOff x="11181384" y="1414467"/>
            <a:chExt cx="1023582" cy="1303225"/>
          </a:xfrm>
        </p:grpSpPr>
        <p:sp>
          <p:nvSpPr>
            <p:cNvPr id="23" name="Ovál 22"/>
            <p:cNvSpPr/>
            <p:nvPr/>
          </p:nvSpPr>
          <p:spPr>
            <a:xfrm>
              <a:off x="11181384" y="1414467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1249142" y="1587825"/>
              <a:ext cx="835779" cy="999950"/>
            </a:xfrm>
            <a:prstGeom prst="rect">
              <a:avLst/>
            </a:prstGeom>
          </p:spPr>
        </p:pic>
      </p:grpSp>
      <p:grpSp>
        <p:nvGrpSpPr>
          <p:cNvPr id="26" name="Skupina 25"/>
          <p:cNvGrpSpPr/>
          <p:nvPr/>
        </p:nvGrpSpPr>
        <p:grpSpPr>
          <a:xfrm>
            <a:off x="3211907" y="2161374"/>
            <a:ext cx="1023582" cy="1303225"/>
            <a:chOff x="9849455" y="17358"/>
            <a:chExt cx="1023582" cy="1303225"/>
          </a:xfrm>
        </p:grpSpPr>
        <p:sp>
          <p:nvSpPr>
            <p:cNvPr id="25" name="Ovál 24"/>
            <p:cNvSpPr/>
            <p:nvPr/>
          </p:nvSpPr>
          <p:spPr>
            <a:xfrm>
              <a:off x="9849455" y="17358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918401" y="129291"/>
              <a:ext cx="949699" cy="1105871"/>
            </a:xfrm>
            <a:prstGeom prst="rect">
              <a:avLst/>
            </a:prstGeom>
          </p:spPr>
        </p:pic>
      </p:grpSp>
      <p:sp>
        <p:nvSpPr>
          <p:cNvPr id="7" name="Rovnoramenný trojúhelník 6"/>
          <p:cNvSpPr/>
          <p:nvPr/>
        </p:nvSpPr>
        <p:spPr>
          <a:xfrm>
            <a:off x="2286452" y="0"/>
            <a:ext cx="7913837" cy="1901936"/>
          </a:xfrm>
          <a:prstGeom prst="triangle">
            <a:avLst>
              <a:gd name="adj" fmla="val 50344"/>
            </a:avLst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7" name="Skupina 36"/>
          <p:cNvGrpSpPr/>
          <p:nvPr/>
        </p:nvGrpSpPr>
        <p:grpSpPr>
          <a:xfrm>
            <a:off x="8269006" y="5290618"/>
            <a:ext cx="1023582" cy="1303225"/>
            <a:chOff x="9849455" y="17358"/>
            <a:chExt cx="1023582" cy="1303225"/>
          </a:xfrm>
        </p:grpSpPr>
        <p:sp>
          <p:nvSpPr>
            <p:cNvPr id="38" name="Ovál 37"/>
            <p:cNvSpPr/>
            <p:nvPr/>
          </p:nvSpPr>
          <p:spPr>
            <a:xfrm>
              <a:off x="9849455" y="17358"/>
              <a:ext cx="1023582" cy="1303225"/>
            </a:xfrm>
            <a:prstGeom prst="ellipse">
              <a:avLst/>
            </a:prstGeom>
            <a:solidFill>
              <a:srgbClr val="0070C0"/>
            </a:solidFill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918401" y="129291"/>
              <a:ext cx="949699" cy="1105871"/>
            </a:xfrm>
            <a:prstGeom prst="rect">
              <a:avLst/>
            </a:prstGeom>
          </p:spPr>
        </p:pic>
      </p:grpSp>
      <p:grpSp>
        <p:nvGrpSpPr>
          <p:cNvPr id="42" name="Skupina 41"/>
          <p:cNvGrpSpPr/>
          <p:nvPr/>
        </p:nvGrpSpPr>
        <p:grpSpPr>
          <a:xfrm>
            <a:off x="6301326" y="5032139"/>
            <a:ext cx="1337157" cy="1817559"/>
            <a:chOff x="4458878" y="4931707"/>
            <a:chExt cx="1337157" cy="1817559"/>
          </a:xfrm>
        </p:grpSpPr>
        <p:sp>
          <p:nvSpPr>
            <p:cNvPr id="40" name="Obdélník 39"/>
            <p:cNvSpPr/>
            <p:nvPr/>
          </p:nvSpPr>
          <p:spPr>
            <a:xfrm>
              <a:off x="4458878" y="4931707"/>
              <a:ext cx="1334689" cy="1817559"/>
            </a:xfrm>
            <a:prstGeom prst="rect">
              <a:avLst/>
            </a:prstGeom>
            <a:blipFill>
              <a:blip r:embed="rId14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Poloviční rámeček 40"/>
            <p:cNvSpPr/>
            <p:nvPr/>
          </p:nvSpPr>
          <p:spPr>
            <a:xfrm>
              <a:off x="5535382" y="5603869"/>
              <a:ext cx="260653" cy="383247"/>
            </a:xfrm>
            <a:prstGeom prst="halfFrame">
              <a:avLst/>
            </a:prstGeom>
            <a:blipFill>
              <a:blip r:embed="rId15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45" name="Ovál 44"/>
          <p:cNvSpPr/>
          <p:nvPr/>
        </p:nvSpPr>
        <p:spPr>
          <a:xfrm>
            <a:off x="3124043" y="5224079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168834" y="3695488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796265" y="3655475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4701819" y="5291357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8295120" y="5323888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6438541" y="3624870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6373186" y="2147945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208226" y="2151284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4768697" y="2173930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8295120" y="3743909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8280199" y="2118945"/>
            <a:ext cx="1023582" cy="1303225"/>
          </a:xfrm>
          <a:prstGeom prst="ellipse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4" name="Obrázek 53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6364" b="96848" l="2091" r="9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8323" y="0"/>
            <a:ext cx="2329218" cy="1746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58338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0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45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lidé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učí prostorovou orientaci za pomoci vlastních fotografií. Materiál je možno použít pro seznámení s kolektivem.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se seznámí s prostorovou orientací a s kolektivem.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číslo 2 si s dětmi opakujeme pojmy vpravo, vlevo, pod, nad, nahoře, dole, uprostřed. Zároveň si představujeme všechny děti ze skupiny. </a:t>
            </a:r>
          </a:p>
          <a:p>
            <a:r>
              <a:rPr lang="cs-CZ" dirty="0" smtClean="0"/>
              <a:t>Na snímku číslo 3 mají děti za úkol vzpomenout si, v kterém okně jaký kamarád bydlí. Kliknutím na vybrané okénko se fotografie zobrazí.</a:t>
            </a:r>
          </a:p>
          <a:p>
            <a:r>
              <a:rPr lang="cs-CZ" dirty="0" smtClean="0"/>
              <a:t>Materiál je určen pro práci na dotykových zařízeních.</a:t>
            </a:r>
          </a:p>
          <a:p>
            <a:r>
              <a:rPr lang="cs-CZ" dirty="0" smtClean="0"/>
              <a:t>S dětmi úlohu dramatizujeme.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Pojmenovat a popsat kamarády, kterými je dítě </a:t>
            </a:r>
            <a:r>
              <a:rPr lang="cs-CZ" dirty="0"/>
              <a:t>obklopeno </a:t>
            </a:r>
            <a:endParaRPr lang="cs-CZ" dirty="0" smtClean="0"/>
          </a:p>
          <a:p>
            <a:r>
              <a:rPr lang="cs-CZ" dirty="0" smtClean="0"/>
              <a:t>záměrně </a:t>
            </a:r>
            <a:r>
              <a:rPr lang="cs-CZ" dirty="0"/>
              <a:t>pozorovat, postřehovat, všímat si </a:t>
            </a:r>
            <a:r>
              <a:rPr lang="cs-CZ" dirty="0" smtClean="0"/>
              <a:t>změny</a:t>
            </a:r>
          </a:p>
          <a:p>
            <a:r>
              <a:rPr lang="cs-CZ" dirty="0"/>
              <a:t>Záměrně se soustředit a udržet pozornost </a:t>
            </a:r>
          </a:p>
          <a:p>
            <a:r>
              <a:rPr lang="cs-CZ" dirty="0" smtClean="0"/>
              <a:t>záměrně </a:t>
            </a:r>
            <a:r>
              <a:rPr lang="cs-CZ" dirty="0"/>
              <a:t>si zapamatovat a vybavit </a:t>
            </a:r>
            <a:endParaRPr lang="cs-CZ" dirty="0" smtClean="0"/>
          </a:p>
          <a:p>
            <a:r>
              <a:rPr lang="cs-CZ" dirty="0"/>
              <a:t>Chápat prostorové pojmy, </a:t>
            </a:r>
            <a:r>
              <a:rPr lang="cs-CZ" dirty="0" smtClean="0"/>
              <a:t>orientovat </a:t>
            </a:r>
            <a:r>
              <a:rPr lang="cs-CZ" dirty="0"/>
              <a:t>se v prostoru i v </a:t>
            </a:r>
            <a:r>
              <a:rPr lang="cs-CZ" dirty="0" smtClean="0"/>
              <a:t>rovině</a:t>
            </a:r>
            <a:endParaRPr lang="cs-CZ" dirty="0"/>
          </a:p>
          <a:p>
            <a:r>
              <a:rPr lang="cs-CZ" dirty="0"/>
              <a:t>Orientovat se v řadě (např. první, poslední, </a:t>
            </a:r>
            <a:r>
              <a:rPr lang="cs-CZ" dirty="0" smtClean="0"/>
              <a:t>uprostřed. </a:t>
            </a:r>
            <a:r>
              <a:rPr lang="cs-CZ" dirty="0"/>
              <a:t>Orientovat se v prostoru podle slovních </a:t>
            </a:r>
            <a:r>
              <a:rPr lang="cs-CZ" dirty="0" smtClean="0"/>
              <a:t>pokynů.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320</Words>
  <Application>Microsoft Office PowerPoint</Application>
  <PresentationFormat>Vlastní</PresentationFormat>
  <Paragraphs>53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Sheer Green 16x9</vt:lpstr>
      <vt:lpstr>Medvídek se ptá:  „Kdepak bydlí….. ?“</vt:lpstr>
      <vt:lpstr>Snímek 2</vt:lpstr>
      <vt:lpstr>Snímek 3</vt:lpstr>
      <vt:lpstr>Použité odkazy</vt:lpstr>
      <vt:lpstr>Metodický pokyn Integrovaný blok: lidé kolem nás</vt:lpstr>
      <vt:lpstr>Studijní materiály </vt:lpstr>
      <vt:lpstr>   Práce s interaktivním výukovým materiálem </vt:lpstr>
      <vt:lpstr>Prvky polytechnické výchovy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2015-03-19T12:46:10Z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