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36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1" r:id="rId4"/>
    <p:sldId id="290" r:id="rId5"/>
    <p:sldId id="282" r:id="rId6"/>
    <p:sldId id="288" r:id="rId7"/>
    <p:sldId id="285" r:id="rId8"/>
    <p:sldId id="287" r:id="rId9"/>
    <p:sldId id="286" r:id="rId10"/>
    <p:sldId id="284" r:id="rId11"/>
    <p:sldId id="289" r:id="rId12"/>
    <p:sldId id="280" r:id="rId13"/>
    <p:sldId id="275" r:id="rId14"/>
    <p:sldId id="277" r:id="rId15"/>
    <p:sldId id="278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5349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508000" y="4853412"/>
            <a:ext cx="112776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08000" y="3886200"/>
            <a:ext cx="112776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3/19/2015</a:t>
            </a:fld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4775200" y="76201"/>
            <a:ext cx="3860800" cy="2889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3444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08000" y="1676400"/>
            <a:ext cx="112776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40633" y="2947086"/>
            <a:ext cx="115824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406400" y="5410200"/>
            <a:ext cx="114808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75259" y="666750"/>
            <a:ext cx="57207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6193367" y="666750"/>
            <a:ext cx="5722988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75259" y="1316038"/>
            <a:ext cx="5720741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6198307" y="1316038"/>
            <a:ext cx="571804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72800" y="6477000"/>
            <a:ext cx="1016000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685800" y="6019801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5800" y="5849118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609600" y="5486400"/>
            <a:ext cx="112776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609601" y="609600"/>
            <a:ext cx="4011084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766733" y="609600"/>
            <a:ext cx="7120467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4673600" y="616634"/>
            <a:ext cx="67056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08000" y="4993760"/>
            <a:ext cx="78232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508000" y="5533218"/>
            <a:ext cx="78232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44000" y="549277"/>
            <a:ext cx="2438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549277"/>
            <a:ext cx="83312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06400" y="1554163"/>
            <a:ext cx="115824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8636000" y="76201"/>
            <a:ext cx="33528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4165600" y="76201"/>
            <a:ext cx="44704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10972800" y="6477001"/>
            <a:ext cx="1016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406400" y="457200"/>
            <a:ext cx="115824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685800" y="1057987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Relationship Id="rId9" Type="http://schemas.openxmlformats.org/officeDocument/2006/relationships/slide" Target="slide10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Skládej podle návodu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Pracovní postup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455313" y="2086377"/>
            <a:ext cx="1440000" cy="108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3299425" y="2086377"/>
            <a:ext cx="1440000" cy="108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5254580" y="2086377"/>
            <a:ext cx="1440000" cy="1080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7330513" y="2086377"/>
            <a:ext cx="1440000" cy="10800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6" action="ppaction://hlinksldjump"/>
          </p:cNvPr>
          <p:cNvSpPr/>
          <p:nvPr/>
        </p:nvSpPr>
        <p:spPr>
          <a:xfrm>
            <a:off x="1465758" y="3953814"/>
            <a:ext cx="1440000" cy="108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7" action="ppaction://hlinksldjump"/>
          </p:cNvPr>
          <p:cNvSpPr/>
          <p:nvPr/>
        </p:nvSpPr>
        <p:spPr>
          <a:xfrm>
            <a:off x="3299425" y="3953814"/>
            <a:ext cx="1440000" cy="108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rId8" action="ppaction://hlinksldjump"/>
          </p:cNvPr>
          <p:cNvSpPr/>
          <p:nvPr/>
        </p:nvSpPr>
        <p:spPr>
          <a:xfrm>
            <a:off x="5344732" y="3940022"/>
            <a:ext cx="1440000" cy="108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hlinkClick r:id="rId9" action="ppaction://hlinksldjump"/>
          </p:cNvPr>
          <p:cNvSpPr/>
          <p:nvPr/>
        </p:nvSpPr>
        <p:spPr>
          <a:xfrm>
            <a:off x="7330513" y="3940022"/>
            <a:ext cx="1440000" cy="10800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2642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545" t="2818" r="18074" b="19248"/>
          <a:stretch/>
        </p:blipFill>
        <p:spPr>
          <a:xfrm>
            <a:off x="5318974" y="1249251"/>
            <a:ext cx="5795493" cy="5344732"/>
          </a:xfrm>
          <a:prstGeom prst="rect">
            <a:avLst/>
          </a:prstGeom>
        </p:spPr>
      </p:pic>
      <p:sp>
        <p:nvSpPr>
          <p:cNvPr id="3" name="Šipka doprava 2">
            <a:hlinkClick r:id="rId4" action="ppaction://hlinksldjump"/>
          </p:cNvPr>
          <p:cNvSpPr/>
          <p:nvPr/>
        </p:nvSpPr>
        <p:spPr>
          <a:xfrm>
            <a:off x="3013656" y="5112913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981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771" t="8263" r="16243" b="10421"/>
          <a:stretch/>
        </p:blipFill>
        <p:spPr>
          <a:xfrm>
            <a:off x="5602310" y="965915"/>
            <a:ext cx="5576552" cy="5576553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013656" y="5112913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7837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43" t="9203" r="20186" b="7417"/>
          <a:stretch/>
        </p:blipFill>
        <p:spPr>
          <a:xfrm>
            <a:off x="5550795" y="721217"/>
            <a:ext cx="5950039" cy="5718220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013656" y="5112913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080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90" t="5259" r="15399" b="18686"/>
          <a:stretch/>
        </p:blipFill>
        <p:spPr>
          <a:xfrm>
            <a:off x="5422007" y="1120462"/>
            <a:ext cx="5962918" cy="5215943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013656" y="5138671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4312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93" t="9015" r="17654" b="14366"/>
          <a:stretch/>
        </p:blipFill>
        <p:spPr>
          <a:xfrm>
            <a:off x="4675030" y="1300766"/>
            <a:ext cx="6606863" cy="5254580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2768957" y="5125792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0791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50" t="4131" r="27091" b="17746"/>
          <a:stretch/>
        </p:blipFill>
        <p:spPr>
          <a:xfrm>
            <a:off x="5628069" y="1056068"/>
            <a:ext cx="5640944" cy="5357609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013656" y="5112913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4555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939" t="5071" r="18075" b="10234"/>
          <a:stretch/>
        </p:blipFill>
        <p:spPr>
          <a:xfrm>
            <a:off x="5177307" y="785612"/>
            <a:ext cx="6490952" cy="5808371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013656" y="5112913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212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90" t="3943" r="15399" b="15681"/>
          <a:stretch/>
        </p:blipFill>
        <p:spPr>
          <a:xfrm>
            <a:off x="5447762" y="888642"/>
            <a:ext cx="6246254" cy="5512158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013656" y="5112913"/>
            <a:ext cx="1725383" cy="1120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2731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702564"/>
            <a:ext cx="10515600" cy="3362195"/>
          </a:xfrm>
        </p:spPr>
        <p:txBody>
          <a:bodyPr>
            <a:normAutofit fontScale="85000" lnSpcReduction="10000"/>
          </a:bodyPr>
          <a:lstStyle/>
          <a:p>
            <a:pPr marL="45720" indent="0"/>
            <a:r>
              <a:rPr lang="cs-CZ" dirty="0" smtClean="0"/>
              <a:t>  Vzdělávací oblast: dítě a jeho psychika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řešení problémů, učení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Integrovaný blok: Povolání</a:t>
            </a:r>
          </a:p>
          <a:p>
            <a:pPr marL="45720" indent="0"/>
            <a:r>
              <a:rPr lang="cs-CZ" dirty="0" smtClean="0"/>
              <a:t>  Téma: Postav cihlu k cihle</a:t>
            </a:r>
          </a:p>
          <a:p>
            <a:pPr marL="45720" indent="0"/>
            <a:r>
              <a:rPr lang="cs-CZ" dirty="0" smtClean="0"/>
              <a:t>  Konkretizované výstupy: verbalizovat myšlenkové pochody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zvládnout sestavení jednoduchého obrazce dle návodu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Dřevěné kostky</a:t>
            </a:r>
          </a:p>
          <a:p>
            <a:r>
              <a:rPr lang="cs-CZ" dirty="0" smtClean="0"/>
              <a:t>Barevné proužky papíru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1. Kliknutím na barevný obdélník se dětem ukáže jednoduchý obrázek, který musí dle předlohy poskládat.</a:t>
            </a:r>
          </a:p>
          <a:p>
            <a:r>
              <a:rPr lang="cs-CZ" sz="2400" dirty="0" smtClean="0"/>
              <a:t>2. První dítě, které to má hotové získává daný proužek </a:t>
            </a:r>
            <a:r>
              <a:rPr lang="cs-CZ" sz="2400" dirty="0" smtClean="0"/>
              <a:t>papíru</a:t>
            </a:r>
            <a:r>
              <a:rPr lang="cs-CZ" sz="2400" dirty="0" smtClean="0"/>
              <a:t>,</a:t>
            </a:r>
            <a:r>
              <a:rPr lang="cs-CZ" sz="2400" dirty="0" smtClean="0"/>
              <a:t> </a:t>
            </a:r>
            <a:r>
              <a:rPr lang="cs-CZ" sz="2400" dirty="0" smtClean="0"/>
              <a:t>popřípadě spouští další </a:t>
            </a:r>
            <a:r>
              <a:rPr lang="cs-CZ" sz="2400" dirty="0" smtClean="0"/>
              <a:t>obrázek.</a:t>
            </a:r>
            <a:endParaRPr lang="cs-CZ" sz="2400" dirty="0" smtClean="0"/>
          </a:p>
          <a:p>
            <a:r>
              <a:rPr lang="cs-CZ" sz="2400" dirty="0" smtClean="0"/>
              <a:t>3. Kliknutím na šipku se vracíme zpět na hlavní stránku.</a:t>
            </a:r>
          </a:p>
          <a:p>
            <a:r>
              <a:rPr lang="cs-CZ" sz="2400" dirty="0" smtClean="0"/>
              <a:t>4. Děti si procvičují barvy, počet a tvary.</a:t>
            </a:r>
          </a:p>
          <a:p>
            <a:r>
              <a:rPr lang="cs-CZ" sz="2400" dirty="0" smtClean="0"/>
              <a:t>5. Jsou možné různé varianty.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0</TotalTime>
  <Words>260</Words>
  <Application>Microsoft Office PowerPoint</Application>
  <PresentationFormat>Vlastní</PresentationFormat>
  <Paragraphs>56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Skládej podle návodu</vt:lpstr>
      <vt:lpstr>OBSAH PREZENTACE</vt:lpstr>
      <vt:lpstr>OBSAH PREZENTACE</vt:lpstr>
      <vt:lpstr>OBSAH PREZENTACE</vt:lpstr>
      <vt:lpstr>OBSAH PREZENTACE</vt:lpstr>
      <vt:lpstr>OBSAH PREZENTACE</vt:lpstr>
      <vt:lpstr>OBSAH PREZENTACE</vt:lpstr>
      <vt:lpstr>OBSAH PREZENTACE</vt:lpstr>
      <vt:lpstr>OBSAH PREZENTACE</vt:lpstr>
      <vt:lpstr>OBSAH PREZENTACE</vt:lpstr>
      <vt:lpstr>Prvky polytechnické výchovy</vt:lpstr>
      <vt:lpstr>Použité zdroje</vt:lpstr>
      <vt:lpstr>Materiály, pomůcky </vt:lpstr>
      <vt:lpstr> Práce s interaktivním výukovým materiálem 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2015-03-19T16:20:04Z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