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10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2" r:id="rId4"/>
    <p:sldId id="283" r:id="rId5"/>
    <p:sldId id="284" r:id="rId6"/>
    <p:sldId id="286" r:id="rId7"/>
    <p:sldId id="287" r:id="rId8"/>
    <p:sldId id="289" r:id="rId9"/>
    <p:sldId id="293" r:id="rId10"/>
    <p:sldId id="290" r:id="rId11"/>
    <p:sldId id="292" r:id="rId12"/>
    <p:sldId id="291" r:id="rId13"/>
    <p:sldId id="288" r:id="rId14"/>
    <p:sldId id="275" r:id="rId15"/>
    <p:sldId id="276" r:id="rId16"/>
    <p:sldId id="277" r:id="rId17"/>
    <p:sldId id="278" r:id="rId18"/>
    <p:sldId id="279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comments" Target="../comments/comment1.xm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audio" Target="../media/audio2.wav"/><Relationship Id="rId7" Type="http://schemas.microsoft.com/office/2007/relationships/hdphoto" Target="../media/hdphoto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microsoft.com/office/2007/relationships/hdphoto" Target="../media/hdphoto1.wdp"/><Relationship Id="rId10" Type="http://schemas.openxmlformats.org/officeDocument/2006/relationships/comments" Target="../comments/comment2.xml"/><Relationship Id="rId4" Type="http://schemas.openxmlformats.org/officeDocument/2006/relationships/image" Target="../media/image11.png"/><Relationship Id="rId9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audio" Target="../media/audio3.wav"/><Relationship Id="rId7" Type="http://schemas.microsoft.com/office/2007/relationships/hdphoto" Target="../media/hdphoto6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microsoft.com/office/2007/relationships/hdphoto" Target="../media/hdphoto1.wdp"/><Relationship Id="rId10" Type="http://schemas.openxmlformats.org/officeDocument/2006/relationships/comments" Target="../comments/comment3.xml"/><Relationship Id="rId4" Type="http://schemas.openxmlformats.org/officeDocument/2006/relationships/image" Target="../media/image14.png"/><Relationship Id="rId9" Type="http://schemas.microsoft.com/office/2007/relationships/hdphoto" Target="../media/hdphoto7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microsoft.com/office/2007/relationships/hdphoto" Target="../media/hdphoto5.wdp"/><Relationship Id="rId18" Type="http://schemas.openxmlformats.org/officeDocument/2006/relationships/image" Target="../media/image23.png"/><Relationship Id="rId3" Type="http://schemas.openxmlformats.org/officeDocument/2006/relationships/audio" Target="../media/audio5.wav"/><Relationship Id="rId21" Type="http://schemas.microsoft.com/office/2007/relationships/hdphoto" Target="../media/hdphoto10.wdp"/><Relationship Id="rId7" Type="http://schemas.microsoft.com/office/2007/relationships/hdphoto" Target="../media/hdphoto1.wdp"/><Relationship Id="rId12" Type="http://schemas.openxmlformats.org/officeDocument/2006/relationships/image" Target="../media/image20.png"/><Relationship Id="rId17" Type="http://schemas.microsoft.com/office/2007/relationships/hdphoto" Target="../media/hdphoto7.wdp"/><Relationship Id="rId2" Type="http://schemas.openxmlformats.org/officeDocument/2006/relationships/audio" Target="../media/audio4.wav"/><Relationship Id="rId16" Type="http://schemas.openxmlformats.org/officeDocument/2006/relationships/image" Target="../media/image22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11" Type="http://schemas.microsoft.com/office/2007/relationships/hdphoto" Target="../media/hdphoto9.wdp"/><Relationship Id="rId24" Type="http://schemas.openxmlformats.org/officeDocument/2006/relationships/comments" Target="../comments/comment4.xml"/><Relationship Id="rId5" Type="http://schemas.openxmlformats.org/officeDocument/2006/relationships/audio" Target="../media/audio1.wav"/><Relationship Id="rId15" Type="http://schemas.microsoft.com/office/2007/relationships/hdphoto" Target="../media/hdphoto4.wdp"/><Relationship Id="rId23" Type="http://schemas.microsoft.com/office/2007/relationships/hdphoto" Target="../media/hdphoto11.wdp"/><Relationship Id="rId10" Type="http://schemas.openxmlformats.org/officeDocument/2006/relationships/image" Target="../media/image19.png"/><Relationship Id="rId19" Type="http://schemas.microsoft.com/office/2007/relationships/hdphoto" Target="../media/hdphoto6.wdp"/><Relationship Id="rId4" Type="http://schemas.openxmlformats.org/officeDocument/2006/relationships/audio" Target="../media/audio6.wav"/><Relationship Id="rId9" Type="http://schemas.microsoft.com/office/2007/relationships/hdphoto" Target="../media/hdphoto8.wdp"/><Relationship Id="rId14" Type="http://schemas.openxmlformats.org/officeDocument/2006/relationships/image" Target="../media/image21.png"/><Relationship Id="rId22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20.png"/><Relationship Id="rId18" Type="http://schemas.microsoft.com/office/2007/relationships/hdphoto" Target="../media/hdphoto7.wdp"/><Relationship Id="rId3" Type="http://schemas.openxmlformats.org/officeDocument/2006/relationships/audio" Target="../media/audio5.wav"/><Relationship Id="rId21" Type="http://schemas.openxmlformats.org/officeDocument/2006/relationships/image" Target="../media/image24.png"/><Relationship Id="rId7" Type="http://schemas.openxmlformats.org/officeDocument/2006/relationships/image" Target="../media/image17.png"/><Relationship Id="rId12" Type="http://schemas.microsoft.com/office/2007/relationships/hdphoto" Target="../media/hdphoto9.wdp"/><Relationship Id="rId17" Type="http://schemas.openxmlformats.org/officeDocument/2006/relationships/image" Target="../media/image22.png"/><Relationship Id="rId25" Type="http://schemas.openxmlformats.org/officeDocument/2006/relationships/comments" Target="../comments/comment5.xml"/><Relationship Id="rId2" Type="http://schemas.openxmlformats.org/officeDocument/2006/relationships/audio" Target="../media/audio4.wav"/><Relationship Id="rId16" Type="http://schemas.microsoft.com/office/2007/relationships/hdphoto" Target="../media/hdphoto4.wdp"/><Relationship Id="rId20" Type="http://schemas.microsoft.com/office/2007/relationships/hdphoto" Target="../media/hdphoto6.wdp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1.wav"/><Relationship Id="rId11" Type="http://schemas.openxmlformats.org/officeDocument/2006/relationships/image" Target="../media/image19.png"/><Relationship Id="rId24" Type="http://schemas.microsoft.com/office/2007/relationships/hdphoto" Target="../media/hdphoto11.wdp"/><Relationship Id="rId5" Type="http://schemas.openxmlformats.org/officeDocument/2006/relationships/audio" Target="../media/audio7.wav"/><Relationship Id="rId15" Type="http://schemas.openxmlformats.org/officeDocument/2006/relationships/image" Target="../media/image21.png"/><Relationship Id="rId23" Type="http://schemas.openxmlformats.org/officeDocument/2006/relationships/image" Target="../media/image25.png"/><Relationship Id="rId10" Type="http://schemas.microsoft.com/office/2007/relationships/hdphoto" Target="../media/hdphoto8.wdp"/><Relationship Id="rId19" Type="http://schemas.openxmlformats.org/officeDocument/2006/relationships/image" Target="../media/image23.png"/><Relationship Id="rId4" Type="http://schemas.openxmlformats.org/officeDocument/2006/relationships/audio" Target="../media/audio6.wav"/><Relationship Id="rId9" Type="http://schemas.openxmlformats.org/officeDocument/2006/relationships/image" Target="../media/image18.png"/><Relationship Id="rId14" Type="http://schemas.microsoft.com/office/2007/relationships/hdphoto" Target="../media/hdphoto5.wdp"/><Relationship Id="rId22" Type="http://schemas.microsoft.com/office/2007/relationships/hdphoto" Target="../media/hdphoto10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microsoft.com/office/2007/relationships/hdphoto" Target="../media/hdphoto4.wdp"/><Relationship Id="rId18" Type="http://schemas.openxmlformats.org/officeDocument/2006/relationships/image" Target="../media/image32.png"/><Relationship Id="rId3" Type="http://schemas.openxmlformats.org/officeDocument/2006/relationships/audio" Target="../media/audio5.wav"/><Relationship Id="rId21" Type="http://schemas.microsoft.com/office/2007/relationships/hdphoto" Target="../media/hdphoto11.wdp"/><Relationship Id="rId7" Type="http://schemas.microsoft.com/office/2007/relationships/hdphoto" Target="../media/hdphoto8.wdp"/><Relationship Id="rId12" Type="http://schemas.openxmlformats.org/officeDocument/2006/relationships/image" Target="../media/image21.png"/><Relationship Id="rId17" Type="http://schemas.microsoft.com/office/2007/relationships/hdphoto" Target="../media/hdphoto6.wdp"/><Relationship Id="rId25" Type="http://schemas.openxmlformats.org/officeDocument/2006/relationships/comments" Target="../comments/comment6.xml"/><Relationship Id="rId2" Type="http://schemas.openxmlformats.org/officeDocument/2006/relationships/audio" Target="../media/audio1.wav"/><Relationship Id="rId16" Type="http://schemas.openxmlformats.org/officeDocument/2006/relationships/image" Target="../media/image31.png"/><Relationship Id="rId20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microsoft.com/office/2007/relationships/hdphoto" Target="../media/hdphoto5.wdp"/><Relationship Id="rId24" Type="http://schemas.openxmlformats.org/officeDocument/2006/relationships/image" Target="../media/image36.png"/><Relationship Id="rId5" Type="http://schemas.microsoft.com/office/2007/relationships/hdphoto" Target="../media/hdphoto1.wdp"/><Relationship Id="rId15" Type="http://schemas.microsoft.com/office/2007/relationships/hdphoto" Target="../media/hdphoto7.wdp"/><Relationship Id="rId23" Type="http://schemas.openxmlformats.org/officeDocument/2006/relationships/image" Target="../media/image35.png"/><Relationship Id="rId10" Type="http://schemas.openxmlformats.org/officeDocument/2006/relationships/image" Target="../media/image29.png"/><Relationship Id="rId19" Type="http://schemas.microsoft.com/office/2007/relationships/hdphoto" Target="../media/hdphoto10.wdp"/><Relationship Id="rId4" Type="http://schemas.openxmlformats.org/officeDocument/2006/relationships/image" Target="../media/image26.png"/><Relationship Id="rId9" Type="http://schemas.microsoft.com/office/2007/relationships/hdphoto" Target="../media/hdphoto9.wdp"/><Relationship Id="rId14" Type="http://schemas.openxmlformats.org/officeDocument/2006/relationships/image" Target="../media/image30.png"/><Relationship Id="rId22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microsoft.com/office/2007/relationships/hdphoto" Target="../media/hdphoto4.wdp"/><Relationship Id="rId18" Type="http://schemas.openxmlformats.org/officeDocument/2006/relationships/image" Target="../media/image32.png"/><Relationship Id="rId3" Type="http://schemas.openxmlformats.org/officeDocument/2006/relationships/audio" Target="../media/audio1.wav"/><Relationship Id="rId21" Type="http://schemas.microsoft.com/office/2007/relationships/hdphoto" Target="../media/hdphoto11.wdp"/><Relationship Id="rId7" Type="http://schemas.microsoft.com/office/2007/relationships/hdphoto" Target="../media/hdphoto8.wdp"/><Relationship Id="rId12" Type="http://schemas.openxmlformats.org/officeDocument/2006/relationships/image" Target="../media/image21.png"/><Relationship Id="rId17" Type="http://schemas.microsoft.com/office/2007/relationships/hdphoto" Target="../media/hdphoto6.wdp"/><Relationship Id="rId25" Type="http://schemas.openxmlformats.org/officeDocument/2006/relationships/comments" Target="../comments/comment7.xml"/><Relationship Id="rId2" Type="http://schemas.openxmlformats.org/officeDocument/2006/relationships/audio" Target="../media/audio5.wav"/><Relationship Id="rId16" Type="http://schemas.openxmlformats.org/officeDocument/2006/relationships/image" Target="../media/image31.png"/><Relationship Id="rId20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microsoft.com/office/2007/relationships/hdphoto" Target="../media/hdphoto5.wdp"/><Relationship Id="rId24" Type="http://schemas.openxmlformats.org/officeDocument/2006/relationships/image" Target="../media/image36.png"/><Relationship Id="rId5" Type="http://schemas.microsoft.com/office/2007/relationships/hdphoto" Target="../media/hdphoto1.wdp"/><Relationship Id="rId15" Type="http://schemas.microsoft.com/office/2007/relationships/hdphoto" Target="../media/hdphoto7.wdp"/><Relationship Id="rId23" Type="http://schemas.openxmlformats.org/officeDocument/2006/relationships/image" Target="../media/image35.png"/><Relationship Id="rId10" Type="http://schemas.openxmlformats.org/officeDocument/2006/relationships/image" Target="../media/image29.png"/><Relationship Id="rId19" Type="http://schemas.microsoft.com/office/2007/relationships/hdphoto" Target="../media/hdphoto10.wdp"/><Relationship Id="rId4" Type="http://schemas.openxmlformats.org/officeDocument/2006/relationships/image" Target="../media/image26.png"/><Relationship Id="rId9" Type="http://schemas.microsoft.com/office/2007/relationships/hdphoto" Target="../media/hdphoto9.wdp"/><Relationship Id="rId14" Type="http://schemas.openxmlformats.org/officeDocument/2006/relationships/image" Target="../media/image30.png"/><Relationship Id="rId22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29.png"/><Relationship Id="rId18" Type="http://schemas.microsoft.com/office/2007/relationships/hdphoto" Target="../media/hdphoto7.wdp"/><Relationship Id="rId26" Type="http://schemas.openxmlformats.org/officeDocument/2006/relationships/image" Target="../media/image35.png"/><Relationship Id="rId3" Type="http://schemas.openxmlformats.org/officeDocument/2006/relationships/audio" Target="../media/audio9.wav"/><Relationship Id="rId21" Type="http://schemas.openxmlformats.org/officeDocument/2006/relationships/image" Target="../media/image32.png"/><Relationship Id="rId7" Type="http://schemas.openxmlformats.org/officeDocument/2006/relationships/image" Target="../media/image26.png"/><Relationship Id="rId12" Type="http://schemas.microsoft.com/office/2007/relationships/hdphoto" Target="../media/hdphoto9.wdp"/><Relationship Id="rId17" Type="http://schemas.openxmlformats.org/officeDocument/2006/relationships/image" Target="../media/image30.png"/><Relationship Id="rId25" Type="http://schemas.openxmlformats.org/officeDocument/2006/relationships/image" Target="../media/image34.png"/><Relationship Id="rId2" Type="http://schemas.openxmlformats.org/officeDocument/2006/relationships/audio" Target="../media/audio8.wav"/><Relationship Id="rId16" Type="http://schemas.microsoft.com/office/2007/relationships/hdphoto" Target="../media/hdphoto4.wdp"/><Relationship Id="rId20" Type="http://schemas.microsoft.com/office/2007/relationships/hdphoto" Target="../media/hdphoto6.wdp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5.wav"/><Relationship Id="rId11" Type="http://schemas.openxmlformats.org/officeDocument/2006/relationships/image" Target="../media/image28.png"/><Relationship Id="rId24" Type="http://schemas.microsoft.com/office/2007/relationships/hdphoto" Target="../media/hdphoto11.wdp"/><Relationship Id="rId5" Type="http://schemas.openxmlformats.org/officeDocument/2006/relationships/audio" Target="../media/audio1.wav"/><Relationship Id="rId15" Type="http://schemas.openxmlformats.org/officeDocument/2006/relationships/image" Target="../media/image21.png"/><Relationship Id="rId23" Type="http://schemas.openxmlformats.org/officeDocument/2006/relationships/image" Target="../media/image33.png"/><Relationship Id="rId28" Type="http://schemas.openxmlformats.org/officeDocument/2006/relationships/comments" Target="../comments/comment8.xml"/><Relationship Id="rId10" Type="http://schemas.microsoft.com/office/2007/relationships/hdphoto" Target="../media/hdphoto8.wdp"/><Relationship Id="rId19" Type="http://schemas.openxmlformats.org/officeDocument/2006/relationships/image" Target="../media/image31.png"/><Relationship Id="rId4" Type="http://schemas.openxmlformats.org/officeDocument/2006/relationships/audio" Target="../media/audio10.wav"/><Relationship Id="rId9" Type="http://schemas.openxmlformats.org/officeDocument/2006/relationships/image" Target="../media/image27.png"/><Relationship Id="rId14" Type="http://schemas.microsoft.com/office/2007/relationships/hdphoto" Target="../media/hdphoto5.wdp"/><Relationship Id="rId22" Type="http://schemas.microsoft.com/office/2007/relationships/hdphoto" Target="../media/hdphoto10.wdp"/><Relationship Id="rId27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microsoft.com/office/2007/relationships/hdphoto" Target="../media/hdphoto7.wdp"/><Relationship Id="rId18" Type="http://schemas.openxmlformats.org/officeDocument/2006/relationships/image" Target="../media/image45.png"/><Relationship Id="rId3" Type="http://schemas.microsoft.com/office/2007/relationships/hdphoto" Target="../media/hdphoto1.wdp"/><Relationship Id="rId7" Type="http://schemas.microsoft.com/office/2007/relationships/hdphoto" Target="../media/hdphoto9.wdp"/><Relationship Id="rId12" Type="http://schemas.openxmlformats.org/officeDocument/2006/relationships/image" Target="../media/image42.png"/><Relationship Id="rId17" Type="http://schemas.microsoft.com/office/2007/relationships/hdphoto" Target="../media/hdphoto10.wdp"/><Relationship Id="rId2" Type="http://schemas.openxmlformats.org/officeDocument/2006/relationships/image" Target="../media/image37.png"/><Relationship Id="rId16" Type="http://schemas.openxmlformats.org/officeDocument/2006/relationships/image" Target="../media/image44.png"/><Relationship Id="rId20" Type="http://schemas.openxmlformats.org/officeDocument/2006/relationships/comments" Target="../comments/comment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11" Type="http://schemas.microsoft.com/office/2007/relationships/hdphoto" Target="../media/hdphoto4.wdp"/><Relationship Id="rId5" Type="http://schemas.microsoft.com/office/2007/relationships/hdphoto" Target="../media/hdphoto8.wdp"/><Relationship Id="rId15" Type="http://schemas.microsoft.com/office/2007/relationships/hdphoto" Target="../media/hdphoto6.wdp"/><Relationship Id="rId10" Type="http://schemas.openxmlformats.org/officeDocument/2006/relationships/image" Target="../media/image41.png"/><Relationship Id="rId19" Type="http://schemas.microsoft.com/office/2007/relationships/hdphoto" Target="../media/hdphoto11.wdp"/><Relationship Id="rId4" Type="http://schemas.openxmlformats.org/officeDocument/2006/relationships/image" Target="../media/image38.png"/><Relationship Id="rId9" Type="http://schemas.microsoft.com/office/2007/relationships/hdphoto" Target="../media/hdphoto5.wdp"/><Relationship Id="rId14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microsoft.com/office/2007/relationships/hdphoto" Target="../media/hdphoto4.wdp"/><Relationship Id="rId18" Type="http://schemas.openxmlformats.org/officeDocument/2006/relationships/image" Target="../media/image53.png"/><Relationship Id="rId26" Type="http://schemas.openxmlformats.org/officeDocument/2006/relationships/image" Target="../media/image58.png"/><Relationship Id="rId3" Type="http://schemas.openxmlformats.org/officeDocument/2006/relationships/audio" Target="../media/audio5.wav"/><Relationship Id="rId21" Type="http://schemas.microsoft.com/office/2007/relationships/hdphoto" Target="../media/hdphoto11.wdp"/><Relationship Id="rId34" Type="http://schemas.openxmlformats.org/officeDocument/2006/relationships/image" Target="../media/image66.png"/><Relationship Id="rId7" Type="http://schemas.microsoft.com/office/2007/relationships/hdphoto" Target="../media/hdphoto8.wdp"/><Relationship Id="rId12" Type="http://schemas.openxmlformats.org/officeDocument/2006/relationships/image" Target="../media/image50.png"/><Relationship Id="rId17" Type="http://schemas.microsoft.com/office/2007/relationships/hdphoto" Target="../media/hdphoto6.wdp"/><Relationship Id="rId25" Type="http://schemas.openxmlformats.org/officeDocument/2006/relationships/image" Target="../media/image57.png"/><Relationship Id="rId33" Type="http://schemas.openxmlformats.org/officeDocument/2006/relationships/image" Target="../media/image65.png"/><Relationship Id="rId2" Type="http://schemas.openxmlformats.org/officeDocument/2006/relationships/audio" Target="../media/audio1.wav"/><Relationship Id="rId16" Type="http://schemas.openxmlformats.org/officeDocument/2006/relationships/image" Target="../media/image52.png"/><Relationship Id="rId20" Type="http://schemas.openxmlformats.org/officeDocument/2006/relationships/image" Target="../media/image54.png"/><Relationship Id="rId29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11" Type="http://schemas.microsoft.com/office/2007/relationships/hdphoto" Target="../media/hdphoto5.wdp"/><Relationship Id="rId24" Type="http://schemas.openxmlformats.org/officeDocument/2006/relationships/image" Target="../media/image56.png"/><Relationship Id="rId32" Type="http://schemas.openxmlformats.org/officeDocument/2006/relationships/image" Target="../media/image64.png"/><Relationship Id="rId37" Type="http://schemas.openxmlformats.org/officeDocument/2006/relationships/comments" Target="../comments/comment10.xml"/><Relationship Id="rId5" Type="http://schemas.microsoft.com/office/2007/relationships/hdphoto" Target="../media/hdphoto1.wdp"/><Relationship Id="rId15" Type="http://schemas.microsoft.com/office/2007/relationships/hdphoto" Target="../media/hdphoto7.wdp"/><Relationship Id="rId23" Type="http://schemas.microsoft.com/office/2007/relationships/hdphoto" Target="../media/hdphoto2.wdp"/><Relationship Id="rId28" Type="http://schemas.openxmlformats.org/officeDocument/2006/relationships/image" Target="../media/image60.png"/><Relationship Id="rId36" Type="http://schemas.openxmlformats.org/officeDocument/2006/relationships/image" Target="../media/image68.png"/><Relationship Id="rId10" Type="http://schemas.openxmlformats.org/officeDocument/2006/relationships/image" Target="../media/image49.png"/><Relationship Id="rId19" Type="http://schemas.microsoft.com/office/2007/relationships/hdphoto" Target="../media/hdphoto10.wdp"/><Relationship Id="rId31" Type="http://schemas.openxmlformats.org/officeDocument/2006/relationships/image" Target="../media/image63.png"/><Relationship Id="rId4" Type="http://schemas.openxmlformats.org/officeDocument/2006/relationships/image" Target="../media/image46.png"/><Relationship Id="rId9" Type="http://schemas.microsoft.com/office/2007/relationships/hdphoto" Target="../media/hdphoto9.wdp"/><Relationship Id="rId14" Type="http://schemas.openxmlformats.org/officeDocument/2006/relationships/image" Target="../media/image51.png"/><Relationship Id="rId22" Type="http://schemas.openxmlformats.org/officeDocument/2006/relationships/image" Target="../media/image55.png"/><Relationship Id="rId27" Type="http://schemas.openxmlformats.org/officeDocument/2006/relationships/image" Target="../media/image59.png"/><Relationship Id="rId30" Type="http://schemas.openxmlformats.org/officeDocument/2006/relationships/image" Target="../media/image62.png"/><Relationship Id="rId35" Type="http://schemas.openxmlformats.org/officeDocument/2006/relationships/image" Target="../media/image6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Relationship Id="rId5" Type="http://schemas.openxmlformats.org/officeDocument/2006/relationships/comments" Target="../comments/comment11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Dýně – orientace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1217" y="277292"/>
            <a:ext cx="619903" cy="52119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218213" y="498375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359578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latin typeface="+mn-lt"/>
                <a:cs typeface="Arial" panose="020B0604020202020204" pitchFamily="34" charset="0"/>
              </a:rPr>
              <a:t>Najdi dýni.</a:t>
            </a:r>
            <a:endParaRPr lang="cs-CZ" sz="2800" b="1" dirty="0">
              <a:latin typeface="+mn-lt"/>
              <a:cs typeface="Arial" panose="020B0604020202020204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06" b="98243" l="662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57824" y="3749682"/>
            <a:ext cx="1982051" cy="18056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124" b="94360" l="3502" r="97681">
                        <a14:foregroundMark x1="17690" y1="39660" x2="17690" y2="3966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81853">
            <a:off x="5085711" y="1415538"/>
            <a:ext cx="2440175" cy="183013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588439" y="1674074"/>
            <a:ext cx="1536656" cy="16357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795555" y="3926860"/>
            <a:ext cx="1691148" cy="1657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8609610" y="1327610"/>
            <a:ext cx="1877093" cy="210462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433893" y="4078797"/>
            <a:ext cx="2495898" cy="1476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41120" y="438911"/>
            <a:ext cx="9509760" cy="565641"/>
          </a:xfrm>
        </p:spPr>
        <p:txBody>
          <a:bodyPr>
            <a:normAutofit fontScale="90000"/>
          </a:bodyPr>
          <a:lstStyle/>
          <a:p>
            <a:r>
              <a:rPr lang="cs-CZ" sz="1800" b="1" dirty="0" smtClean="0"/>
              <a:t>Která zelenina je vpravo od </a:t>
            </a:r>
            <a:r>
              <a:rPr lang="cs-CZ" sz="1800" b="1" dirty="0" smtClean="0"/>
              <a:t>dýně?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/>
              <a:t>- Najdi a pojmenuj.</a:t>
            </a:r>
            <a:endParaRPr lang="cs-CZ" sz="1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84771" y="2498316"/>
            <a:ext cx="1822458" cy="15647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>
                        <a14:foregroundMark x1="64457" y1="7199" x2="64457" y2="7199"/>
                        <a14:foregroundMark x1="59576" y1="9558" x2="59576" y2="9558"/>
                        <a14:foregroundMark x1="62017" y1="9558" x2="62017" y2="9558"/>
                        <a14:foregroundMark x1="69291" y1="4779" x2="69291" y2="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85590" y="2477471"/>
            <a:ext cx="1970040" cy="14991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998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079569">
            <a:off x="8140711" y="2773047"/>
            <a:ext cx="2704334" cy="881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41120" y="438911"/>
            <a:ext cx="9509760" cy="552761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Která zelenina je vlevo od </a:t>
            </a:r>
            <a:r>
              <a:rPr lang="cs-CZ" sz="1600" b="1" dirty="0" smtClean="0"/>
              <a:t>dýně?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/>
              <a:t> </a:t>
            </a:r>
            <a:r>
              <a:rPr lang="cs-CZ" sz="1600" dirty="0" smtClean="0"/>
              <a:t>- Najdi a pojmenuj.</a:t>
            </a:r>
            <a:endParaRPr lang="cs-CZ" sz="1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84770" y="2311294"/>
            <a:ext cx="2040277" cy="17518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06" b="100000" l="772" r="100000">
                        <a14:backgroundMark x1="79088" y1="92727" x2="79088" y2="92727"/>
                        <a14:backgroundMark x1="8211" y1="90970" x2="8211" y2="9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024692" y="1989775"/>
            <a:ext cx="1907522" cy="22082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5815261">
            <a:off x="7747332" y="2153957"/>
            <a:ext cx="3129868" cy="2347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2052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565640"/>
          </a:xfrm>
        </p:spPr>
        <p:txBody>
          <a:bodyPr>
            <a:normAutofit/>
          </a:bodyPr>
          <a:lstStyle/>
          <a:p>
            <a:r>
              <a:rPr lang="cs-CZ" sz="1600" b="1" dirty="0"/>
              <a:t>K</a:t>
            </a:r>
            <a:r>
              <a:rPr lang="cs-CZ" sz="1600" b="1" dirty="0" smtClean="0"/>
              <a:t>terá zelenina je pod </a:t>
            </a:r>
            <a:r>
              <a:rPr lang="cs-CZ" sz="1600" b="1" dirty="0" smtClean="0"/>
              <a:t>dýní? 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>- Najdi </a:t>
            </a:r>
            <a:r>
              <a:rPr lang="cs-CZ" sz="1600" dirty="0"/>
              <a:t>a </a:t>
            </a:r>
            <a:r>
              <a:rPr lang="cs-CZ" sz="1600" dirty="0" smtClean="0"/>
              <a:t>pojmenuj.</a:t>
            </a:r>
            <a:endParaRPr lang="cs-CZ" sz="1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2855" y="2965263"/>
            <a:ext cx="1366283" cy="11731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020627" y="1325014"/>
            <a:ext cx="1208488" cy="11866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44761" y="1308712"/>
            <a:ext cx="1302473" cy="137284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998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741" y="3392856"/>
            <a:ext cx="2003404" cy="65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0" b="100000" l="0" r="100000">
                        <a14:foregroundMark x1="64457" y1="7199" x2="64457" y2="7199"/>
                        <a14:foregroundMark x1="59576" y1="9558" x2="59576" y2="9558"/>
                        <a14:foregroundMark x1="62017" y1="9558" x2="62017" y2="9558"/>
                        <a14:foregroundMark x1="69291" y1="4779" x2="69291" y2="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53831" y="3180504"/>
            <a:ext cx="1479101" cy="112554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5815261">
            <a:off x="5082079" y="4362491"/>
            <a:ext cx="2113733" cy="15853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606" b="100000" l="772" r="100000">
                        <a14:backgroundMark x1="79088" y1="92727" x2="79088" y2="92727"/>
                        <a14:backgroundMark x1="8211" y1="90970" x2="8211" y2="9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954409" y="4294372"/>
            <a:ext cx="1357219" cy="15712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0" b="100000" l="0" r="100000">
                        <a14:backgroundMark x1="68362" y1="93031" x2="68362" y2="93031"/>
                        <a14:backgroundMark x1="61935" y1="14776" x2="61935" y2="14776"/>
                        <a14:backgroundMark x1="88871" y1="75989" x2="88871" y2="75989"/>
                        <a14:backgroundMark x1="44355" y1="75198" x2="44355" y2="75198"/>
                        <a14:backgroundMark x1="61935" y1="86807" x2="61935" y2="86807"/>
                        <a14:backgroundMark x1="54839" y1="85752" x2="54839" y2="85752"/>
                        <a14:backgroundMark x1="58387" y1="91557" x2="58387" y2="91557"/>
                        <a14:backgroundMark x1="11935" y1="42480" x2="11935" y2="42480"/>
                        <a14:backgroundMark x1="2903" y1="84169" x2="2903" y2="84169"/>
                        <a14:backgroundMark x1="6935" y1="10554" x2="6935" y2="10554"/>
                        <a14:backgroundMark x1="33387" y1="5805" x2="33387" y2="5805"/>
                        <a14:backgroundMark x1="25968" y1="7388" x2="25968" y2="7388"/>
                        <a14:backgroundMark x1="16935" y1="5013" x2="16935" y2="5013"/>
                        <a14:backgroundMark x1="35968" y1="79420" x2="35968" y2="79420"/>
                        <a14:backgroundMark x1="17419" y1="45119" x2="17419" y2="45119"/>
                        <a14:backgroundMark x1="46935" y1="72032" x2="46935" y2="72032"/>
                        <a14:backgroundMark x1="6452" y1="69657" x2="6452" y2="696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55006" y="1530443"/>
            <a:ext cx="1918367" cy="117252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8435" b="98848" l="2456" r="100000">
                        <a14:backgroundMark x1="13961" y1="14615" x2="13961" y2="14615"/>
                        <a14:backgroundMark x1="28877" y1="30685" x2="28877" y2="30685"/>
                        <a14:backgroundMark x1="33470" y1="31474" x2="33470" y2="31474"/>
                        <a14:backgroundMark x1="4775" y1="7762" x2="4775" y2="7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01758" y="4401375"/>
            <a:ext cx="2624864" cy="1681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99802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565640"/>
          </a:xfrm>
        </p:spPr>
        <p:txBody>
          <a:bodyPr>
            <a:normAutofit/>
          </a:bodyPr>
          <a:lstStyle/>
          <a:p>
            <a:r>
              <a:rPr lang="cs-CZ" sz="1600" b="1" dirty="0"/>
              <a:t>K</a:t>
            </a:r>
            <a:r>
              <a:rPr lang="cs-CZ" sz="1600" b="1" dirty="0" smtClean="0"/>
              <a:t>terá zelenina je nad </a:t>
            </a:r>
            <a:r>
              <a:rPr lang="cs-CZ" sz="1600" b="1" dirty="0" smtClean="0"/>
              <a:t>dýní? 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>- Najdi </a:t>
            </a:r>
            <a:r>
              <a:rPr lang="cs-CZ" sz="1600" dirty="0"/>
              <a:t>a </a:t>
            </a:r>
            <a:r>
              <a:rPr lang="cs-CZ" sz="1600" dirty="0" smtClean="0"/>
              <a:t>pojmenuj.</a:t>
            </a:r>
            <a:endParaRPr lang="cs-CZ" sz="1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2855" y="2965263"/>
            <a:ext cx="1366283" cy="11731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020627" y="1325014"/>
            <a:ext cx="1208488" cy="11866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44761" y="1308712"/>
            <a:ext cx="1302473" cy="137284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0" r="998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03169" y="3212776"/>
            <a:ext cx="2003404" cy="65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0" b="100000" l="0" r="100000">
                        <a14:foregroundMark x1="64457" y1="7199" x2="64457" y2="7199"/>
                        <a14:foregroundMark x1="59576" y1="9558" x2="59576" y2="9558"/>
                        <a14:foregroundMark x1="62017" y1="9558" x2="62017" y2="9558"/>
                        <a14:foregroundMark x1="69291" y1="4779" x2="69291" y2="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53831" y="3180504"/>
            <a:ext cx="1479101" cy="112554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5815261">
            <a:off x="5082079" y="4362491"/>
            <a:ext cx="2113733" cy="15853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606" b="100000" l="772" r="100000">
                        <a14:backgroundMark x1="79088" y1="92727" x2="79088" y2="92727"/>
                        <a14:backgroundMark x1="8211" y1="90970" x2="8211" y2="9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954409" y="4294372"/>
            <a:ext cx="1357219" cy="15712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0" b="100000" l="0" r="100000">
                        <a14:backgroundMark x1="68362" y1="93031" x2="68362" y2="93031"/>
                        <a14:backgroundMark x1="61935" y1="14776" x2="61935" y2="14776"/>
                        <a14:backgroundMark x1="88871" y1="75989" x2="88871" y2="75989"/>
                        <a14:backgroundMark x1="44355" y1="75198" x2="44355" y2="75198"/>
                        <a14:backgroundMark x1="61935" y1="86807" x2="61935" y2="86807"/>
                        <a14:backgroundMark x1="54839" y1="85752" x2="54839" y2="85752"/>
                        <a14:backgroundMark x1="58387" y1="91557" x2="58387" y2="91557"/>
                        <a14:backgroundMark x1="11935" y1="42480" x2="11935" y2="42480"/>
                        <a14:backgroundMark x1="2903" y1="84169" x2="2903" y2="84169"/>
                        <a14:backgroundMark x1="6935" y1="10554" x2="6935" y2="10554"/>
                        <a14:backgroundMark x1="33387" y1="5805" x2="33387" y2="5805"/>
                        <a14:backgroundMark x1="25968" y1="7388" x2="25968" y2="7388"/>
                        <a14:backgroundMark x1="16935" y1="5013" x2="16935" y2="5013"/>
                        <a14:backgroundMark x1="35968" y1="79420" x2="35968" y2="79420"/>
                        <a14:backgroundMark x1="17419" y1="45119" x2="17419" y2="45119"/>
                        <a14:backgroundMark x1="46935" y1="72032" x2="46935" y2="72032"/>
                        <a14:backgroundMark x1="6452" y1="69657" x2="6452" y2="696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55006" y="1530443"/>
            <a:ext cx="1918367" cy="117252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8435" b="98848" l="2456" r="100000">
                        <a14:backgroundMark x1="13961" y1="14615" x2="13961" y2="14615"/>
                        <a14:backgroundMark x1="28877" y1="30685" x2="28877" y2="30685"/>
                        <a14:backgroundMark x1="33470" y1="31474" x2="33470" y2="31474"/>
                        <a14:backgroundMark x1="4775" y1="7762" x2="4775" y2="7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01758" y="4401375"/>
            <a:ext cx="2624864" cy="1681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64020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mph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7980" y="240002"/>
            <a:ext cx="4365816" cy="74612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Najdi a urči, kde je paprika.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>- Vyber správné umístění.</a:t>
            </a: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293217" y="521002"/>
            <a:ext cx="6400800" cy="5416159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4572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26978" y="2711690"/>
            <a:ext cx="1340861" cy="115127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742740" y="807122"/>
            <a:ext cx="1022367" cy="100392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0672" y="4353612"/>
            <a:ext cx="1230045" cy="129650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998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829888">
            <a:off x="5665457" y="2971254"/>
            <a:ext cx="1640597" cy="53496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100000">
                        <a14:foregroundMark x1="64457" y1="7199" x2="64457" y2="7199"/>
                        <a14:foregroundMark x1="59576" y1="9558" x2="59576" y2="9558"/>
                        <a14:foregroundMark x1="62017" y1="9558" x2="62017" y2="9558"/>
                        <a14:foregroundMark x1="69291" y1="4779" x2="69291" y2="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05773" y="4353612"/>
            <a:ext cx="1479101" cy="11255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370761">
            <a:off x="7901286" y="670367"/>
            <a:ext cx="1305196" cy="14166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06" b="100000" l="772" r="100000">
                        <a14:backgroundMark x1="79088" y1="92727" x2="79088" y2="92727"/>
                        <a14:backgroundMark x1="8211" y1="90970" x2="8211" y2="90970"/>
                        <a14:backgroundMark x1="13718" y1="23676" x2="13718" y2="23676"/>
                        <a14:backgroundMark x1="12635" y1="48910" x2="12635" y2="48910"/>
                        <a14:backgroundMark x1="28159" y1="10280" x2="28159" y2="102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216268" y="600719"/>
            <a:ext cx="1152846" cy="133462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100000" l="0" r="100000">
                        <a14:backgroundMark x1="68362" y1="93031" x2="68362" y2="93031"/>
                        <a14:backgroundMark x1="61935" y1="14776" x2="61935" y2="14776"/>
                        <a14:backgroundMark x1="88871" y1="75989" x2="88871" y2="75989"/>
                        <a14:backgroundMark x1="44355" y1="75198" x2="44355" y2="75198"/>
                        <a14:backgroundMark x1="61935" y1="86807" x2="61935" y2="86807"/>
                        <a14:backgroundMark x1="54839" y1="85752" x2="54839" y2="85752"/>
                        <a14:backgroundMark x1="58387" y1="91557" x2="58387" y2="91557"/>
                        <a14:backgroundMark x1="11935" y1="42480" x2="11935" y2="42480"/>
                        <a14:backgroundMark x1="2903" y1="84169" x2="2903" y2="84169"/>
                        <a14:backgroundMark x1="6935" y1="10554" x2="6935" y2="10554"/>
                        <a14:backgroundMark x1="33387" y1="5805" x2="33387" y2="5805"/>
                        <a14:backgroundMark x1="25968" y1="7388" x2="25968" y2="7388"/>
                        <a14:backgroundMark x1="16935" y1="5013" x2="16935" y2="5013"/>
                        <a14:backgroundMark x1="35968" y1="79420" x2="35968" y2="79420"/>
                        <a14:backgroundMark x1="17419" y1="45119" x2="17419" y2="45119"/>
                        <a14:backgroundMark x1="46935" y1="72032" x2="46935" y2="72032"/>
                        <a14:backgroundMark x1="6452" y1="69657" x2="6452" y2="696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82940" y="2629212"/>
            <a:ext cx="1806188" cy="110395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8435" b="98848" l="2456" r="100000">
                        <a14:backgroundMark x1="13961" y1="14615" x2="13961" y2="14615"/>
                        <a14:backgroundMark x1="28877" y1="30685" x2="28877" y2="30685"/>
                        <a14:backgroundMark x1="33470" y1="31474" x2="33470" y2="31474"/>
                        <a14:backgroundMark x1="4775" y1="7762" x2="4775" y2="7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29855" y="4701710"/>
            <a:ext cx="1982181" cy="11248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 cstate="print"/>
          <a:stretch>
            <a:fillRect/>
          </a:stretch>
        </p:blipFill>
        <p:spPr>
          <a:xfrm>
            <a:off x="1660504" y="2573399"/>
            <a:ext cx="1381318" cy="139084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>
            <a:off x="1689083" y="1273172"/>
            <a:ext cx="1352739" cy="13288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>
            <a:off x="276985" y="1249239"/>
            <a:ext cx="1362265" cy="132416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 rot="5400000">
            <a:off x="3056292" y="1269054"/>
            <a:ext cx="1315924" cy="132416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 rot="10800000">
            <a:off x="3039499" y="3980484"/>
            <a:ext cx="1362265" cy="132416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 rot="16200000">
            <a:off x="308927" y="3972425"/>
            <a:ext cx="1362265" cy="132416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 rot="5400000">
            <a:off x="3040144" y="2600300"/>
            <a:ext cx="1298938" cy="135273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 rot="16200000">
            <a:off x="338775" y="2579567"/>
            <a:ext cx="1307919" cy="135273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 rot="10800000">
            <a:off x="1656322" y="3935664"/>
            <a:ext cx="1352739" cy="135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5774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7980" y="240002"/>
            <a:ext cx="4365816" cy="74612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Najdi a urči, kde je brokolice.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>- Vyber správné umístění.</a:t>
            </a: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293217" y="521002"/>
            <a:ext cx="6400800" cy="5416159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4572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26978" y="2711690"/>
            <a:ext cx="1340861" cy="115127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742740" y="807122"/>
            <a:ext cx="1022367" cy="100392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0672" y="4353612"/>
            <a:ext cx="1230045" cy="129650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998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829888">
            <a:off x="5665457" y="2971254"/>
            <a:ext cx="1640597" cy="53496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100000">
                        <a14:foregroundMark x1="64457" y1="7199" x2="64457" y2="7199"/>
                        <a14:foregroundMark x1="59576" y1="9558" x2="59576" y2="9558"/>
                        <a14:foregroundMark x1="62017" y1="9558" x2="62017" y2="9558"/>
                        <a14:foregroundMark x1="69291" y1="4779" x2="69291" y2="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05773" y="4353612"/>
            <a:ext cx="1479101" cy="11255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370761">
            <a:off x="7901286" y="670367"/>
            <a:ext cx="1305196" cy="14166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06" b="100000" l="772" r="100000">
                        <a14:backgroundMark x1="79088" y1="92727" x2="79088" y2="92727"/>
                        <a14:backgroundMark x1="8211" y1="90970" x2="8211" y2="90970"/>
                        <a14:backgroundMark x1="13718" y1="23676" x2="13718" y2="23676"/>
                        <a14:backgroundMark x1="12635" y1="48910" x2="12635" y2="48910"/>
                        <a14:backgroundMark x1="28159" y1="10280" x2="28159" y2="102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216268" y="600719"/>
            <a:ext cx="1152846" cy="133462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100000" l="0" r="100000">
                        <a14:backgroundMark x1="68362" y1="93031" x2="68362" y2="93031"/>
                        <a14:backgroundMark x1="61935" y1="14776" x2="61935" y2="14776"/>
                        <a14:backgroundMark x1="88871" y1="75989" x2="88871" y2="75989"/>
                        <a14:backgroundMark x1="44355" y1="75198" x2="44355" y2="75198"/>
                        <a14:backgroundMark x1="61935" y1="86807" x2="61935" y2="86807"/>
                        <a14:backgroundMark x1="54839" y1="85752" x2="54839" y2="85752"/>
                        <a14:backgroundMark x1="58387" y1="91557" x2="58387" y2="91557"/>
                        <a14:backgroundMark x1="11935" y1="42480" x2="11935" y2="42480"/>
                        <a14:backgroundMark x1="2903" y1="84169" x2="2903" y2="84169"/>
                        <a14:backgroundMark x1="6935" y1="10554" x2="6935" y2="10554"/>
                        <a14:backgroundMark x1="33387" y1="5805" x2="33387" y2="5805"/>
                        <a14:backgroundMark x1="25968" y1="7388" x2="25968" y2="7388"/>
                        <a14:backgroundMark x1="16935" y1="5013" x2="16935" y2="5013"/>
                        <a14:backgroundMark x1="35968" y1="79420" x2="35968" y2="79420"/>
                        <a14:backgroundMark x1="17419" y1="45119" x2="17419" y2="45119"/>
                        <a14:backgroundMark x1="46935" y1="72032" x2="46935" y2="72032"/>
                        <a14:backgroundMark x1="6452" y1="69657" x2="6452" y2="696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82940" y="2629212"/>
            <a:ext cx="1806188" cy="110395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8435" b="98848" l="2456" r="100000">
                        <a14:backgroundMark x1="13961" y1="14615" x2="13961" y2="14615"/>
                        <a14:backgroundMark x1="28877" y1="30685" x2="28877" y2="30685"/>
                        <a14:backgroundMark x1="33470" y1="31474" x2="33470" y2="31474"/>
                        <a14:backgroundMark x1="4775" y1="7762" x2="4775" y2="7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29855" y="4701710"/>
            <a:ext cx="1982181" cy="11248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 cstate="print"/>
          <a:stretch>
            <a:fillRect/>
          </a:stretch>
        </p:blipFill>
        <p:spPr>
          <a:xfrm>
            <a:off x="1660504" y="2573399"/>
            <a:ext cx="1381318" cy="139084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>
            <a:off x="1689083" y="1273172"/>
            <a:ext cx="1352739" cy="13288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>
            <a:off x="276985" y="1249239"/>
            <a:ext cx="1362265" cy="132416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 rot="5400000">
            <a:off x="3056292" y="1269054"/>
            <a:ext cx="1315924" cy="132416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 rot="10800000">
            <a:off x="3039499" y="3980484"/>
            <a:ext cx="1362265" cy="132416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 rot="16200000">
            <a:off x="308927" y="3972425"/>
            <a:ext cx="1362265" cy="132416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 rot="5400000">
            <a:off x="3040144" y="2600300"/>
            <a:ext cx="1298938" cy="135273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 rot="16200000">
            <a:off x="338775" y="2579567"/>
            <a:ext cx="1307919" cy="135273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 rot="10800000">
            <a:off x="1656322" y="3935664"/>
            <a:ext cx="1352739" cy="135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5439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mph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69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7980" y="240002"/>
            <a:ext cx="4365816" cy="74612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Najdi a urči, kde je květák.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>- Vyber správné umístění.</a:t>
            </a: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293217" y="521002"/>
            <a:ext cx="6400800" cy="5416159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4572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26978" y="2711690"/>
            <a:ext cx="1340861" cy="115127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742740" y="807122"/>
            <a:ext cx="1022367" cy="100392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0672" y="4353612"/>
            <a:ext cx="1230045" cy="129650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0" r="998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829888">
            <a:off x="5665457" y="2971254"/>
            <a:ext cx="1640597" cy="53496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0" b="100000" l="0" r="100000">
                        <a14:foregroundMark x1="64457" y1="7199" x2="64457" y2="7199"/>
                        <a14:foregroundMark x1="59576" y1="9558" x2="59576" y2="9558"/>
                        <a14:foregroundMark x1="62017" y1="9558" x2="62017" y2="9558"/>
                        <a14:foregroundMark x1="69291" y1="4779" x2="69291" y2="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05773" y="4353612"/>
            <a:ext cx="1479101" cy="11255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370761">
            <a:off x="7901286" y="670367"/>
            <a:ext cx="1305196" cy="14166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606" b="100000" l="772" r="100000">
                        <a14:backgroundMark x1="79088" y1="92727" x2="79088" y2="92727"/>
                        <a14:backgroundMark x1="8211" y1="90970" x2="8211" y2="90970"/>
                        <a14:backgroundMark x1="13718" y1="23676" x2="13718" y2="23676"/>
                        <a14:backgroundMark x1="12635" y1="48910" x2="12635" y2="48910"/>
                        <a14:backgroundMark x1="28159" y1="10280" x2="28159" y2="102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216268" y="600719"/>
            <a:ext cx="1152846" cy="133462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0" b="100000" l="0" r="100000">
                        <a14:backgroundMark x1="68362" y1="93031" x2="68362" y2="93031"/>
                        <a14:backgroundMark x1="61935" y1="14776" x2="61935" y2="14776"/>
                        <a14:backgroundMark x1="88871" y1="75989" x2="88871" y2="75989"/>
                        <a14:backgroundMark x1="44355" y1="75198" x2="44355" y2="75198"/>
                        <a14:backgroundMark x1="61935" y1="86807" x2="61935" y2="86807"/>
                        <a14:backgroundMark x1="54839" y1="85752" x2="54839" y2="85752"/>
                        <a14:backgroundMark x1="58387" y1="91557" x2="58387" y2="91557"/>
                        <a14:backgroundMark x1="11935" y1="42480" x2="11935" y2="42480"/>
                        <a14:backgroundMark x1="2903" y1="84169" x2="2903" y2="84169"/>
                        <a14:backgroundMark x1="6935" y1="10554" x2="6935" y2="10554"/>
                        <a14:backgroundMark x1="33387" y1="5805" x2="33387" y2="5805"/>
                        <a14:backgroundMark x1="25968" y1="7388" x2="25968" y2="7388"/>
                        <a14:backgroundMark x1="16935" y1="5013" x2="16935" y2="5013"/>
                        <a14:backgroundMark x1="35968" y1="79420" x2="35968" y2="79420"/>
                        <a14:backgroundMark x1="17419" y1="45119" x2="17419" y2="45119"/>
                        <a14:backgroundMark x1="46935" y1="72032" x2="46935" y2="72032"/>
                        <a14:backgroundMark x1="6452" y1="69657" x2="6452" y2="696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82940" y="2629212"/>
            <a:ext cx="1806188" cy="110395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8435" b="98848" l="2456" r="100000">
                        <a14:backgroundMark x1="13961" y1="14615" x2="13961" y2="14615"/>
                        <a14:backgroundMark x1="28877" y1="30685" x2="28877" y2="30685"/>
                        <a14:backgroundMark x1="33470" y1="31474" x2="33470" y2="31474"/>
                        <a14:backgroundMark x1="4775" y1="7762" x2="4775" y2="7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29855" y="4701710"/>
            <a:ext cx="1982181" cy="11248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5" cstate="print"/>
          <a:stretch>
            <a:fillRect/>
          </a:stretch>
        </p:blipFill>
        <p:spPr>
          <a:xfrm>
            <a:off x="1660504" y="2573399"/>
            <a:ext cx="1381318" cy="139084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6" cstate="print"/>
          <a:stretch>
            <a:fillRect/>
          </a:stretch>
        </p:blipFill>
        <p:spPr>
          <a:xfrm>
            <a:off x="1689083" y="1273172"/>
            <a:ext cx="1352739" cy="13288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7" cstate="print"/>
          <a:stretch>
            <a:fillRect/>
          </a:stretch>
        </p:blipFill>
        <p:spPr>
          <a:xfrm>
            <a:off x="276985" y="1249239"/>
            <a:ext cx="1362265" cy="132416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7" cstate="print"/>
          <a:stretch>
            <a:fillRect/>
          </a:stretch>
        </p:blipFill>
        <p:spPr>
          <a:xfrm rot="5400000">
            <a:off x="3056292" y="1269054"/>
            <a:ext cx="1315924" cy="132416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 cstate="print"/>
          <a:stretch>
            <a:fillRect/>
          </a:stretch>
        </p:blipFill>
        <p:spPr>
          <a:xfrm rot="10800000">
            <a:off x="3039499" y="3980484"/>
            <a:ext cx="1362265" cy="132416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 cstate="print"/>
          <a:stretch>
            <a:fillRect/>
          </a:stretch>
        </p:blipFill>
        <p:spPr>
          <a:xfrm rot="16200000">
            <a:off x="308927" y="3972425"/>
            <a:ext cx="1362265" cy="132416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 cstate="print"/>
          <a:stretch>
            <a:fillRect/>
          </a:stretch>
        </p:blipFill>
        <p:spPr>
          <a:xfrm rot="5400000">
            <a:off x="3040144" y="2600300"/>
            <a:ext cx="1298938" cy="135273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6" cstate="print"/>
          <a:stretch>
            <a:fillRect/>
          </a:stretch>
        </p:blipFill>
        <p:spPr>
          <a:xfrm rot="16200000">
            <a:off x="338775" y="2579567"/>
            <a:ext cx="1307919" cy="135273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6" cstate="print"/>
          <a:stretch>
            <a:fillRect/>
          </a:stretch>
        </p:blipFill>
        <p:spPr>
          <a:xfrm rot="10800000">
            <a:off x="1656322" y="3935664"/>
            <a:ext cx="1352739" cy="135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9278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xit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44395" y="4916382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5884" y="383035"/>
            <a:ext cx="5701123" cy="312422"/>
          </a:xfrm>
        </p:spPr>
        <p:txBody>
          <a:bodyPr>
            <a:noAutofit/>
          </a:bodyPr>
          <a:lstStyle/>
          <a:p>
            <a:r>
              <a:rPr lang="cs-CZ" sz="1800" b="1" dirty="0" smtClean="0"/>
              <a:t>Co roste s dýní na zeleninovém záhonu?</a:t>
            </a:r>
            <a:br>
              <a:rPr lang="cs-CZ" sz="1800" b="1" dirty="0" smtClean="0"/>
            </a:br>
            <a:r>
              <a:rPr lang="cs-CZ" sz="1600" dirty="0"/>
              <a:t> </a:t>
            </a:r>
            <a:r>
              <a:rPr lang="cs-CZ" sz="1600" dirty="0" smtClean="0"/>
              <a:t>- prohlédni si a zapamatuj. </a:t>
            </a: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828801" y="862886"/>
            <a:ext cx="8551572" cy="5431034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45720" indent="0" algn="ctr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9069" y="2816096"/>
            <a:ext cx="1554414" cy="133463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285018" y="1052303"/>
            <a:ext cx="1318753" cy="129495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57490" y="4382865"/>
            <a:ext cx="1521639" cy="160385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998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829888">
            <a:off x="2265001" y="2934796"/>
            <a:ext cx="2248100" cy="73306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>
                        <a14:foregroundMark x1="64457" y1="7199" x2="64457" y2="7199"/>
                        <a14:foregroundMark x1="59576" y1="9558" x2="59576" y2="9558"/>
                        <a14:foregroundMark x1="62017" y1="9558" x2="62017" y2="9558"/>
                        <a14:foregroundMark x1="69291" y1="4779" x2="69291" y2="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43519" y="4610817"/>
            <a:ext cx="1715638" cy="130553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370761">
            <a:off x="5397492" y="1021721"/>
            <a:ext cx="1546864" cy="16789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606" b="100000" l="772" r="100000">
                        <a14:backgroundMark x1="79088" y1="92727" x2="79088" y2="92727"/>
                        <a14:backgroundMark x1="8211" y1="90970" x2="8211" y2="90970"/>
                        <a14:backgroundMark x1="13718" y1="23676" x2="13718" y2="23676"/>
                        <a14:backgroundMark x1="12635" y1="48910" x2="12635" y2="48910"/>
                        <a14:backgroundMark x1="28159" y1="10280" x2="28159" y2="102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440162" y="895628"/>
            <a:ext cx="1323826" cy="15325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0" b="100000" l="0" r="100000">
                        <a14:backgroundMark x1="68362" y1="93031" x2="68362" y2="93031"/>
                        <a14:backgroundMark x1="61935" y1="14776" x2="61935" y2="14776"/>
                        <a14:backgroundMark x1="88871" y1="75989" x2="88871" y2="75989"/>
                        <a14:backgroundMark x1="44355" y1="75198" x2="44355" y2="75198"/>
                        <a14:backgroundMark x1="61935" y1="86807" x2="61935" y2="86807"/>
                        <a14:backgroundMark x1="54839" y1="85752" x2="54839" y2="85752"/>
                        <a14:backgroundMark x1="58387" y1="91557" x2="58387" y2="91557"/>
                        <a14:backgroundMark x1="11935" y1="42480" x2="11935" y2="42480"/>
                        <a14:backgroundMark x1="2903" y1="84169" x2="2903" y2="84169"/>
                        <a14:backgroundMark x1="6935" y1="10554" x2="6935" y2="10554"/>
                        <a14:backgroundMark x1="33387" y1="5805" x2="33387" y2="5805"/>
                        <a14:backgroundMark x1="25968" y1="7388" x2="25968" y2="7388"/>
                        <a14:backgroundMark x1="16935" y1="5013" x2="16935" y2="5013"/>
                        <a14:backgroundMark x1="35968" y1="79420" x2="35968" y2="79420"/>
                        <a14:backgroundMark x1="17419" y1="45119" x2="17419" y2="45119"/>
                        <a14:backgroundMark x1="46935" y1="72032" x2="46935" y2="72032"/>
                        <a14:backgroundMark x1="6452" y1="69657" x2="6452" y2="696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43050" y="2769619"/>
            <a:ext cx="2095746" cy="128093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8435" b="98848" l="2456" r="100000">
                        <a14:backgroundMark x1="13961" y1="14615" x2="13961" y2="14615"/>
                        <a14:backgroundMark x1="28877" y1="30685" x2="28877" y2="30685"/>
                        <a14:backgroundMark x1="33470" y1="31474" x2="33470" y2="31474"/>
                        <a14:backgroundMark x1="4775" y1="7762" x2="4775" y2="7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844191">
            <a:off x="5117618" y="4467975"/>
            <a:ext cx="2247345" cy="127537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xmlns="" val="1332667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31821" y="147939"/>
            <a:ext cx="5215942" cy="567854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/>
              <a:t>C</a:t>
            </a:r>
            <a:r>
              <a:rPr lang="cs-CZ" sz="2000" b="1" dirty="0"/>
              <a:t>o</a:t>
            </a:r>
            <a:r>
              <a:rPr lang="cs-CZ" sz="2000" b="1" dirty="0" smtClean="0"/>
              <a:t> vyrostlo s dýní na zeleninovém záhonu?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>- Pojmenuj a vyber správné umístění.</a:t>
            </a: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293217" y="521002"/>
            <a:ext cx="6400800" cy="5416159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4572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91718" y="2547130"/>
            <a:ext cx="1479798" cy="127057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36932" y="1492516"/>
            <a:ext cx="820652" cy="805845"/>
          </a:xfrm>
          <a:prstGeom prst="rect">
            <a:avLst/>
          </a:prstGeom>
          <a:noFill/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43253" y="4422343"/>
            <a:ext cx="723764" cy="762869"/>
          </a:xfrm>
          <a:prstGeom prst="rect">
            <a:avLst/>
          </a:prstGeom>
          <a:noFill/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998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116066">
            <a:off x="1748699" y="1231493"/>
            <a:ext cx="1112870" cy="362885"/>
          </a:xfrm>
          <a:prstGeom prst="rect">
            <a:avLst/>
          </a:prstGeom>
          <a:noFill/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100000">
                        <a14:foregroundMark x1="64457" y1="7199" x2="64457" y2="7199"/>
                        <a14:foregroundMark x1="59576" y1="9558" x2="59576" y2="9558"/>
                        <a14:foregroundMark x1="62017" y1="9558" x2="62017" y2="9558"/>
                        <a14:foregroundMark x1="69291" y1="4779" x2="69291" y2="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4391" y="3314736"/>
            <a:ext cx="1035470" cy="787954"/>
          </a:xfrm>
          <a:prstGeom prst="rect">
            <a:avLst/>
          </a:prstGeom>
          <a:noFill/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370761">
            <a:off x="2934654" y="4298773"/>
            <a:ext cx="979818" cy="1063453"/>
          </a:xfrm>
          <a:prstGeom prst="rect">
            <a:avLst/>
          </a:prstGeom>
          <a:noFill/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06" b="100000" l="772" r="100000">
                        <a14:backgroundMark x1="79088" y1="92727" x2="79088" y2="92727"/>
                        <a14:backgroundMark x1="8211" y1="90970" x2="8211" y2="90970"/>
                        <a14:backgroundMark x1="13718" y1="23676" x2="13718" y2="23676"/>
                        <a14:backgroundMark x1="12635" y1="48910" x2="12635" y2="48910"/>
                        <a14:backgroundMark x1="28159" y1="10280" x2="28159" y2="102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55061" y="4806301"/>
            <a:ext cx="740474" cy="857231"/>
          </a:xfrm>
          <a:prstGeom prst="rect">
            <a:avLst/>
          </a:prstGeom>
          <a:noFill/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100000" l="0" r="100000">
                        <a14:backgroundMark x1="68362" y1="93031" x2="68362" y2="93031"/>
                        <a14:backgroundMark x1="61935" y1="14776" x2="61935" y2="14776"/>
                        <a14:backgroundMark x1="88871" y1="75989" x2="88871" y2="75989"/>
                        <a14:backgroundMark x1="44355" y1="75198" x2="44355" y2="75198"/>
                        <a14:backgroundMark x1="61935" y1="86807" x2="61935" y2="86807"/>
                        <a14:backgroundMark x1="54839" y1="85752" x2="54839" y2="85752"/>
                        <a14:backgroundMark x1="58387" y1="91557" x2="58387" y2="91557"/>
                        <a14:backgroundMark x1="11935" y1="42480" x2="11935" y2="42480"/>
                        <a14:backgroundMark x1="2903" y1="84169" x2="2903" y2="84169"/>
                        <a14:backgroundMark x1="6935" y1="10554" x2="6935" y2="10554"/>
                        <a14:backgroundMark x1="33387" y1="5805" x2="33387" y2="5805"/>
                        <a14:backgroundMark x1="25968" y1="7388" x2="25968" y2="7388"/>
                        <a14:backgroundMark x1="16935" y1="5013" x2="16935" y2="5013"/>
                        <a14:backgroundMark x1="35968" y1="79420" x2="35968" y2="79420"/>
                        <a14:backgroundMark x1="17419" y1="45119" x2="17419" y2="45119"/>
                        <a14:backgroundMark x1="46935" y1="72032" x2="46935" y2="72032"/>
                        <a14:backgroundMark x1="6452" y1="69657" x2="6452" y2="696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4325" y="3817701"/>
            <a:ext cx="1196129" cy="731083"/>
          </a:xfrm>
          <a:prstGeom prst="rect">
            <a:avLst/>
          </a:prstGeom>
          <a:noFill/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8435" b="98848" l="2456" r="100000">
                        <a14:backgroundMark x1="13961" y1="14615" x2="13961" y2="14615"/>
                        <a14:backgroundMark x1="28877" y1="30685" x2="28877" y2="30685"/>
                        <a14:backgroundMark x1="33470" y1="31474" x2="33470" y2="31474"/>
                        <a14:backgroundMark x1="4775" y1="7762" x2="4775" y2="7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89938" y="5219769"/>
            <a:ext cx="1552659" cy="881140"/>
          </a:xfrm>
          <a:prstGeom prst="rect">
            <a:avLst/>
          </a:prstGeom>
          <a:noFill/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606" b="98243" l="662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09264" y="2400469"/>
            <a:ext cx="1175151" cy="107059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>
            <a:off x="3649701" y="2174749"/>
            <a:ext cx="1160445" cy="971732"/>
          </a:xfrm>
          <a:prstGeom prst="rect">
            <a:avLst/>
          </a:prstGeom>
          <a:noFill/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5" cstate="print"/>
          <a:stretch>
            <a:fillRect/>
          </a:stretch>
        </p:blipFill>
        <p:spPr>
          <a:xfrm rot="9356510">
            <a:off x="1798833" y="1837667"/>
            <a:ext cx="1561111" cy="858160"/>
          </a:xfrm>
          <a:prstGeom prst="rect">
            <a:avLst/>
          </a:prstGeom>
          <a:noFill/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6" cstate="print"/>
          <a:stretch>
            <a:fillRect/>
          </a:stretch>
        </p:blipFill>
        <p:spPr>
          <a:xfrm>
            <a:off x="4186926" y="3555240"/>
            <a:ext cx="924876" cy="1734207"/>
          </a:xfrm>
          <a:prstGeom prst="rect">
            <a:avLst/>
          </a:prstGeom>
          <a:noFill/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7" cstate="print"/>
          <a:stretch>
            <a:fillRect/>
          </a:stretch>
        </p:blipFill>
        <p:spPr>
          <a:xfrm>
            <a:off x="611317" y="2570048"/>
            <a:ext cx="1070684" cy="932947"/>
          </a:xfrm>
          <a:prstGeom prst="rect">
            <a:avLst/>
          </a:prstGeom>
          <a:noFill/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8" cstate="print"/>
          <a:stretch>
            <a:fillRect/>
          </a:stretch>
        </p:blipFill>
        <p:spPr>
          <a:xfrm rot="21227889">
            <a:off x="3336343" y="1030040"/>
            <a:ext cx="1483551" cy="898949"/>
          </a:xfrm>
          <a:prstGeom prst="rect">
            <a:avLst/>
          </a:prstGeom>
          <a:noFill/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100000">
                        <a14:foregroundMark x1="64457" y1="7199" x2="64457" y2="7199"/>
                        <a14:foregroundMark x1="59576" y1="9558" x2="59576" y2="9558"/>
                        <a14:foregroundMark x1="62017" y1="9558" x2="62017" y2="9558"/>
                        <a14:foregroundMark x1="69291" y1="4779" x2="69291" y2="47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08138" y="4548784"/>
            <a:ext cx="1405679" cy="1069669"/>
          </a:xfrm>
          <a:prstGeom prst="rect">
            <a:avLst/>
          </a:prstGeom>
          <a:noFill/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933518" y="963561"/>
            <a:ext cx="1222215" cy="1200163"/>
          </a:xfrm>
          <a:prstGeom prst="rect">
            <a:avLst/>
          </a:prstGeom>
          <a:noFill/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370761">
            <a:off x="7736353" y="829164"/>
            <a:ext cx="1454377" cy="1578520"/>
          </a:xfrm>
          <a:prstGeom prst="rect">
            <a:avLst/>
          </a:prstGeom>
          <a:noFill/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06" b="100000" l="772" r="100000">
                        <a14:backgroundMark x1="79088" y1="92727" x2="79088" y2="92727"/>
                        <a14:backgroundMark x1="8211" y1="90970" x2="8211" y2="90970"/>
                        <a14:backgroundMark x1="13718" y1="23676" x2="13718" y2="23676"/>
                        <a14:backgroundMark x1="12635" y1="48910" x2="12635" y2="48910"/>
                        <a14:backgroundMark x1="28159" y1="10280" x2="28159" y2="102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822446" y="768556"/>
            <a:ext cx="1197254" cy="1386035"/>
          </a:xfrm>
          <a:prstGeom prst="rect">
            <a:avLst/>
          </a:prstGeom>
          <a:noFill/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998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375465">
            <a:off x="5898509" y="2814850"/>
            <a:ext cx="1440222" cy="469628"/>
          </a:xfrm>
          <a:prstGeom prst="rect">
            <a:avLst/>
          </a:prstGeom>
          <a:noFill/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100000" l="0" r="100000">
                        <a14:backgroundMark x1="68362" y1="93031" x2="68362" y2="93031"/>
                        <a14:backgroundMark x1="61935" y1="14776" x2="61935" y2="14776"/>
                        <a14:backgroundMark x1="88871" y1="75989" x2="88871" y2="75989"/>
                        <a14:backgroundMark x1="44355" y1="75198" x2="44355" y2="75198"/>
                        <a14:backgroundMark x1="61935" y1="86807" x2="61935" y2="86807"/>
                        <a14:backgroundMark x1="54839" y1="85752" x2="54839" y2="85752"/>
                        <a14:backgroundMark x1="58387" y1="91557" x2="58387" y2="91557"/>
                        <a14:backgroundMark x1="11935" y1="42480" x2="11935" y2="42480"/>
                        <a14:backgroundMark x1="2903" y1="84169" x2="2903" y2="84169"/>
                        <a14:backgroundMark x1="6935" y1="10554" x2="6935" y2="10554"/>
                        <a14:backgroundMark x1="33387" y1="5805" x2="33387" y2="5805"/>
                        <a14:backgroundMark x1="25968" y1="7388" x2="25968" y2="7388"/>
                        <a14:backgroundMark x1="16935" y1="5013" x2="16935" y2="5013"/>
                        <a14:backgroundMark x1="35968" y1="79420" x2="35968" y2="79420"/>
                        <a14:backgroundMark x1="17419" y1="45119" x2="17419" y2="45119"/>
                        <a14:backgroundMark x1="46935" y1="72032" x2="46935" y2="72032"/>
                        <a14:backgroundMark x1="6452" y1="69657" x2="6452" y2="696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72648" y="2656782"/>
            <a:ext cx="1541169" cy="941974"/>
          </a:xfrm>
          <a:prstGeom prst="rect">
            <a:avLst/>
          </a:prstGeom>
          <a:noFill/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75043" y="4216266"/>
            <a:ext cx="1107440" cy="1167275"/>
          </a:xfrm>
          <a:prstGeom prst="rect">
            <a:avLst/>
          </a:prstGeom>
          <a:noFill/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8435" b="98848" l="2456" r="100000">
                        <a14:backgroundMark x1="13961" y1="14615" x2="13961" y2="14615"/>
                        <a14:backgroundMark x1="28877" y1="30685" x2="28877" y2="30685"/>
                        <a14:backgroundMark x1="33470" y1="31474" x2="33470" y2="31474"/>
                        <a14:backgroundMark x1="4775" y1="7762" x2="4775" y2="7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15748">
            <a:off x="7780199" y="4436664"/>
            <a:ext cx="1913860" cy="108612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337142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2228044" y="418564"/>
            <a:ext cx="6697016" cy="643943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60631" y="1974971"/>
            <a:ext cx="3631842" cy="29414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10955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8" dur="100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2F2F2"/>
                                      </p:to>
                                    </p:animClr>
                                    <p:animClr clrSpc="rgb" dir="cw">
                                      <p:cBhvr>
                                        <p:cTn id="9" dur="100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2F2F2"/>
                                      </p:to>
                                    </p:animClr>
                                    <p:set>
                                      <p:cBhvr>
                                        <p:cTn id="10" dur="100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100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dirty="0" smtClean="0"/>
              <a:t>zdroje</a:t>
            </a:r>
          </a:p>
          <a:p>
            <a:r>
              <a:rPr lang="cs-CZ" dirty="0" smtClean="0"/>
              <a:t>-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(vnímání)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je zaměřen na zrakové vnímání a prostorovou orientaci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Podpoříme zrakové vnímání a zrakovou paměť, prostorovou orientaci</a:t>
            </a:r>
          </a:p>
          <a:p>
            <a:r>
              <a:rPr lang="cs-CZ" dirty="0" smtClean="0"/>
              <a:t>Rozpoznání základních druhů ovoce, zeleniny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Snímek č.2 - rozpoznání dýně mezi ostatní zeleninou  a seznámení s dalšími druhy na snímku.</a:t>
            </a:r>
          </a:p>
          <a:p>
            <a:r>
              <a:rPr lang="cs-CZ" dirty="0" smtClean="0"/>
              <a:t>Snímek č.3 – 4  - procvičení pravolevé orientace.</a:t>
            </a:r>
          </a:p>
          <a:p>
            <a:r>
              <a:rPr lang="cs-CZ" dirty="0" smtClean="0"/>
              <a:t>Snímek č. 5 – 6 – procvičení prostorové orientace.</a:t>
            </a:r>
          </a:p>
          <a:p>
            <a:r>
              <a:rPr lang="cs-CZ" dirty="0" smtClean="0"/>
              <a:t>Snímek č. 7 - 9 – procvičení zrakového vnímání v prostoru. Děti na základě zadání vybírají, nebo určují správný čtvereček s tečkou.</a:t>
            </a:r>
          </a:p>
          <a:p>
            <a:r>
              <a:rPr lang="cs-CZ" dirty="0" smtClean="0"/>
              <a:t>Snímek č. 10 – 11 – procvičení zrakové paměti, kdy snímek č. 10 slouží pouze k zobrazení a snímek č. 11 praktickému cvičení. Klikáním na vybranou zeleninu se ta následně objevuje na záhonku.</a:t>
            </a:r>
          </a:p>
          <a:p>
            <a:r>
              <a:rPr lang="cs-CZ" dirty="0" smtClean="0"/>
              <a:t>Na snímcích jsou použity animační efekty a aktivační událost, které po kliknutí na vybraný objekt nabízí dětem zpětnou vazbu.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Součástí materiálu jsou vytvořené pracovní listy.</a:t>
            </a:r>
          </a:p>
          <a:p>
            <a:r>
              <a:rPr lang="cs-CZ" dirty="0" smtClean="0"/>
              <a:t>Využití nástrojů z KUMUČE: například nůžky, obrázkové kartičky, lepidlo, magnetická tabulka</a:t>
            </a:r>
          </a:p>
          <a:p>
            <a:r>
              <a:rPr lang="cs-CZ" dirty="0" smtClean="0"/>
              <a:t>PEXESO: vystřižení pexesa, hra podle pravidel, hrací žeton – kdo je na tahu</a:t>
            </a:r>
          </a:p>
          <a:p>
            <a:r>
              <a:rPr lang="cs-CZ" dirty="0" smtClean="0"/>
              <a:t>ORIENTACE: vystřižení jednotlivých kartiček, přiložené žetony slouží jako motivace, odměna.</a:t>
            </a:r>
          </a:p>
          <a:p>
            <a:r>
              <a:rPr lang="cs-CZ" dirty="0" smtClean="0"/>
              <a:t>Možné úkoly: Najdi, kde roste, Co do skupiny (ovoce, zelenina) patří X nepatří, Dej na určené místo, Co se změnilo a kde, Co se skrývá pod otočeným obrázkem.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Provádět jednoduché úkony s technickými pomůckami (nůžky, lepidlo).</a:t>
            </a:r>
          </a:p>
          <a:p>
            <a:r>
              <a:rPr lang="cs-CZ" dirty="0" smtClean="0"/>
              <a:t>Správně vyslovovat a pojmenovat zobrazené obrázky.</a:t>
            </a:r>
          </a:p>
          <a:p>
            <a:r>
              <a:rPr lang="cs-CZ" dirty="0" smtClean="0"/>
              <a:t>Vědomě využívat všech smyslů, záměrně pozorovat, postřehovat, všímat si.</a:t>
            </a:r>
          </a:p>
          <a:p>
            <a:r>
              <a:rPr lang="cs-CZ" dirty="0" smtClean="0"/>
              <a:t>Záměrně se soustředit a udržet pozornost.</a:t>
            </a:r>
          </a:p>
          <a:p>
            <a:r>
              <a:rPr lang="cs-CZ" dirty="0" smtClean="0"/>
              <a:t>Zapamatovat si umístění obrázku na daném místě.</a:t>
            </a:r>
          </a:p>
          <a:p>
            <a:r>
              <a:rPr lang="cs-CZ" dirty="0" smtClean="0"/>
              <a:t>Uplatňovat postřeh a rychlost.</a:t>
            </a:r>
          </a:p>
          <a:p>
            <a:r>
              <a:rPr lang="cs-CZ" dirty="0" smtClean="0"/>
              <a:t>Chápat prostorové pojmy, orientovat se v prostoru i v rovině, rozlišovat vzájemnou polohu objektů.</a:t>
            </a:r>
          </a:p>
          <a:p>
            <a:r>
              <a:rPr lang="cs-CZ" dirty="0" smtClean="0"/>
              <a:t>Postupovat a učit se podle pokynů a instrukcí.</a:t>
            </a:r>
          </a:p>
          <a:p>
            <a:r>
              <a:rPr lang="cs-CZ" dirty="0" smtClean="0"/>
              <a:t>Prožívat radost ze zvládnutého </a:t>
            </a:r>
            <a:r>
              <a:rPr lang="cs-CZ" smtClean="0"/>
              <a:t>a poznaného.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562</Words>
  <Application>Microsoft Office PowerPoint</Application>
  <PresentationFormat>Vlastní</PresentationFormat>
  <Paragraphs>76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Dýně – orientace </vt:lpstr>
      <vt:lpstr>Najdi dýni.</vt:lpstr>
      <vt:lpstr>Která zelenina je vpravo od dýně? - Najdi a pojmenuj.</vt:lpstr>
      <vt:lpstr>Která zelenina je vlevo od dýně?  - Najdi a pojmenuj.</vt:lpstr>
      <vt:lpstr>Která zelenina je pod dýní?  - Najdi a pojmenuj.</vt:lpstr>
      <vt:lpstr>Která zelenina je nad dýní?  - Najdi a pojmenuj.</vt:lpstr>
      <vt:lpstr>Najdi a urči, kde je paprika. - Vyber správné umístění.</vt:lpstr>
      <vt:lpstr>Najdi a urči, kde je brokolice. - Vyber správné umístění.</vt:lpstr>
      <vt:lpstr>Najdi a urči, kde je květák. - Vyber správné umístění.</vt:lpstr>
      <vt:lpstr>Co roste s dýní na zeleninovém záhonu?  - prohlédni si a zapamatuj. </vt:lpstr>
      <vt:lpstr>Co vyrostlo s dýní na zeleninovém záhonu? - Pojmenuj a vyber správné umístění.</vt:lpstr>
      <vt:lpstr>Snímek 12</vt:lpstr>
      <vt:lpstr>Použité odkazy</vt:lpstr>
      <vt:lpstr>Metodický pokyn Integrovaný blok: (vnímání)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2015-03-20T10:18:09Z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