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Default Extension="vml" ContentType="application/vnd.openxmlformats-officedocument.vmlDrawing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4" r:id="rId5"/>
    <p:sldId id="285" r:id="rId6"/>
    <p:sldId id="286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00"/>
    <a:srgbClr val="00CC01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30" y="-63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5.png"/><Relationship Id="rId7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package" Target="../embeddings/Dokument_aplikace_Microsoft_Office_Word2.docx"/><Relationship Id="rId3" Type="http://schemas.openxmlformats.org/officeDocument/2006/relationships/image" Target="../media/image9.png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3.xml"/><Relationship Id="rId3" Type="http://schemas.openxmlformats.org/officeDocument/2006/relationships/image" Target="../media/image5.png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package" Target="../embeddings/Dokument_aplikace_Microsoft_Office_Word3.doc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comments" Target="../comments/comment4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6" Type="http://schemas.openxmlformats.org/officeDocument/2006/relationships/package" Target="../embeddings/Dokument_aplikace_Microsoft_Office_Word4.docx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Ekologický vláček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Vztah k </a:t>
            </a:r>
            <a:r>
              <a:rPr lang="cs-CZ" sz="2400" b="0" i="0" baseline="0" smtClean="0"/>
              <a:t>životnímu prostředí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1" y="493364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 modrého vagónku </a:t>
            </a:r>
            <a:r>
              <a:rPr lang="cs-CZ" b="1" dirty="0" smtClean="0"/>
              <a:t>vyber, </a:t>
            </a:r>
            <a:r>
              <a:rPr lang="cs-CZ" b="1" dirty="0" smtClean="0"/>
              <a:t>co je z papíru. </a:t>
            </a:r>
            <a:endParaRPr lang="cs-CZ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80111" y="4781992"/>
            <a:ext cx="1192567" cy="21123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19757" y="4535306"/>
            <a:ext cx="1224659" cy="217421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28907" y="5133227"/>
            <a:ext cx="1980701" cy="111689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182690" y="5013452"/>
            <a:ext cx="1962321" cy="1336904"/>
          </a:xfrm>
          <a:prstGeom prst="rect">
            <a:avLst/>
          </a:prstGeom>
        </p:spPr>
      </p:pic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327085126"/>
              </p:ext>
            </p:extLst>
          </p:nvPr>
        </p:nvGraphicFramePr>
        <p:xfrm>
          <a:off x="300038" y="1558925"/>
          <a:ext cx="11228387" cy="3422650"/>
        </p:xfrm>
        <a:graphic>
          <a:graphicData uri="http://schemas.openxmlformats.org/presentationml/2006/ole">
            <p:oleObj spid="_x0000_s1043" name="Dokument" r:id="rId7" imgW="6872324" imgH="2095323" progId="Word.Document.12">
              <p:embed/>
            </p:oleObj>
          </a:graphicData>
        </a:graphic>
      </p:graphicFrame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11054299" y="5894032"/>
            <a:ext cx="948251" cy="815488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1.48148E-6 L -0.4194 -0.25902 L -0.4194 -0.25902 L -0.4194 -0.25902 " pathEditMode="relative" ptsTypes="AAAA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035" b="62038" l="20243" r="808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03618" y="4721891"/>
            <a:ext cx="1927251" cy="2409065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072975" y="498968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 zeleného vagónku </a:t>
            </a:r>
            <a:r>
              <a:rPr lang="cs-CZ" b="1" dirty="0" smtClean="0"/>
              <a:t>vyber, </a:t>
            </a:r>
            <a:r>
              <a:rPr lang="cs-CZ" b="1" dirty="0" smtClean="0"/>
              <a:t>co je ze skla. </a:t>
            </a:r>
            <a:endParaRPr lang="cs-CZ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685920" y="5079263"/>
            <a:ext cx="992253" cy="119837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399994" y="5256062"/>
            <a:ext cx="1588682" cy="84477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537121" y="4616397"/>
            <a:ext cx="1015108" cy="1802336"/>
          </a:xfrm>
          <a:prstGeom prst="rect">
            <a:avLst/>
          </a:prstGeom>
        </p:spPr>
      </p:pic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316913338"/>
              </p:ext>
            </p:extLst>
          </p:nvPr>
        </p:nvGraphicFramePr>
        <p:xfrm>
          <a:off x="0" y="1424671"/>
          <a:ext cx="11228695" cy="3423857"/>
        </p:xfrm>
        <a:graphic>
          <a:graphicData uri="http://schemas.openxmlformats.org/presentationml/2006/ole">
            <p:oleObj spid="_x0000_s2067" name="Dokument" r:id="rId8" imgW="6872324" imgH="2095323" progId="Word.Document.12">
              <p:embed/>
            </p:oleObj>
          </a:graphicData>
        </a:graphic>
      </p:graphicFrame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11054299" y="5894032"/>
            <a:ext cx="948251" cy="815488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9858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1.85185E-6 L -6.25E-7 -1.85185E-6 C 0.00247 -0.00301 0.00521 -0.00578 0.00742 -0.00926 C 0.00872 -0.01134 0.00924 -0.01481 0.01054 -0.0169 C 0.01211 -0.01921 0.01432 -0.02014 0.01588 -0.02245 C 0.01745 -0.02453 0.01862 -0.02754 0.02005 -0.02986 C 0.02174 -0.03264 0.02383 -0.03472 0.02539 -0.0375 C 0.03216 -0.04953 0.02656 -0.04514 0.03281 -0.04861 C 0.03476 -0.05949 0.03229 -0.04977 0.03802 -0.05995 C 0.03893 -0.06157 0.03932 -0.06389 0.04023 -0.06551 C 0.04114 -0.06759 0.04232 -0.06944 0.04336 -0.07129 C 0.04401 -0.0743 0.04453 -0.07778 0.04544 -0.08055 C 0.04635 -0.08333 0.04765 -0.08565 0.0487 -0.08819 C 0.04935 -0.09004 0.05013 -0.0919 0.05078 -0.09375 C 0.05156 -0.09629 0.05208 -0.09884 0.05286 -0.10139 C 0.05286 -0.10139 0.0582 -0.11528 0.05924 -0.11828 L 0.06133 -0.12384 C 0.06172 -0.12569 0.06185 -0.12778 0.06237 -0.1294 C 0.06354 -0.13333 0.06523 -0.13703 0.06653 -0.14074 C 0.06732 -0.14259 0.0681 -0.14444 0.06875 -0.14629 C 0.07513 -0.16898 0.06692 -0.14097 0.07291 -0.15949 C 0.0737 -0.16203 0.07448 -0.16435 0.075 -0.16713 C 0.07552 -0.16875 0.07552 -0.17083 0.07604 -0.17268 C 0.07851 -0.18009 0.0789 -0.17963 0.08242 -0.18403 C 0.08281 -0.18703 0.08294 -0.19028 0.08346 -0.19328 C 0.08398 -0.19606 0.08502 -0.19815 0.08554 -0.20092 C 0.08828 -0.2118 0.08476 -0.20116 0.0888 -0.21203 C 0.08919 -0.21528 0.08945 -0.21828 0.08984 -0.22153 C 0.0901 -0.22407 0.09062 -0.22639 0.09088 -0.22893 C 0.09284 -0.25023 0.09075 -0.2375 0.09297 -0.24953 C 0.09336 -0.25602 0.09349 -0.26227 0.09401 -0.26852 C 0.09427 -0.27037 0.09518 -0.27199 0.09518 -0.27407 C 0.09518 -0.28171 0.09453 -0.28912 0.09401 -0.29653 C 0.09205 -0.32916 0.09466 -0.28125 0.0888 -0.32291 C 0.08607 -0.34213 0.08971 -0.31828 0.08554 -0.33796 C 0.08515 -0.34028 0.08502 -0.34305 0.0845 -0.34537 C 0.08398 -0.34815 0.08307 -0.35023 0.08242 -0.35301 C 0.08164 -0.35671 0.08138 -0.36065 0.08034 -0.36412 C 0.075 -0.38333 0.0819 -0.35972 0.075 -0.37916 C 0.07422 -0.38171 0.07383 -0.38449 0.07291 -0.3868 C 0.072 -0.38889 0.0707 -0.39028 0.06979 -0.39236 C 0.06901 -0.39421 0.06849 -0.39653 0.06771 -0.39791 C 0.06679 -0.39953 0.06549 -0.40023 0.06445 -0.40185 C 0.06302 -0.40416 0.06172 -0.40694 0.06028 -0.40926 C 0.05768 -0.41319 0.05586 -0.41366 0.05286 -0.4169 C 0.04713 -0.42268 0.05234 -0.41898 0.04648 -0.42245 C 0.04453 -0.42592 0.04284 -0.42963 0.04023 -0.43171 C 0.03685 -0.43449 0.03307 -0.43588 0.02955 -0.4375 C 0.02825 -0.43866 0.02682 -0.44004 0.02539 -0.4412 C 0.02435 -0.4419 0.02317 -0.44213 0.02226 -0.44305 C 0.02109 -0.44398 0.02018 -0.44583 0.01901 -0.44676 C 0.01771 -0.44815 0.01627 -0.44953 0.01484 -0.45069 C 0.0138 -0.45139 0.01263 -0.45162 0.01172 -0.45254 C 0.00442 -0.45903 0.01302 -0.45416 0.00429 -0.4581 C -0.00352 -0.46736 0.00625 -0.45602 -0.00313 -0.46551 C -0.0043 -0.46666 -0.00521 -0.46828 -0.00625 -0.46944 C -0.00729 -0.47014 -0.01289 -0.4743 -0.01472 -0.475 C -0.01654 -0.47569 -0.01823 -0.47616 -0.02005 -0.47685 C -0.0211 -0.47824 -0.02201 -0.47986 -0.02318 -0.48055 C -0.02448 -0.48171 -0.02604 -0.48171 -0.02748 -0.48241 C -0.02956 -0.48356 -0.03164 -0.48541 -0.03373 -0.48634 C -0.03659 -0.4875 -0.03959 -0.48773 -0.04219 -0.49004 C -0.04362 -0.4912 -0.04492 -0.49282 -0.04649 -0.49375 C -0.04987 -0.49606 -0.05599 -0.49676 -0.05912 -0.49745 C -0.06016 -0.49815 -0.0612 -0.4993 -0.06224 -0.4993 C -0.0767 -0.4993 -0.09115 -0.49861 -0.1056 -0.49745 C -0.10703 -0.49745 -0.10847 -0.49606 -0.10977 -0.4956 C -0.11328 -0.49444 -0.11953 -0.49352 -0.12253 -0.49004 C -0.12656 -0.48518 -0.12448 -0.48703 -0.12891 -0.48449 L -0.13516 -0.47685 C -0.1362 -0.47569 -0.1375 -0.47477 -0.13841 -0.47315 C -0.13946 -0.47129 -0.14037 -0.46921 -0.14154 -0.46759 C -0.14245 -0.46597 -0.14375 -0.46528 -0.14466 -0.46366 C -0.15508 -0.44838 -0.14167 -0.46713 -0.15 -0.45254 C -0.15091 -0.45092 -0.15222 -0.45023 -0.15313 -0.44861 C -0.1543 -0.44699 -0.15534 -0.44514 -0.15625 -0.44305 C -0.15781 -0.43958 -0.16055 -0.43171 -0.16055 -0.43171 C -0.16094 -0.42986 -0.16107 -0.42801 -0.16159 -0.42616 C -0.16211 -0.42407 -0.16315 -0.42268 -0.16367 -0.4206 C -0.16459 -0.4169 -0.16576 -0.40926 -0.16576 -0.40926 C -0.1655 -0.39791 -0.16537 -0.3868 -0.16472 -0.37546 C -0.16472 -0.37361 -0.1638 -0.37176 -0.16367 -0.36991 C -0.16341 -0.35231 -0.16367 -0.33472 -0.16367 -0.31736 L -0.16159 -0.30972 L -0.16159 -0.30972 " pathEditMode="relative" ptsTypes="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38999" y="4757021"/>
            <a:ext cx="1099041" cy="1946667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354021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495758353"/>
              </p:ext>
            </p:extLst>
          </p:nvPr>
        </p:nvGraphicFramePr>
        <p:xfrm>
          <a:off x="0" y="1425039"/>
          <a:ext cx="11228695" cy="3423857"/>
        </p:xfrm>
        <a:graphic>
          <a:graphicData uri="http://schemas.openxmlformats.org/presentationml/2006/ole">
            <p:oleObj spid="_x0000_s3091" name="Dokument" r:id="rId4" imgW="6872324" imgH="2095323" progId="Word.Document.12">
              <p:embed/>
            </p:oleObj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 žlutého vagónku </a:t>
            </a:r>
            <a:r>
              <a:rPr lang="cs-CZ" b="1" dirty="0" smtClean="0"/>
              <a:t>vyber, </a:t>
            </a:r>
            <a:r>
              <a:rPr lang="cs-CZ" b="1" dirty="0" smtClean="0"/>
              <a:t>co je z plastu.</a:t>
            </a:r>
            <a:endParaRPr lang="cs-CZ" b="1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22344" y="4822309"/>
            <a:ext cx="955366" cy="16962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826019" y="4757021"/>
            <a:ext cx="1926503" cy="24081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930808" y="5121691"/>
            <a:ext cx="2048434" cy="1152244"/>
          </a:xfrm>
          <a:prstGeom prst="rect">
            <a:avLst/>
          </a:prstGeom>
        </p:spPr>
      </p:pic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11054299" y="5894032"/>
            <a:ext cx="948251" cy="815488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9559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54167E-6 -5.55556E-6 L -8.54167E-6 -5.55556E-6 C -0.00157 -0.02501 -0.00196 -0.02315 -8.54167E-6 -0.05649 C 0.00025 -0.06158 0.0013 -0.06644 0.00208 -0.07153 L 0.00312 -0.07894 C 0.00403 -0.09121 0.00364 -0.0919 0.0052 -0.1014 C 0.00559 -0.10348 0.00585 -0.10533 0.00624 -0.10718 C 0.00689 -0.10973 0.00781 -0.11204 0.00846 -0.11459 C 0.00885 -0.11714 0.00911 -0.11968 0.0095 -0.12223 C 0.00976 -0.12408 0.01015 -0.12593 0.01054 -0.12778 C 0.01093 -0.13033 0.01106 -0.13288 0.01158 -0.13519 C 0.0121 -0.13797 0.01301 -0.14028 0.01367 -0.14283 C 0.01406 -0.14468 0.01445 -0.14653 0.01471 -0.14839 C 0.01549 -0.15348 0.01523 -0.15903 0.01679 -0.16343 L 0.019 -0.16899 C 0.02343 -0.19283 0.01874 -0.16876 0.02317 -0.18982 C 0.02356 -0.19167 0.02369 -0.19352 0.02421 -0.19538 C 0.02486 -0.19746 0.02578 -0.19908 0.0263 -0.20093 C 0.02877 -0.20973 0.02578 -0.21135 0.03163 -0.22153 C 0.03268 -0.22362 0.03385 -0.22524 0.03476 -0.22732 C 0.03632 -0.23079 0.03697 -0.23589 0.03906 -0.23843 C 0.04049 -0.24052 0.04205 -0.2419 0.04322 -0.24422 C 0.04453 -0.2463 0.04544 -0.24908 0.04648 -0.25163 C 0.04713 -0.25348 0.04765 -0.25579 0.04856 -0.25741 C 0.04947 -0.2588 0.05078 -0.2595 0.05169 -0.26112 C 0.05286 -0.26274 0.05377 -0.26505 0.05481 -0.26667 C 0.05585 -0.26806 0.05703 -0.26899 0.05807 -0.27038 C 0.06848 -0.28589 0.05507 -0.2669 0.06328 -0.28172 C 0.06575 -0.28612 0.06744 -0.28589 0.0707 -0.28727 C 0.07213 -0.28913 0.0733 -0.29167 0.07499 -0.29306 C 0.07656 -0.29422 0.07851 -0.29376 0.0802 -0.29491 C 0.08176 -0.29584 0.08294 -0.29746 0.0845 -0.29862 C 0.08541 -0.29931 0.08658 -0.29977 0.08762 -0.30047 C 0.08906 -0.30163 0.09036 -0.30302 0.09179 -0.30417 C 0.09283 -0.3051 0.094 -0.30533 0.09505 -0.30602 C 0.09609 -0.30718 0.09713 -0.3088 0.09817 -0.30996 C 0.10182 -0.31366 0.10208 -0.31343 0.10559 -0.31552 C 0.10768 -0.31806 0.1095 -0.32153 0.11184 -0.32292 C 0.11301 -0.32362 0.11406 -0.32408 0.1151 -0.32477 C 0.11796 -0.32709 0.12057 -0.33056 0.12356 -0.33241 C 0.1246 -0.33311 0.12578 -0.33334 0.12669 -0.33427 C 0.13762 -0.34491 0.12903 -0.33936 0.13619 -0.34376 C 0.13723 -0.34561 0.13814 -0.34792 0.13932 -0.34931 C 0.14036 -0.35047 0.14153 -0.35024 0.14257 -0.35116 C 0.14361 -0.35209 0.14453 -0.35394 0.1457 -0.35487 C 0.14674 -0.35579 0.14791 -0.35579 0.14882 -0.35672 C 0.15703 -0.36413 0.14726 -0.35765 0.1552 -0.36251 C 0.16028 -0.36829 0.15716 -0.36552 0.16471 -0.36991 C 0.16575 -0.37061 0.16692 -0.37061 0.16783 -0.37177 C 0.172 -0.37663 0.16992 -0.37477 0.17421 -0.37755 C 0.17525 -0.37871 0.17617 -0.38033 0.17734 -0.38126 C 0.17877 -0.38218 0.1802 -0.38241 0.18163 -0.38311 C 0.18268 -0.38357 0.18372 -0.3845 0.18476 -0.38496 C 0.18658 -0.38565 0.18828 -0.38589 0.1901 -0.38681 C 0.1901 -0.38681 0.19804 -0.39144 0.1996 -0.39237 C 0.20064 -0.39306 0.20169 -0.39399 0.20273 -0.39445 C 0.20481 -0.39491 0.20703 -0.39538 0.20911 -0.3963 C 0.21015 -0.39653 0.21119 -0.39769 0.21223 -0.39815 C 0.21471 -0.39885 0.21718 -0.39931 0.21966 -0.40001 C 0.22929 -0.40556 0.21406 -0.397 0.22812 -0.40371 C 0.2302 -0.40487 0.23216 -0.40741 0.23437 -0.40741 L 0.25872 -0.40927 L 0.2957 -0.41112 C 0.31809 -0.41042 0.33385 -0.41181 0.35377 -0.40741 C 0.36536 -0.40487 0.35598 -0.40695 0.36328 -0.40371 C 0.3651 -0.40302 0.36679 -0.40232 0.36861 -0.40186 C 0.3707 -0.40116 0.37278 -0.40093 0.37486 -0.40001 C 0.37838 -0.39839 0.38189 -0.39515 0.38554 -0.39445 C 0.38932 -0.39352 0.39322 -0.39306 0.39713 -0.39237 C 0.39856 -0.3919 0.39999 -0.39121 0.4013 -0.39052 C 0.40351 -0.38936 0.40546 -0.38751 0.40768 -0.38681 C 0.40989 -0.38612 0.41575 -0.38473 0.41822 -0.38311 C 0.41966 -0.38218 0.42096 -0.3801 0.42239 -0.3794 C 0.42486 -0.37802 0.43189 -0.37663 0.43411 -0.37547 C 0.43619 -0.37454 0.43828 -0.37315 0.44036 -0.37177 C 0.4414 -0.37107 0.4427 -0.37107 0.44361 -0.36991 C 0.4457 -0.36737 0.44752 -0.3639 0.44986 -0.36251 C 0.45091 -0.36181 0.45208 -0.36135 0.45312 -0.36065 C 0.45468 -0.35903 0.45937 -0.35255 0.46041 -0.35116 C 0.46145 -0.34977 0.46249 -0.34839 0.46367 -0.34746 C 0.46458 -0.34653 0.46575 -0.3463 0.46679 -0.34561 C 0.46757 -0.34491 0.46822 -0.34422 0.46887 -0.34376 L 0.47005 -0.34376 L 0.47005 -0.34376 " pathEditMode="relative" ptsTypes="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34764" y="4871533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Roztřiď vše do správných vagónků.  </a:t>
            </a:r>
            <a:endParaRPr lang="cs-CZ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25895" y="4768818"/>
            <a:ext cx="1106036" cy="195905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098173" y="5192012"/>
            <a:ext cx="2047248" cy="11543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120020" y="5129085"/>
            <a:ext cx="1625037" cy="2031297"/>
          </a:xfrm>
          <a:prstGeom prst="rect">
            <a:avLst/>
          </a:prstGeom>
        </p:spPr>
      </p:pic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862209998"/>
              </p:ext>
            </p:extLst>
          </p:nvPr>
        </p:nvGraphicFramePr>
        <p:xfrm>
          <a:off x="130710" y="1425039"/>
          <a:ext cx="11228695" cy="3423857"/>
        </p:xfrm>
        <a:graphic>
          <a:graphicData uri="http://schemas.openxmlformats.org/presentationml/2006/ole">
            <p:oleObj spid="_x0000_s4117" name="Dokument" r:id="rId6" imgW="6872324" imgH="2095323" progId="Word.Document.12">
              <p:embed/>
            </p:oleObj>
          </a:graphicData>
        </a:graphic>
      </p:graphicFrame>
      <p:sp>
        <p:nvSpPr>
          <p:cNvPr id="7" name="Obdélník 6"/>
          <p:cNvSpPr/>
          <p:nvPr/>
        </p:nvSpPr>
        <p:spPr>
          <a:xfrm>
            <a:off x="3992451" y="3580327"/>
            <a:ext cx="1648495" cy="69545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96000" y="3580327"/>
            <a:ext cx="1566930" cy="695459"/>
          </a:xfrm>
          <a:prstGeom prst="rect">
            <a:avLst/>
          </a:prstGeom>
          <a:solidFill>
            <a:srgbClr val="00CC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091314" y="3580327"/>
            <a:ext cx="1580720" cy="69545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11054299" y="5894032"/>
            <a:ext cx="948251" cy="815488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205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8 -0.0206 L 0.14791 -0.3550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06" y="-16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3 0.0257 L 0.16797 -0.316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98" y="-17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11 0.00394 L -0.34571 -0.3192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36" y="-1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b="1" dirty="0" smtClean="0"/>
              <a:t>Děti mají za úkol roztřídit předměty do vagónků dle materiálu.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Environmentální výchova </a:t>
            </a:r>
            <a:r>
              <a:rPr lang="cs-CZ" dirty="0" smtClean="0"/>
              <a:t>– ekologické třídění odpadu.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Na snímku 2 – 5 děti vybírají předměty dle zadání a </a:t>
            </a:r>
            <a:r>
              <a:rPr lang="cs-CZ" dirty="0" smtClean="0"/>
              <a:t>určují, </a:t>
            </a:r>
            <a:r>
              <a:rPr lang="cs-CZ" dirty="0" smtClean="0"/>
              <a:t>do jaké barvy kontejneru (vagónku</a:t>
            </a:r>
            <a:r>
              <a:rPr lang="cs-CZ" dirty="0" smtClean="0"/>
              <a:t>) předmět </a:t>
            </a:r>
            <a:r>
              <a:rPr lang="cs-CZ" dirty="0" smtClean="0"/>
              <a:t>vloží.</a:t>
            </a:r>
          </a:p>
          <a:p>
            <a:pPr marL="45720" indent="0">
              <a:buNone/>
            </a:pPr>
            <a:r>
              <a:rPr lang="cs-CZ" dirty="0" smtClean="0"/>
              <a:t>Za pomoci animačních efektů a aktivační události se dětem zobrazuje zpětná vazba. </a:t>
            </a:r>
          </a:p>
          <a:p>
            <a:pPr marL="45720" indent="0">
              <a:buNone/>
            </a:pPr>
            <a:r>
              <a:rPr lang="cs-CZ" dirty="0" smtClean="0"/>
              <a:t>Materiál je vytvořen pro práci na dotykových zařízení.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Všímat si nepořádku, dbát o pořádek a čistotu.</a:t>
            </a:r>
          </a:p>
          <a:p>
            <a:r>
              <a:rPr lang="cs-CZ" dirty="0" smtClean="0"/>
              <a:t>Nakládat vhodným způsobem s odpady a chápat význam třídění odpadů.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277</Words>
  <Application>Microsoft Office PowerPoint</Application>
  <PresentationFormat>Vlastní</PresentationFormat>
  <Paragraphs>49</Paragraphs>
  <Slides>11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Sheer Green 16x9</vt:lpstr>
      <vt:lpstr>Dokument</vt:lpstr>
      <vt:lpstr>Ekologický vláček </vt:lpstr>
      <vt:lpstr>Do modrého vagónku vyber, co je z papíru. </vt:lpstr>
      <vt:lpstr>Do zeleného vagónku vyber, co je ze skla. </vt:lpstr>
      <vt:lpstr>Do žlutého vagónku vyber, co je z plastu.</vt:lpstr>
      <vt:lpstr>Roztřiď vše do správných vagónků.  </vt:lpstr>
      <vt:lpstr>Použité odkazy</vt:lpstr>
      <vt:lpstr>Metodický pokyn Integrovaný blok:  příroda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2015-03-20T12:21:54Z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