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3" r:id="rId6"/>
    <p:sldId id="262" r:id="rId7"/>
    <p:sldId id="261" r:id="rId8"/>
    <p:sldId id="265" r:id="rId9"/>
    <p:sldId id="260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16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21AA4-114C-4C61-95B4-188C742D66C4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AC29D0-1198-4443-A2DA-CC3386EDC7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684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773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072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006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734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689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6173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156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83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16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65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574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4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444D1-DB3F-4B40-8649-E755DB1B6033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CCF1A-16DB-4E2F-A6AB-3DC2A42C3D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69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ode-de-Hammurabi-1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http://upload.wikimedia.org/wikipedia/commons/thumb/5/58/Code-de-Hammurabi-1.jpg/220px-Code-de-Hammurabi-1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gypt.Giza.Sphinx.01.jpg" TargetMode="External"/><Relationship Id="rId7" Type="http://schemas.openxmlformats.org/officeDocument/2006/relationships/hyperlink" Target="http://office.microsoft.com/cs-cz/images/?CTT=6&amp;ver=14&amp;app=powerpnt.exe" TargetMode="External"/><Relationship Id="rId2" Type="http://schemas.openxmlformats.org/officeDocument/2006/relationships/hyperlink" Target="http://cs.wikipedia.org/wiki/Soubor:Code-de-Hammurabi-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a/ad/Parthenon_from_west.jpg" TargetMode="External"/><Relationship Id="rId5" Type="http://schemas.openxmlformats.org/officeDocument/2006/relationships/hyperlink" Target="http://commons.wikimedia.org/wiki/Hlavn%C3%AD_strana?uselang=cs" TargetMode="External"/><Relationship Id="rId4" Type="http://schemas.openxmlformats.org/officeDocument/2006/relationships/hyperlink" Target="http://faraon.wz.cz/panovnici/kartuse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VY_32_INOVACE_03-41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801469"/>
              </p:ext>
            </p:extLst>
          </p:nvPr>
        </p:nvGraphicFramePr>
        <p:xfrm>
          <a:off x="1419810" y="2583160"/>
          <a:ext cx="6208395" cy="22860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6., 9.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2. </a:t>
                      </a:r>
                      <a:r>
                        <a:rPr lang="cs-CZ" sz="1400" kern="50" dirty="0" smtClean="0">
                          <a:effectLst/>
                        </a:rPr>
                        <a:t>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Učivo o státu pro 6. třídu a opakující  učivo pro 9. třídu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00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Vznik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Vznikaly již ve starověku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Asi 3000 let př.n.l.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Území, které někdo ovládl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Byly to převážně otrokářské státy</a:t>
            </a:r>
          </a:p>
          <a:p>
            <a:pPr>
              <a:lnSpc>
                <a:spcPct val="200000"/>
              </a:lnSpc>
            </a:pPr>
            <a:endParaRPr lang="cs-CZ" dirty="0" smtClean="0"/>
          </a:p>
          <a:p>
            <a:pPr>
              <a:lnSpc>
                <a:spcPct val="20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5874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Pokus se podle obrázků a informací určit, o který stát se jedná: </a:t>
            </a:r>
            <a:endParaRPr lang="cs-CZ" dirty="0"/>
          </a:p>
        </p:txBody>
      </p:sp>
      <p:pic>
        <p:nvPicPr>
          <p:cNvPr id="1026" name="Picture 2" descr="http://upload.wikimedia.org/wikipedia/commons/thumb/5/58/Code-de-Hammurabi-1.jpg/220px-Code-de-Hammurabi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09550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59832" y="2060848"/>
            <a:ext cx="4572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hangingPunct="0"/>
            <a:r>
              <a:rPr lang="cs-CZ" sz="2400" i="1" dirty="0"/>
              <a:t>§ 195 – Jestliže dítě udeřilo svého otce, utnou mu ruku.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0724" y="4797152"/>
            <a:ext cx="352839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err="1" smtClean="0"/>
              <a:t>Chammurapiho</a:t>
            </a:r>
            <a:r>
              <a:rPr lang="cs-CZ" dirty="0" smtClean="0"/>
              <a:t> </a:t>
            </a:r>
            <a:r>
              <a:rPr lang="cs-CZ" sz="2400" dirty="0" smtClean="0"/>
              <a:t>zákoník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061154" y="2957085"/>
            <a:ext cx="457200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hangingPunct="0"/>
            <a:r>
              <a:rPr lang="cs-CZ" sz="2400" i="1" dirty="0"/>
              <a:t>§ 196 – Jestliže plnoprávný občan vyrazil oko plnoprávnému občanu, vyrazí mu oko.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267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Pokus se podle obrázků a informací určit, o který stát se jedná: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05" y="1628800"/>
            <a:ext cx="3912096" cy="2934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Tutancham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023" y="2857011"/>
            <a:ext cx="2016224" cy="2774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04048" y="5631631"/>
            <a:ext cx="3456384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Kartuše</a:t>
            </a:r>
            <a:r>
              <a:rPr lang="cs-CZ" dirty="0" smtClean="0"/>
              <a:t> </a:t>
            </a:r>
            <a:r>
              <a:rPr lang="cs-CZ" sz="2400" dirty="0" smtClean="0"/>
              <a:t>Tutanchamona</a:t>
            </a:r>
            <a:endParaRPr lang="cs-CZ" sz="2400" dirty="0"/>
          </a:p>
        </p:txBody>
      </p:sp>
      <p:pic>
        <p:nvPicPr>
          <p:cNvPr id="2054" name="Picture 6" descr="http://faraon.wz.cz/uvod/bod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76200"/>
            <a:ext cx="66675" cy="6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faraon.wz.cz/uvod/bod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-142875"/>
            <a:ext cx="66675" cy="6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faraon.wz.cz/uvod/bod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228600"/>
            <a:ext cx="66675" cy="66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013875" y="1589310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Královská jména se psala do magické smyčky lana zvané kartuš.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81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Pokus se podle obrázků a informací určit, o který stát se jedná: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400378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44008" y="2708920"/>
            <a:ext cx="3960440" cy="1323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Civilizace starověkého ________ měla ohromný vliv na jazyk, politiku, vzdělávací systém, filozofii, vědu a umění.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4941168"/>
            <a:ext cx="3240360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Nejvýznamnější města - Sparta a Athény</a:t>
            </a:r>
          </a:p>
          <a:p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7644" y="5772165"/>
            <a:ext cx="194421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Pantheon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7037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Nejstarší historie českého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 území Čech přicházejí slovanské kmeny v 6. století</a:t>
            </a:r>
          </a:p>
          <a:p>
            <a:r>
              <a:rPr lang="cs-CZ" dirty="0" smtClean="0"/>
              <a:t>jednotlivé kmeny bojují o moc</a:t>
            </a:r>
          </a:p>
          <a:p>
            <a:r>
              <a:rPr lang="cs-CZ" dirty="0" smtClean="0"/>
              <a:t>vítězí kmen Čechů</a:t>
            </a:r>
          </a:p>
          <a:p>
            <a:r>
              <a:rPr lang="cs-CZ" dirty="0" smtClean="0"/>
              <a:t>vládnoucím rodem se stávají postupně Přemyslovci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928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Jaké historické postavy se schovávají v přesmyčkách a co o nich víte</a:t>
            </a:r>
            <a:r>
              <a:rPr lang="cs-CZ" dirty="0" smtClean="0">
                <a:latin typeface="Calibri" pitchFamily="34" charset="0"/>
              </a:rPr>
              <a:t>?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44824"/>
            <a:ext cx="223224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cap="small" dirty="0" err="1" smtClean="0">
                <a:solidFill>
                  <a:schemeClr val="tx1"/>
                </a:solidFill>
              </a:rPr>
              <a:t>teoČpracech</a:t>
            </a:r>
            <a:endParaRPr lang="cs-CZ" sz="2800" cap="small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2106434"/>
            <a:ext cx="93610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cap="all" dirty="0" err="1" smtClean="0">
                <a:solidFill>
                  <a:schemeClr val="tx1"/>
                </a:solidFill>
              </a:rPr>
              <a:t>izak</a:t>
            </a:r>
            <a:endParaRPr lang="cs-CZ" sz="2800" cap="all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2106434"/>
            <a:ext cx="280831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MILUDSVALATÁ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068960"/>
            <a:ext cx="1800200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LSEŘPYM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5796" y="3068960"/>
            <a:ext cx="2232248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ELČÝKATVRTR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08104" y="3330570"/>
            <a:ext cx="1152128" cy="523220"/>
          </a:xfrm>
          <a:prstGeom prst="rect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OJVIB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293096"/>
            <a:ext cx="244827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AŽLIŠEUBNKNĚ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4725144"/>
            <a:ext cx="230425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CALVASVÝTÁV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5793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Spoj správné informace: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2817" y="1949972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kněžna Libuše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09060" y="2667303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založení Prahy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9060" y="4221088"/>
            <a:ext cx="100811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Kazi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5014" y="2621972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Bivoj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53365" y="3400480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král železný a zlatý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2681" y="5071389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Přemysl Otakar II.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96244" y="5071389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babička sv. Václava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2817" y="4221088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sv.Ludmila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63938" y="1983292"/>
            <a:ext cx="201622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patron české země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2817" y="3388350"/>
            <a:ext cx="154054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sv. Václav</a:t>
            </a:r>
            <a:endParaRPr lang="cs-CZ" dirty="0"/>
          </a:p>
        </p:txBody>
      </p:sp>
      <p:cxnSp>
        <p:nvCxnSpPr>
          <p:cNvPr id="19" name="Přímá spojnice se šipkou 18"/>
          <p:cNvCxnSpPr>
            <a:stCxn id="3" idx="3"/>
            <a:endCxn id="4" idx="1"/>
          </p:cNvCxnSpPr>
          <p:nvPr/>
        </p:nvCxnSpPr>
        <p:spPr>
          <a:xfrm>
            <a:off x="2739041" y="2134638"/>
            <a:ext cx="2370019" cy="717331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6" idx="3"/>
          </p:cNvCxnSpPr>
          <p:nvPr/>
        </p:nvCxnSpPr>
        <p:spPr>
          <a:xfrm>
            <a:off x="2711238" y="2806638"/>
            <a:ext cx="2352700" cy="159911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11" idx="1"/>
          </p:cNvCxnSpPr>
          <p:nvPr/>
        </p:nvCxnSpPr>
        <p:spPr>
          <a:xfrm flipV="1">
            <a:off x="2263359" y="2167958"/>
            <a:ext cx="2800579" cy="1589724"/>
          </a:xfrm>
          <a:prstGeom prst="straightConnector1">
            <a:avLst/>
          </a:prstGeom>
          <a:ln w="28575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10" idx="3"/>
            <a:endCxn id="9" idx="1"/>
          </p:cNvCxnSpPr>
          <p:nvPr/>
        </p:nvCxnSpPr>
        <p:spPr>
          <a:xfrm>
            <a:off x="2739041" y="4405754"/>
            <a:ext cx="2357203" cy="850301"/>
          </a:xfrm>
          <a:prstGeom prst="straightConnector1">
            <a:avLst/>
          </a:prstGeom>
          <a:ln w="285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8" idx="3"/>
            <a:endCxn id="7" idx="1"/>
          </p:cNvCxnSpPr>
          <p:nvPr/>
        </p:nvCxnSpPr>
        <p:spPr>
          <a:xfrm flipV="1">
            <a:off x="2638905" y="3585146"/>
            <a:ext cx="2514460" cy="1670909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6926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203848" y="2805661"/>
            <a:ext cx="2160240" cy="83936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Stát</a:t>
            </a:r>
            <a:endParaRPr lang="cs-CZ" sz="3200" b="1" dirty="0"/>
          </a:p>
        </p:txBody>
      </p:sp>
      <p:cxnSp>
        <p:nvCxnSpPr>
          <p:cNvPr id="6" name="Přímá spojnice se šipkou 5"/>
          <p:cNvCxnSpPr>
            <a:stCxn id="4" idx="6"/>
          </p:cNvCxnSpPr>
          <p:nvPr/>
        </p:nvCxnSpPr>
        <p:spPr>
          <a:xfrm flipV="1">
            <a:off x="5364088" y="2636912"/>
            <a:ext cx="1296144" cy="588431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860032" y="3645024"/>
            <a:ext cx="115212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4" idx="0"/>
            <a:endCxn id="24" idx="3"/>
          </p:cNvCxnSpPr>
          <p:nvPr/>
        </p:nvCxnSpPr>
        <p:spPr>
          <a:xfrm flipH="1" flipV="1">
            <a:off x="3347864" y="2211048"/>
            <a:ext cx="936104" cy="5946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644008" y="1916832"/>
            <a:ext cx="792088" cy="8888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Zaoblený obdélník 18"/>
          <p:cNvSpPr/>
          <p:nvPr/>
        </p:nvSpPr>
        <p:spPr>
          <a:xfrm>
            <a:off x="6660232" y="2402338"/>
            <a:ext cx="1872208" cy="588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obyvatelé</a:t>
            </a:r>
            <a:endParaRPr lang="cs-CZ" sz="28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5396235" y="1484784"/>
            <a:ext cx="1872208" cy="588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území</a:t>
            </a:r>
            <a:endParaRPr lang="cs-CZ" sz="32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5092824" y="4631909"/>
            <a:ext cx="2503512" cy="588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státní</a:t>
            </a:r>
            <a:r>
              <a:rPr lang="cs-CZ" dirty="0" smtClean="0"/>
              <a:t> </a:t>
            </a:r>
            <a:r>
              <a:rPr lang="cs-CZ" sz="2800" dirty="0" smtClean="0"/>
              <a:t>hranice</a:t>
            </a:r>
            <a:endParaRPr lang="cs-CZ" sz="28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683568" y="1916832"/>
            <a:ext cx="2664296" cy="58843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státní</a:t>
            </a:r>
            <a:r>
              <a:rPr lang="cs-CZ" dirty="0" smtClean="0"/>
              <a:t> </a:t>
            </a:r>
            <a:r>
              <a:rPr lang="cs-CZ" sz="2800" dirty="0" smtClean="0"/>
              <a:t>moc</a:t>
            </a:r>
            <a:endParaRPr lang="cs-CZ" sz="2800" dirty="0"/>
          </a:p>
        </p:txBody>
      </p:sp>
      <p:sp>
        <p:nvSpPr>
          <p:cNvPr id="30" name="Šipka dolů 29"/>
          <p:cNvSpPr/>
          <p:nvPr/>
        </p:nvSpPr>
        <p:spPr>
          <a:xfrm>
            <a:off x="971600" y="2508354"/>
            <a:ext cx="72008" cy="71698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lů 30"/>
          <p:cNvSpPr/>
          <p:nvPr/>
        </p:nvSpPr>
        <p:spPr>
          <a:xfrm>
            <a:off x="2411760" y="2508354"/>
            <a:ext cx="72008" cy="1136670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67544" y="3228925"/>
            <a:ext cx="1152128" cy="63570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úřady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1403648" y="3645024"/>
            <a:ext cx="2160240" cy="864096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politická reprezentace</a:t>
            </a:r>
            <a:endParaRPr lang="cs-CZ" dirty="0"/>
          </a:p>
        </p:txBody>
      </p:sp>
      <p:sp>
        <p:nvSpPr>
          <p:cNvPr id="35" name="Šipka dolů 34"/>
          <p:cNvSpPr/>
          <p:nvPr/>
        </p:nvSpPr>
        <p:spPr>
          <a:xfrm>
            <a:off x="4067944" y="3645024"/>
            <a:ext cx="216024" cy="2088232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203848" y="5733256"/>
            <a:ext cx="2192387" cy="648072"/>
          </a:xfrm>
          <a:prstGeom prst="ellipse">
            <a:avLst/>
          </a:prstGeom>
          <a:solidFill>
            <a:srgbClr val="0070C0">
              <a:alpha val="5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historie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89589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Typy státu podle toho, kde je v čele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monarchie</a:t>
            </a:r>
          </a:p>
          <a:p>
            <a:pPr lvl="2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království -  král</a:t>
            </a:r>
          </a:p>
          <a:p>
            <a:pPr lvl="2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knížectví - kníže</a:t>
            </a:r>
          </a:p>
          <a:p>
            <a:pPr lvl="2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císařství –císař</a:t>
            </a:r>
          </a:p>
          <a:p>
            <a:pPr lvl="2"/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cs-CZ" dirty="0" smtClean="0"/>
              <a:t>republika  - prezident</a:t>
            </a:r>
          </a:p>
          <a:p>
            <a:r>
              <a:rPr lang="cs-CZ" dirty="0" smtClean="0"/>
              <a:t>oligarchie – spojení státu a náboženství</a:t>
            </a:r>
          </a:p>
          <a:p>
            <a:pPr lvl="2"/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lvl="3"/>
            <a:endParaRPr lang="cs-CZ" dirty="0"/>
          </a:p>
        </p:txBody>
      </p:sp>
      <p:pic>
        <p:nvPicPr>
          <p:cNvPr id="1028" name="Picture 4" descr="C:\Users\gondkovska\AppData\Local\Microsoft\Windows\Temporary Internet Files\Content.IE5\VD4W4G1K\MP9004328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62145"/>
            <a:ext cx="3992488" cy="267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812360" y="4437112"/>
            <a:ext cx="1008112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1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Urči podle informací o jaký stát se jedná: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císařství</a:t>
            </a:r>
          </a:p>
          <a:p>
            <a:pPr marL="0" indent="0">
              <a:buNone/>
            </a:pPr>
            <a:r>
              <a:rPr lang="cs-CZ" sz="2800" dirty="0" smtClean="0"/>
              <a:t>ostrovní stát, vyspělá ekonomika, častá zemětřesení,</a:t>
            </a:r>
          </a:p>
          <a:p>
            <a:pPr marL="0" indent="0">
              <a:buNone/>
            </a:pPr>
            <a:r>
              <a:rPr lang="cs-CZ" sz="2800" dirty="0" smtClean="0"/>
              <a:t>atomová bomba, kimona, čaj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království</a:t>
            </a:r>
          </a:p>
          <a:p>
            <a:pPr marL="0" indent="0">
              <a:buNone/>
            </a:pPr>
            <a:r>
              <a:rPr lang="cs-CZ" sz="2800" dirty="0" smtClean="0"/>
              <a:t>ostrovní stát, bývala koloniální velmoc, letecká bitva za 2. sv. války, univerzita Oxford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knížectví</a:t>
            </a:r>
          </a:p>
          <a:p>
            <a:pPr marL="0" indent="0">
              <a:buNone/>
            </a:pPr>
            <a:r>
              <a:rPr lang="cs-CZ" sz="2800" dirty="0" smtClean="0"/>
              <a:t>2. nejmenší stát na světě, tvoří ho pouze město, jezdí se tam Formule 1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1700808"/>
            <a:ext cx="1944216" cy="43204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Japonsko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55039" y="4424556"/>
            <a:ext cx="201622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Monako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2951366"/>
            <a:ext cx="3024336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Velká</a:t>
            </a:r>
            <a:r>
              <a:rPr lang="cs-CZ" dirty="0" smtClean="0"/>
              <a:t> </a:t>
            </a:r>
            <a:r>
              <a:rPr lang="cs-CZ" sz="2800" dirty="0" smtClean="0"/>
              <a:t>Británie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9434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600" dirty="0"/>
              <a:t>Fotografie stély [cit. </a:t>
            </a:r>
            <a:r>
              <a:rPr lang="cs-CZ" sz="1600" dirty="0" smtClean="0"/>
              <a:t>2011-10-2]. </a:t>
            </a:r>
            <a:r>
              <a:rPr lang="cs-CZ" sz="1600" dirty="0"/>
              <a:t>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&lt;</a:t>
            </a:r>
            <a:r>
              <a:rPr lang="cs-CZ" sz="1600" u="sng" dirty="0" smtClean="0">
                <a:hlinkClick r:id="rId2"/>
              </a:rPr>
              <a:t>http</a:t>
            </a:r>
            <a:r>
              <a:rPr lang="cs-CZ" sz="1600" u="sng" dirty="0">
                <a:hlinkClick r:id="rId2"/>
              </a:rPr>
              <a:t>://cs.wikipedia.org/wiki/Soubor:Code-de-Hammurabi-1.jpg</a:t>
            </a:r>
            <a:r>
              <a:rPr lang="cs-CZ" sz="1600" dirty="0"/>
              <a:t>&gt;.</a:t>
            </a:r>
          </a:p>
          <a:p>
            <a:pPr hangingPunct="0"/>
            <a:r>
              <a:rPr lang="cs-CZ" sz="1600" dirty="0" err="1" smtClean="0"/>
              <a:t>Egypt.Giza.Sphinx</a:t>
            </a:r>
            <a:r>
              <a:rPr lang="cs-CZ" sz="1600" dirty="0" smtClean="0"/>
              <a:t>.</a:t>
            </a:r>
            <a:r>
              <a:rPr lang="cs-CZ" sz="1600" dirty="0"/>
              <a:t> </a:t>
            </a:r>
            <a:r>
              <a:rPr lang="cs-CZ" sz="1600" dirty="0" smtClean="0"/>
              <a:t> [</a:t>
            </a:r>
            <a:r>
              <a:rPr lang="cs-CZ" sz="1600" dirty="0" smtClean="0"/>
              <a:t>cit.2011-10-2]. </a:t>
            </a:r>
            <a:r>
              <a:rPr lang="cs-CZ" sz="1600" dirty="0" smtClean="0"/>
              <a:t>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</a:t>
            </a:r>
            <a:r>
              <a:rPr lang="cs-CZ" sz="1600" dirty="0" smtClean="0">
                <a:hlinkClick r:id="rId3"/>
              </a:rPr>
              <a:t>  &lt;http://cs.wikipedia.org/wiki/Soubor:Egypt.Giza.Sphinx.01.jpg&gt;</a:t>
            </a:r>
            <a:endParaRPr lang="cs-CZ" sz="1600" dirty="0" smtClean="0"/>
          </a:p>
          <a:p>
            <a:r>
              <a:rPr lang="cs-CZ" sz="1600" dirty="0" smtClean="0"/>
              <a:t>Kartuše[cit.2011-10-2]. </a:t>
            </a:r>
            <a:r>
              <a:rPr lang="cs-CZ" sz="1600" dirty="0" smtClean="0">
                <a:hlinkClick r:id="rId4"/>
              </a:rPr>
              <a:t>http://faraon.wz.cz/panovnici/kartuse.htm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520526" y="3105011"/>
            <a:ext cx="8103939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Pantheon [</a:t>
            </a:r>
            <a:r>
              <a:rPr lang="cs-CZ" sz="1600" dirty="0" smtClean="0"/>
              <a:t>cit.2011-10-2]. </a:t>
            </a:r>
            <a:r>
              <a:rPr lang="cs-CZ" sz="1600" dirty="0" smtClean="0"/>
              <a:t>Dostupný z </a:t>
            </a:r>
            <a:r>
              <a:rPr lang="cs-CZ" sz="1600" dirty="0" err="1" smtClean="0">
                <a:hlinkClick r:id="rId5"/>
              </a:rPr>
              <a:t>Wikimedia</a:t>
            </a:r>
            <a:r>
              <a:rPr lang="cs-CZ" sz="1600" dirty="0" smtClean="0">
                <a:hlinkClick r:id="rId5"/>
              </a:rPr>
              <a:t> </a:t>
            </a:r>
            <a:r>
              <a:rPr lang="cs-CZ" sz="1600" dirty="0" err="1" smtClean="0">
                <a:hlinkClick r:id="rId5"/>
              </a:rPr>
              <a:t>Commons</a:t>
            </a:r>
            <a:r>
              <a:rPr lang="cs-CZ" sz="1600" dirty="0" smtClean="0"/>
              <a:t>. na WWW: &lt;</a:t>
            </a:r>
            <a:r>
              <a:rPr lang="cs-CZ" sz="1600" dirty="0" smtClean="0">
                <a:hlinkClick r:id="rId6"/>
              </a:rPr>
              <a:t>http://upload.wikimedia.org/</a:t>
            </a:r>
            <a:r>
              <a:rPr lang="cs-CZ" sz="1600" dirty="0" err="1" smtClean="0">
                <a:hlinkClick r:id="rId6"/>
              </a:rPr>
              <a:t>wikipedia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commons</a:t>
            </a:r>
            <a:r>
              <a:rPr lang="cs-CZ" sz="1600" dirty="0" smtClean="0">
                <a:hlinkClick r:id="rId6"/>
              </a:rPr>
              <a:t>/a/ad/Parthenon_from_west.jpg</a:t>
            </a:r>
            <a:r>
              <a:rPr lang="cs-CZ" sz="1600" dirty="0" smtClean="0"/>
              <a:t>&gt;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SKÁCELOVÁ, Jana; MRÁZOVÁ, Lenka. </a:t>
            </a:r>
            <a:r>
              <a:rPr lang="cs-CZ" sz="1600" i="1" dirty="0" smtClean="0"/>
              <a:t>Výchova k občanství</a:t>
            </a:r>
            <a:r>
              <a:rPr lang="cs-CZ" sz="1600" dirty="0" smtClean="0"/>
              <a:t>. Brno : Nová škola, 2010. 76 s. ISBN 978-80-7289-127-6.</a:t>
            </a:r>
          </a:p>
          <a:p>
            <a:r>
              <a:rPr lang="cs-CZ" sz="1600" dirty="0" smtClean="0"/>
              <a:t>obrázek1 </a:t>
            </a:r>
            <a:r>
              <a:rPr lang="cs-CZ" sz="1600" smtClean="0"/>
              <a:t>[</a:t>
            </a:r>
            <a:r>
              <a:rPr lang="cs-CZ" sz="1600" smtClean="0"/>
              <a:t>cit.2011-10-2] </a:t>
            </a:r>
            <a:r>
              <a:rPr lang="cs-CZ" sz="1600" dirty="0"/>
              <a:t>dostupné na:</a:t>
            </a:r>
          </a:p>
          <a:p>
            <a:r>
              <a:rPr lang="cs-CZ" sz="1600" dirty="0">
                <a:hlinkClick r:id="rId7"/>
              </a:rPr>
              <a:t>http://office.microsoft.com/cs-cz/images/?CTT=6&amp;ver=14&amp;app=powerpnt.exe </a:t>
            </a:r>
            <a:r>
              <a:rPr lang="cs-CZ" sz="1600" dirty="0"/>
              <a:t> </a:t>
            </a:r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17096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405</Words>
  <Application>Microsoft Office PowerPoint</Application>
  <PresentationFormat>Předvádění na obrazovce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Stát</vt:lpstr>
      <vt:lpstr>Vznik států</vt:lpstr>
      <vt:lpstr>Pokus se podle obrázků a informací určit, o který stát se jedná: </vt:lpstr>
      <vt:lpstr>Pokus se podle obrázků a informací určit, o který stát se jedná: </vt:lpstr>
      <vt:lpstr>Pokus se podle obrázků a informací určit, o který stát se jedná: </vt:lpstr>
      <vt:lpstr>Nejstarší historie českého státu</vt:lpstr>
      <vt:lpstr>Jaké historické postavy se schovávají v přesmyčkách a co o nich víte?</vt:lpstr>
      <vt:lpstr>Spoj správné informace:</vt:lpstr>
      <vt:lpstr>Znaky státu</vt:lpstr>
      <vt:lpstr>Typy státu podle toho, kde je v čele</vt:lpstr>
      <vt:lpstr>Urči podle informací o jaký stát se jedná: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</dc:title>
  <dc:creator>Libuše Gondkovská</dc:creator>
  <cp:lastModifiedBy>Libuše Gondkovská</cp:lastModifiedBy>
  <cp:revision>27</cp:revision>
  <dcterms:created xsi:type="dcterms:W3CDTF">2011-10-13T18:34:36Z</dcterms:created>
  <dcterms:modified xsi:type="dcterms:W3CDTF">2012-03-21T22:15:32Z</dcterms:modified>
</cp:coreProperties>
</file>