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activeX/activeX1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2"/>
  </p:sldMasterIdLst>
  <p:notesMasterIdLst>
    <p:notesMasterId r:id="rId13"/>
  </p:notesMasterIdLst>
  <p:handoutMasterIdLst>
    <p:handoutMasterId r:id="rId14"/>
  </p:handoutMasterIdLst>
  <p:sldIdLst>
    <p:sldId id="272" r:id="rId3"/>
    <p:sldId id="283" r:id="rId4"/>
    <p:sldId id="284" r:id="rId5"/>
    <p:sldId id="285" r:id="rId6"/>
    <p:sldId id="275" r:id="rId7"/>
    <p:sldId id="276" r:id="rId8"/>
    <p:sldId id="277" r:id="rId9"/>
    <p:sldId id="278" r:id="rId10"/>
    <p:sldId id="280" r:id="rId11"/>
    <p:sldId id="281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or" initials="A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F8E7"/>
    <a:srgbClr val="FEF8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353" autoAdjust="0"/>
    <p:restoredTop sz="94918" autoAdjust="0"/>
  </p:normalViewPr>
  <p:slideViewPr>
    <p:cSldViewPr snapToGrid="0">
      <p:cViewPr varScale="1">
        <p:scale>
          <a:sx n="70" d="100"/>
          <a:sy n="70" d="100"/>
        </p:scale>
        <p:origin x="810" y="66"/>
      </p:cViewPr>
      <p:guideLst>
        <p:guide pos="3840"/>
        <p:guide orient="horz" pos="2160"/>
      </p:guideLst>
    </p:cSldViewPr>
  </p:slideViewPr>
  <p:outlineViewPr>
    <p:cViewPr>
      <p:scale>
        <a:sx n="33" d="100"/>
        <a:sy n="33" d="100"/>
      </p:scale>
      <p:origin x="0" y="-63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4" d="100"/>
          <a:sy n="94" d="100"/>
        </p:scale>
        <p:origin x="193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EA5F0D-C1DC-412F-A146-DDB3A74B588F}" type="datetimeFigureOut">
              <a:rPr lang="cs-CZ" smtClean="0"/>
              <a:t>22. 3. 2015</a:t>
            </a:fld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cs-CZ" smtClean="0"/>
              <a:t>Tento projekt je spolufinancován Evropským sociálním fondem a státním rozpočtem České republiky.</a:t>
            </a:r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AE14B8-3CC9-472D-9BC5-A84D80684DE2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7782754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CDE508-72C8-4AB5-AA9C-1584D31690E0}" type="datetimeFigureOut">
              <a:rPr lang="cs-CZ" smtClean="0"/>
              <a:t>22. 3. 2015</a:t>
            </a:fld>
            <a:endParaRPr lang="cs-CZ" dirty="0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 dirty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6" name="Zástupný symbol pro zápatí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cs-CZ" smtClean="0"/>
              <a:t>Tento projekt je spolufinancován Evropským sociálním fondem a státním rozpočtem České republiky.</a:t>
            </a:r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B667E1-E601-4AAF-B95C-B25720D70A60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71113671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B667E1-E601-4AAF-B95C-B25720D70A60}" type="slidenum">
              <a:rPr lang="cs-CZ" smtClean="0"/>
              <a:t>1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9604109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snímek">
    <p:bg>
      <p:bgPr>
        <a:gradFill>
          <a:gsLst>
            <a:gs pos="100000">
              <a:schemeClr val="accent1">
                <a:lumMod val="20000"/>
                <a:lumOff val="80000"/>
                <a:alpha val="86000"/>
              </a:schemeClr>
            </a:gs>
            <a:gs pos="42000">
              <a:schemeClr val="bg1">
                <a:alpha val="40000"/>
              </a:schemeClr>
            </a:gs>
            <a:gs pos="0">
              <a:schemeClr val="accent1">
                <a:lumMod val="20000"/>
                <a:lumOff val="80000"/>
                <a:alpha val="85000"/>
              </a:schemeClr>
            </a:gs>
            <a:gs pos="75000">
              <a:schemeClr val="bg1">
                <a:alpha val="4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Skupina 4"/>
          <p:cNvGrpSpPr/>
          <p:nvPr/>
        </p:nvGrpSpPr>
        <p:grpSpPr>
          <a:xfrm>
            <a:off x="0" y="0"/>
            <a:ext cx="12188825" cy="713232"/>
            <a:chOff x="0" y="0"/>
            <a:chExt cx="12188825" cy="713232"/>
          </a:xfrm>
        </p:grpSpPr>
        <p:sp>
          <p:nvSpPr>
            <p:cNvPr id="7" name="Obdélník 6"/>
            <p:cNvSpPr/>
            <p:nvPr/>
          </p:nvSpPr>
          <p:spPr>
            <a:xfrm flipV="1">
              <a:off x="0" y="73152"/>
              <a:ext cx="12188825" cy="640080"/>
            </a:xfrm>
            <a:prstGeom prst="rect">
              <a:avLst/>
            </a:prstGeom>
            <a:solidFill>
              <a:schemeClr val="accent1">
                <a:alpha val="1686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10" name="Obdélník 9"/>
            <p:cNvSpPr/>
            <p:nvPr/>
          </p:nvSpPr>
          <p:spPr>
            <a:xfrm flipV="1">
              <a:off x="0" y="0"/>
              <a:ext cx="12188825" cy="201168"/>
            </a:xfrm>
            <a:prstGeom prst="rect">
              <a:avLst/>
            </a:prstGeom>
            <a:solidFill>
              <a:schemeClr val="accent1">
                <a:alpha val="2784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</p:grpSp>
      <p:grpSp>
        <p:nvGrpSpPr>
          <p:cNvPr id="11" name="Skupina 10"/>
          <p:cNvGrpSpPr/>
          <p:nvPr/>
        </p:nvGrpSpPr>
        <p:grpSpPr>
          <a:xfrm>
            <a:off x="0" y="0"/>
            <a:ext cx="713232" cy="6858000"/>
            <a:chOff x="0" y="0"/>
            <a:chExt cx="713232" cy="6858000"/>
          </a:xfrm>
        </p:grpSpPr>
        <p:sp>
          <p:nvSpPr>
            <p:cNvPr id="12" name="Obdélník 11"/>
            <p:cNvSpPr/>
            <p:nvPr/>
          </p:nvSpPr>
          <p:spPr>
            <a:xfrm flipH="1">
              <a:off x="73152" y="0"/>
              <a:ext cx="640080" cy="6858000"/>
            </a:xfrm>
            <a:prstGeom prst="rect">
              <a:avLst/>
            </a:prstGeom>
            <a:solidFill>
              <a:schemeClr val="accent1">
                <a:alpha val="1686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13" name="Obdélník 12"/>
            <p:cNvSpPr/>
            <p:nvPr/>
          </p:nvSpPr>
          <p:spPr>
            <a:xfrm flipH="1">
              <a:off x="0" y="0"/>
              <a:ext cx="202718" cy="6858000"/>
            </a:xfrm>
            <a:prstGeom prst="rect">
              <a:avLst/>
            </a:prstGeom>
            <a:solidFill>
              <a:schemeClr val="accent1">
                <a:alpha val="2784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</p:grpSp>
      <p:grpSp>
        <p:nvGrpSpPr>
          <p:cNvPr id="14" name="Skupina 13"/>
          <p:cNvGrpSpPr/>
          <p:nvPr/>
        </p:nvGrpSpPr>
        <p:grpSpPr>
          <a:xfrm>
            <a:off x="11476762" y="0"/>
            <a:ext cx="746886" cy="6858000"/>
            <a:chOff x="11476762" y="0"/>
            <a:chExt cx="746886" cy="6858000"/>
          </a:xfrm>
        </p:grpSpPr>
        <p:sp>
          <p:nvSpPr>
            <p:cNvPr id="15" name="Obdélník 14"/>
            <p:cNvSpPr/>
            <p:nvPr/>
          </p:nvSpPr>
          <p:spPr>
            <a:xfrm flipH="1">
              <a:off x="11476762" y="0"/>
              <a:ext cx="640080" cy="6858000"/>
            </a:xfrm>
            <a:prstGeom prst="rect">
              <a:avLst/>
            </a:prstGeom>
            <a:solidFill>
              <a:schemeClr val="accent1">
                <a:alpha val="1686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16" name="Obdélník 15"/>
            <p:cNvSpPr/>
            <p:nvPr/>
          </p:nvSpPr>
          <p:spPr>
            <a:xfrm flipH="1">
              <a:off x="12020930" y="0"/>
              <a:ext cx="202718" cy="6858000"/>
            </a:xfrm>
            <a:prstGeom prst="rect">
              <a:avLst/>
            </a:prstGeom>
            <a:solidFill>
              <a:schemeClr val="accent1">
                <a:alpha val="2784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</p:grpSp>
      <p:grpSp>
        <p:nvGrpSpPr>
          <p:cNvPr id="17" name="Skupina 16"/>
          <p:cNvGrpSpPr/>
          <p:nvPr/>
        </p:nvGrpSpPr>
        <p:grpSpPr>
          <a:xfrm flipV="1">
            <a:off x="0" y="6144768"/>
            <a:ext cx="12188825" cy="713232"/>
            <a:chOff x="0" y="0"/>
            <a:chExt cx="12188825" cy="713232"/>
          </a:xfrm>
        </p:grpSpPr>
        <p:sp>
          <p:nvSpPr>
            <p:cNvPr id="18" name="Obdélník 17"/>
            <p:cNvSpPr/>
            <p:nvPr/>
          </p:nvSpPr>
          <p:spPr>
            <a:xfrm flipV="1">
              <a:off x="0" y="73152"/>
              <a:ext cx="12188825" cy="640080"/>
            </a:xfrm>
            <a:prstGeom prst="rect">
              <a:avLst/>
            </a:prstGeom>
            <a:solidFill>
              <a:schemeClr val="accent1">
                <a:alpha val="1686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19" name="Obdélník 18"/>
            <p:cNvSpPr/>
            <p:nvPr/>
          </p:nvSpPr>
          <p:spPr>
            <a:xfrm flipV="1">
              <a:off x="0" y="0"/>
              <a:ext cx="12188825" cy="201168"/>
            </a:xfrm>
            <a:prstGeom prst="rect">
              <a:avLst/>
            </a:prstGeom>
            <a:solidFill>
              <a:schemeClr val="accent1">
                <a:alpha val="2784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</p:grp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295400" y="805068"/>
            <a:ext cx="9601200" cy="1904337"/>
          </a:xfrm>
        </p:spPr>
        <p:txBody>
          <a:bodyPr anchor="b">
            <a:noAutofit/>
          </a:bodyPr>
          <a:lstStyle>
            <a:lvl1pPr algn="ctr">
              <a:defRPr sz="600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295400" y="2755129"/>
            <a:ext cx="9601200" cy="914400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2400" cap="all" baseline="0"/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4997" y="4793914"/>
            <a:ext cx="6120000" cy="1337336"/>
          </a:xfrm>
          <a:prstGeom prst="rect">
            <a:avLst/>
          </a:prstGeom>
        </p:spPr>
      </p:pic>
      <p:pic>
        <p:nvPicPr>
          <p:cNvPr id="21" name="Obrázek 2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0721" y="3633352"/>
            <a:ext cx="2627382" cy="1253613"/>
          </a:xfrm>
          <a:prstGeom prst="rect">
            <a:avLst/>
          </a:prstGeom>
        </p:spPr>
      </p:pic>
      <p:sp>
        <p:nvSpPr>
          <p:cNvPr id="22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2802772" y="6291470"/>
            <a:ext cx="7159752" cy="237744"/>
          </a:xfrm>
        </p:spPr>
        <p:txBody>
          <a:bodyPr/>
          <a:lstStyle/>
          <a:p>
            <a:r>
              <a:rPr lang="cs-CZ" smtClean="0"/>
              <a:t>Projekt CZ.1.07/1.3.00/48.0075 je spolufinancován Evropským sociálním fondem a státním rozpočtem České republiky.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382882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341120" y="1673352"/>
            <a:ext cx="9509760" cy="3524813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Projekt CZ.1.07/1.3.00/48.0075 je spolufinancován Evropským sociálním fondem a státním rozpočtem České republiky.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59342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Skupina 6"/>
          <p:cNvGrpSpPr/>
          <p:nvPr/>
        </p:nvGrpSpPr>
        <p:grpSpPr>
          <a:xfrm flipV="1">
            <a:off x="0" y="6309360"/>
            <a:ext cx="12188825" cy="548640"/>
            <a:chOff x="0" y="0"/>
            <a:chExt cx="12188825" cy="713232"/>
          </a:xfrm>
        </p:grpSpPr>
        <p:sp>
          <p:nvSpPr>
            <p:cNvPr id="9" name="Obdélník 8"/>
            <p:cNvSpPr/>
            <p:nvPr/>
          </p:nvSpPr>
          <p:spPr>
            <a:xfrm flipV="1">
              <a:off x="0" y="59436"/>
              <a:ext cx="12188825" cy="653796"/>
            </a:xfrm>
            <a:prstGeom prst="rect">
              <a:avLst/>
            </a:prstGeom>
            <a:solidFill>
              <a:schemeClr val="accent1">
                <a:alpha val="1686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10" name="Obdélník 9"/>
            <p:cNvSpPr/>
            <p:nvPr/>
          </p:nvSpPr>
          <p:spPr>
            <a:xfrm flipV="1">
              <a:off x="0" y="0"/>
              <a:ext cx="12188825" cy="201168"/>
            </a:xfrm>
            <a:prstGeom prst="rect">
              <a:avLst/>
            </a:prstGeom>
            <a:solidFill>
              <a:schemeClr val="accent1">
                <a:alpha val="2784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</p:grpSp>
      <p:grpSp>
        <p:nvGrpSpPr>
          <p:cNvPr id="11" name="Skupina 10"/>
          <p:cNvGrpSpPr/>
          <p:nvPr/>
        </p:nvGrpSpPr>
        <p:grpSpPr>
          <a:xfrm>
            <a:off x="16736" y="0"/>
            <a:ext cx="12188825" cy="548640"/>
            <a:chOff x="0" y="0"/>
            <a:chExt cx="12188825" cy="713232"/>
          </a:xfrm>
        </p:grpSpPr>
        <p:sp>
          <p:nvSpPr>
            <p:cNvPr id="12" name="Obdélník 11"/>
            <p:cNvSpPr/>
            <p:nvPr/>
          </p:nvSpPr>
          <p:spPr>
            <a:xfrm flipV="1">
              <a:off x="0" y="59436"/>
              <a:ext cx="12188825" cy="653796"/>
            </a:xfrm>
            <a:prstGeom prst="rect">
              <a:avLst/>
            </a:prstGeom>
            <a:solidFill>
              <a:schemeClr val="accent1">
                <a:alpha val="1686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13" name="Obdélník 12"/>
            <p:cNvSpPr/>
            <p:nvPr/>
          </p:nvSpPr>
          <p:spPr>
            <a:xfrm flipV="1">
              <a:off x="0" y="0"/>
              <a:ext cx="12188825" cy="201168"/>
            </a:xfrm>
            <a:prstGeom prst="rect">
              <a:avLst/>
            </a:prstGeom>
            <a:solidFill>
              <a:schemeClr val="accent1">
                <a:alpha val="2784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</p:grp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Projekt CZ.1.07/1.3.00/48.0075 je spolufinancován Evropským sociálním fondem a státním rozpočtem České republiky.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cs-CZ" smtClean="0"/>
              <a:t>‹#›</a:t>
            </a:fld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295400" y="1188720"/>
            <a:ext cx="9601200" cy="1375576"/>
          </a:xfrm>
        </p:spPr>
        <p:txBody>
          <a:bodyPr anchor="b">
            <a:normAutofit/>
          </a:bodyPr>
          <a:lstStyle>
            <a:lvl1pPr algn="ctr">
              <a:defRPr sz="5400" b="0">
                <a:solidFill>
                  <a:schemeClr val="tx1">
                    <a:lumMod val="75000"/>
                  </a:schemeClr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295400" y="2618762"/>
            <a:ext cx="9601200" cy="914400"/>
          </a:xfrm>
        </p:spPr>
        <p:txBody>
          <a:bodyPr anchor="t"/>
          <a:lstStyle>
            <a:lvl1pPr marL="0" indent="0" algn="ctr">
              <a:spcBef>
                <a:spcPts val="0"/>
              </a:spcBef>
              <a:buNone/>
              <a:defRPr sz="200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pic>
        <p:nvPicPr>
          <p:cNvPr id="14" name="Obrázek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4997" y="4793914"/>
            <a:ext cx="6120000" cy="1337336"/>
          </a:xfrm>
          <a:prstGeom prst="rect">
            <a:avLst/>
          </a:prstGeom>
        </p:spPr>
      </p:pic>
      <p:pic>
        <p:nvPicPr>
          <p:cNvPr id="15" name="Obrázek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7457" y="3587628"/>
            <a:ext cx="2627382" cy="1253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843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1341120" y="1673352"/>
            <a:ext cx="4572000" cy="351487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278880" y="1673352"/>
            <a:ext cx="4572000" cy="3514874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zápatí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Projekt CZ.1.07/1.3.00/48.0075 je spolufinancován Evropským sociálním fondem a státním rozpočtem České republiky.</a:t>
            </a:r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6EF73-9DB8-4763-865F-2F88181A4732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23056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341120" y="1600200"/>
            <a:ext cx="4572000" cy="758952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1341120" y="2441448"/>
            <a:ext cx="4572000" cy="27368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278880" y="1600200"/>
            <a:ext cx="4572000" cy="758952"/>
          </a:xfrm>
        </p:spPr>
        <p:txBody>
          <a:bodyPr anchor="ctr">
            <a:normAutofit/>
          </a:bodyPr>
          <a:lstStyle>
            <a:lvl1pPr marL="0" indent="0">
              <a:spcBef>
                <a:spcPts val="0"/>
              </a:spcBef>
              <a:buNone/>
              <a:defRPr sz="2000" b="0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278880" y="2441448"/>
            <a:ext cx="4572000" cy="27368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8" name="Zástupný symbol pro zápatí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Projekt CZ.1.07/1.3.00/48.0075 je spolufinancován Evropským sociálním fondem a státním rozpočtem České republiky.</a:t>
            </a:r>
            <a:endParaRPr lang="cs-CZ" dirty="0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057080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Projekt CZ.1.07/1.3.00/48.0075 je spolufinancován Evropským sociálním fondem a státním rozpočtem České republiky.</a:t>
            </a:r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42011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Projekt CZ.1.07/1.3.00/48.0075 je spolufinancován Evropským sociálním fondem a státním rozpočtem České republiky.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cs-CZ" smtClean="0"/>
              <a:t>‹#›</a:t>
            </a:fld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872" y="5196694"/>
            <a:ext cx="5040000" cy="1101335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1444" y="0"/>
            <a:ext cx="2627382" cy="1253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003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Skupina 6"/>
          <p:cNvGrpSpPr/>
          <p:nvPr/>
        </p:nvGrpSpPr>
        <p:grpSpPr>
          <a:xfrm>
            <a:off x="0" y="0"/>
            <a:ext cx="12188825" cy="548640"/>
            <a:chOff x="0" y="0"/>
            <a:chExt cx="12188825" cy="713232"/>
          </a:xfrm>
        </p:grpSpPr>
        <p:sp>
          <p:nvSpPr>
            <p:cNvPr id="9" name="Obdélník 8"/>
            <p:cNvSpPr/>
            <p:nvPr/>
          </p:nvSpPr>
          <p:spPr>
            <a:xfrm flipV="1">
              <a:off x="0" y="59436"/>
              <a:ext cx="12188825" cy="653796"/>
            </a:xfrm>
            <a:prstGeom prst="rect">
              <a:avLst/>
            </a:prstGeom>
            <a:solidFill>
              <a:schemeClr val="accent1">
                <a:alpha val="1686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10" name="Obdélník 9"/>
            <p:cNvSpPr/>
            <p:nvPr/>
          </p:nvSpPr>
          <p:spPr>
            <a:xfrm flipV="1">
              <a:off x="0" y="0"/>
              <a:ext cx="12188825" cy="201168"/>
            </a:xfrm>
            <a:prstGeom prst="rect">
              <a:avLst/>
            </a:prstGeom>
            <a:solidFill>
              <a:schemeClr val="accent1">
                <a:alpha val="2784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</p:grp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138160" y="1828800"/>
            <a:ext cx="3657600" cy="2286000"/>
          </a:xfrm>
        </p:spPr>
        <p:txBody>
          <a:bodyPr anchor="b">
            <a:normAutofit/>
          </a:bodyPr>
          <a:lstStyle>
            <a:lvl1pPr>
              <a:defRPr sz="3400" b="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48640" y="1005840"/>
            <a:ext cx="7223760" cy="416250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138160" y="4206240"/>
            <a:ext cx="3657600" cy="962108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zápatí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Projekt CZ.1.07/1.3.00/48.0075 je spolufinancován Evropským sociálním fondem a státním rozpočtem České republiky.</a:t>
            </a:r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cs-CZ" smtClean="0"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35946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138160" y="1828800"/>
            <a:ext cx="3657600" cy="2286000"/>
          </a:xfrm>
        </p:spPr>
        <p:txBody>
          <a:bodyPr anchor="b">
            <a:normAutofit/>
          </a:bodyPr>
          <a:lstStyle>
            <a:lvl1pPr>
              <a:defRPr sz="3400" b="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iál 1Zástupný symbol pro obrázek 2"/>
          <p:cNvSpPr>
            <a:spLocks noGrp="1"/>
          </p:cNvSpPr>
          <p:nvPr>
            <p:ph type="pic" idx="1"/>
          </p:nvPr>
        </p:nvSpPr>
        <p:spPr>
          <a:xfrm>
            <a:off x="548640" y="548640"/>
            <a:ext cx="6675120" cy="5760720"/>
          </a:xfrm>
          <a:noFill/>
        </p:spPr>
        <p:txBody>
          <a:bodyPr/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138160" y="4206240"/>
            <a:ext cx="3657600" cy="164592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6" name="Zástupný symbol pro zápatí 6"/>
          <p:cNvSpPr>
            <a:spLocks noGrp="1"/>
          </p:cNvSpPr>
          <p:nvPr>
            <p:ph type="ftr" sz="quarter" idx="11"/>
          </p:nvPr>
        </p:nvSpPr>
        <p:spPr>
          <a:xfrm>
            <a:off x="582783" y="6387435"/>
            <a:ext cx="7159752" cy="237744"/>
          </a:xfrm>
        </p:spPr>
        <p:txBody>
          <a:bodyPr/>
          <a:lstStyle/>
          <a:p>
            <a:r>
              <a:rPr lang="cs-CZ" smtClean="0"/>
              <a:t>Projekt CZ.1.07/1.3.00/48.0075 je spolufinancován Evropským sociálním fondem a státním rozpočtem České republiky.</a:t>
            </a:r>
            <a:endParaRPr lang="cs-CZ" dirty="0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cs-CZ" smtClean="0"/>
              <a:t>‹#›</a:t>
            </a:fld>
            <a:endParaRPr lang="cs-CZ" dirty="0"/>
          </a:p>
        </p:txBody>
      </p:sp>
      <p:grpSp>
        <p:nvGrpSpPr>
          <p:cNvPr id="8" name="Skupina 6"/>
          <p:cNvGrpSpPr/>
          <p:nvPr/>
        </p:nvGrpSpPr>
        <p:grpSpPr>
          <a:xfrm>
            <a:off x="0" y="0"/>
            <a:ext cx="7772400" cy="548640"/>
            <a:chOff x="0" y="0"/>
            <a:chExt cx="12188825" cy="713232"/>
          </a:xfrm>
        </p:grpSpPr>
        <p:sp>
          <p:nvSpPr>
            <p:cNvPr id="9" name="Obdélník 8"/>
            <p:cNvSpPr/>
            <p:nvPr/>
          </p:nvSpPr>
          <p:spPr>
            <a:xfrm flipV="1">
              <a:off x="0" y="59436"/>
              <a:ext cx="12188825" cy="653796"/>
            </a:xfrm>
            <a:prstGeom prst="rect">
              <a:avLst/>
            </a:prstGeom>
            <a:solidFill>
              <a:schemeClr val="accent1">
                <a:alpha val="1686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10" name="Obdélník 9"/>
            <p:cNvSpPr/>
            <p:nvPr/>
          </p:nvSpPr>
          <p:spPr>
            <a:xfrm flipV="1">
              <a:off x="0" y="0"/>
              <a:ext cx="12188825" cy="201168"/>
            </a:xfrm>
            <a:prstGeom prst="rect">
              <a:avLst/>
            </a:prstGeom>
            <a:solidFill>
              <a:schemeClr val="accent1">
                <a:alpha val="2784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</p:grpSp>
      <p:grpSp>
        <p:nvGrpSpPr>
          <p:cNvPr id="11" name="Skupina 10"/>
          <p:cNvGrpSpPr/>
          <p:nvPr/>
        </p:nvGrpSpPr>
        <p:grpSpPr>
          <a:xfrm flipV="1">
            <a:off x="0" y="6309360"/>
            <a:ext cx="7772400" cy="548640"/>
            <a:chOff x="0" y="0"/>
            <a:chExt cx="12188825" cy="713232"/>
          </a:xfrm>
        </p:grpSpPr>
        <p:sp>
          <p:nvSpPr>
            <p:cNvPr id="12" name="Obdélník 11"/>
            <p:cNvSpPr/>
            <p:nvPr/>
          </p:nvSpPr>
          <p:spPr>
            <a:xfrm flipV="1">
              <a:off x="0" y="59436"/>
              <a:ext cx="12188825" cy="653796"/>
            </a:xfrm>
            <a:prstGeom prst="rect">
              <a:avLst/>
            </a:prstGeom>
            <a:solidFill>
              <a:schemeClr val="accent1">
                <a:alpha val="1686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13" name="Obdélník 12"/>
            <p:cNvSpPr/>
            <p:nvPr/>
          </p:nvSpPr>
          <p:spPr>
            <a:xfrm flipV="1">
              <a:off x="0" y="0"/>
              <a:ext cx="12188825" cy="201168"/>
            </a:xfrm>
            <a:prstGeom prst="rect">
              <a:avLst/>
            </a:prstGeom>
            <a:solidFill>
              <a:schemeClr val="accent1">
                <a:alpha val="2784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</p:grpSp>
      <p:grpSp>
        <p:nvGrpSpPr>
          <p:cNvPr id="14" name="Skupina 13"/>
          <p:cNvGrpSpPr/>
          <p:nvPr/>
        </p:nvGrpSpPr>
        <p:grpSpPr>
          <a:xfrm rot="5400000" flipV="1">
            <a:off x="-3154680" y="3154680"/>
            <a:ext cx="6858000" cy="548640"/>
            <a:chOff x="0" y="0"/>
            <a:chExt cx="12188825" cy="713232"/>
          </a:xfrm>
        </p:grpSpPr>
        <p:sp>
          <p:nvSpPr>
            <p:cNvPr id="15" name="Obdélník 14"/>
            <p:cNvSpPr/>
            <p:nvPr/>
          </p:nvSpPr>
          <p:spPr>
            <a:xfrm flipV="1">
              <a:off x="0" y="59436"/>
              <a:ext cx="12188825" cy="653796"/>
            </a:xfrm>
            <a:prstGeom prst="rect">
              <a:avLst/>
            </a:prstGeom>
            <a:solidFill>
              <a:schemeClr val="accent1">
                <a:alpha val="1686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16" name="Obdélník 15"/>
            <p:cNvSpPr/>
            <p:nvPr/>
          </p:nvSpPr>
          <p:spPr>
            <a:xfrm flipV="1">
              <a:off x="0" y="0"/>
              <a:ext cx="12188825" cy="201168"/>
            </a:xfrm>
            <a:prstGeom prst="rect">
              <a:avLst/>
            </a:prstGeom>
            <a:solidFill>
              <a:schemeClr val="accent1">
                <a:alpha val="2784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</p:grpSp>
      <p:grpSp>
        <p:nvGrpSpPr>
          <p:cNvPr id="17" name="Skupina 16"/>
          <p:cNvGrpSpPr/>
          <p:nvPr/>
        </p:nvGrpSpPr>
        <p:grpSpPr>
          <a:xfrm rot="16200000" flipH="1" flipV="1">
            <a:off x="4069079" y="3154681"/>
            <a:ext cx="6858000" cy="548640"/>
            <a:chOff x="0" y="0"/>
            <a:chExt cx="12188825" cy="713232"/>
          </a:xfrm>
        </p:grpSpPr>
        <p:sp>
          <p:nvSpPr>
            <p:cNvPr id="18" name="Obdélník 17"/>
            <p:cNvSpPr/>
            <p:nvPr/>
          </p:nvSpPr>
          <p:spPr>
            <a:xfrm flipV="1">
              <a:off x="0" y="59436"/>
              <a:ext cx="12188825" cy="653796"/>
            </a:xfrm>
            <a:prstGeom prst="rect">
              <a:avLst/>
            </a:prstGeom>
            <a:solidFill>
              <a:schemeClr val="accent1">
                <a:alpha val="1686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19" name="Obdélník 18"/>
            <p:cNvSpPr/>
            <p:nvPr/>
          </p:nvSpPr>
          <p:spPr>
            <a:xfrm flipV="1">
              <a:off x="0" y="0"/>
              <a:ext cx="12188825" cy="201168"/>
            </a:xfrm>
            <a:prstGeom prst="rect">
              <a:avLst/>
            </a:prstGeom>
            <a:solidFill>
              <a:schemeClr val="accent1">
                <a:alpha val="2784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</p:grpSp>
      <p:pic>
        <p:nvPicPr>
          <p:cNvPr id="20" name="Obrázek 1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6199" y="5207144"/>
            <a:ext cx="5040000" cy="1101335"/>
          </a:xfrm>
          <a:prstGeom prst="rect">
            <a:avLst/>
          </a:prstGeom>
        </p:spPr>
      </p:pic>
      <p:pic>
        <p:nvPicPr>
          <p:cNvPr id="21" name="Obrázek 2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1444" y="0"/>
            <a:ext cx="2627382" cy="1253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73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gi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20000"/>
                <a:lumOff val="80000"/>
                <a:alpha val="56000"/>
              </a:schemeClr>
            </a:gs>
            <a:gs pos="79000">
              <a:schemeClr val="bg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Skupina 6"/>
          <p:cNvGrpSpPr/>
          <p:nvPr/>
        </p:nvGrpSpPr>
        <p:grpSpPr bwMode="auto">
          <a:xfrm flipV="1">
            <a:off x="0" y="6309360"/>
            <a:ext cx="12188825" cy="548640"/>
            <a:chOff x="0" y="0"/>
            <a:chExt cx="12188825" cy="713232"/>
          </a:xfrm>
        </p:grpSpPr>
        <p:sp>
          <p:nvSpPr>
            <p:cNvPr id="9" name="Obdélník 8"/>
            <p:cNvSpPr/>
            <p:nvPr/>
          </p:nvSpPr>
          <p:spPr bwMode="auto">
            <a:xfrm flipV="1">
              <a:off x="0" y="59436"/>
              <a:ext cx="12188825" cy="653796"/>
            </a:xfrm>
            <a:prstGeom prst="rect">
              <a:avLst/>
            </a:prstGeom>
            <a:solidFill>
              <a:schemeClr val="accent1">
                <a:alpha val="1686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  <p:sp>
          <p:nvSpPr>
            <p:cNvPr id="10" name="Obdélník 9"/>
            <p:cNvSpPr/>
            <p:nvPr/>
          </p:nvSpPr>
          <p:spPr bwMode="auto">
            <a:xfrm flipV="1">
              <a:off x="0" y="0"/>
              <a:ext cx="12188825" cy="201168"/>
            </a:xfrm>
            <a:prstGeom prst="rect">
              <a:avLst/>
            </a:prstGeom>
            <a:solidFill>
              <a:schemeClr val="accent1">
                <a:alpha val="27843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/>
            </a:p>
          </p:txBody>
        </p:sp>
      </p:grp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1341120" y="438912"/>
            <a:ext cx="9509760" cy="108813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1341120" y="1673352"/>
            <a:ext cx="9509760" cy="4343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875776" y="6391656"/>
            <a:ext cx="96012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cs-CZ" dirty="0"/>
          </a:p>
        </p:txBody>
      </p:sp>
      <p:sp>
        <p:nvSpPr>
          <p:cNvPr id="5" name="Zástupný symbol pro zápatí 5"/>
          <p:cNvSpPr>
            <a:spLocks noGrp="1"/>
          </p:cNvSpPr>
          <p:nvPr>
            <p:ph type="ftr" sz="quarter" idx="3"/>
          </p:nvPr>
        </p:nvSpPr>
        <p:spPr>
          <a:xfrm>
            <a:off x="1341120" y="6391656"/>
            <a:ext cx="7159752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cs-CZ" smtClean="0"/>
              <a:t>Projekt CZ.1.07/1.3.00/48.0075 je spolufinancován Evropským sociálním fondem a státním rozpočtem České republiky.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10210800" y="6391656"/>
            <a:ext cx="640080" cy="2377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CA8D9AD5-F248-4919-864A-CFD76CC027D6}" type="slidenum">
              <a:rPr lang="cs-CZ" smtClean="0"/>
              <a:pPr/>
              <a:t>‹#›</a:t>
            </a:fld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872" y="5196694"/>
            <a:ext cx="5040000" cy="1101335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1444" y="0"/>
            <a:ext cx="2627382" cy="1253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3760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Font typeface="Arial" pitchFamily="34" charset="0"/>
        <a:buNone/>
        <a:defRPr sz="3400" kern="1200">
          <a:solidFill>
            <a:schemeClr val="tx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28600" algn="l" defTabSz="914400" rtl="0" eaLnBrk="1" latinLnBrk="0" hangingPunct="1">
        <a:lnSpc>
          <a:spcPct val="90000"/>
        </a:lnSpc>
        <a:spcBef>
          <a:spcPts val="1800"/>
        </a:spcBef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94360" indent="-228600" algn="l" defTabSz="914400" rtl="0" eaLnBrk="1" latinLnBrk="0" hangingPunct="1">
        <a:lnSpc>
          <a:spcPct val="90000"/>
        </a:lnSpc>
        <a:spcBef>
          <a:spcPts val="1000"/>
        </a:spcBef>
        <a:buSzPct val="8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344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7452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1460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834640" indent="-228600" algn="l" defTabSz="914400" rtl="0" eaLnBrk="1" latinLnBrk="0" hangingPunct="1">
        <a:lnSpc>
          <a:spcPct val="90000"/>
        </a:lnSpc>
        <a:spcBef>
          <a:spcPts val="800"/>
        </a:spcBef>
        <a:buSzPct val="8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3" pos="3840" userDrawn="1">
          <p15:clr>
            <a:srgbClr val="F26B43"/>
          </p15:clr>
        </p15:guide>
        <p15:guide id="5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wmf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dumy.cz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accent1">
                <a:lumMod val="20000"/>
                <a:lumOff val="80000"/>
                <a:alpha val="86000"/>
              </a:schemeClr>
            </a:gs>
            <a:gs pos="42000">
              <a:schemeClr val="bg1">
                <a:alpha val="40000"/>
              </a:schemeClr>
            </a:gs>
            <a:gs pos="0">
              <a:schemeClr val="accent1">
                <a:lumMod val="20000"/>
                <a:lumOff val="80000"/>
                <a:alpha val="85000"/>
              </a:schemeClr>
            </a:gs>
            <a:gs pos="75000">
              <a:schemeClr val="bg1">
                <a:alpha val="4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>
          <a:xfrm>
            <a:off x="1989747" y="1052890"/>
            <a:ext cx="821250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cs-CZ" sz="9600" b="1" cap="none" spc="0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Naše ptactvo</a:t>
            </a:r>
            <a:endParaRPr lang="cs-CZ" sz="9600" b="1" cap="none" spc="0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3581534" y="2129052"/>
            <a:ext cx="5030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cs-CZ" sz="3600" b="1" dirty="0" smtClean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  <a:p>
            <a:pPr algn="ctr"/>
            <a:r>
              <a:rPr lang="cs-CZ" sz="3600" b="1" dirty="0" smtClean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Poznávací schopnosti</a:t>
            </a: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9870" y="4162736"/>
            <a:ext cx="2430776" cy="2084022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3157" y="3784805"/>
            <a:ext cx="2573180" cy="2001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542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patí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>
                <a:solidFill>
                  <a:prstClr val="black"/>
                </a:solidFill>
              </a:rPr>
              <a:t>Projekt CZ.1.07/1.3.00/48.0075 je spolufinancován Evropským sociálním fondem a státním rozpočtem České republiky.</a:t>
            </a:r>
            <a:endParaRPr lang="cs-CZ" dirty="0">
              <a:solidFill>
                <a:prstClr val="black"/>
              </a:solidFill>
            </a:endParaRP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cs-CZ" smtClean="0">
                <a:solidFill>
                  <a:prstClr val="black"/>
                </a:solidFill>
              </a:rPr>
              <a:pPr/>
              <a:t>10</a:t>
            </a:fld>
            <a:endParaRPr lang="cs-CZ" dirty="0">
              <a:solidFill>
                <a:prstClr val="black"/>
              </a:solidFill>
            </a:endParaRPr>
          </a:p>
        </p:txBody>
      </p:sp>
      <p:grpSp>
        <p:nvGrpSpPr>
          <p:cNvPr id="5" name="Skupina 4"/>
          <p:cNvGrpSpPr/>
          <p:nvPr/>
        </p:nvGrpSpPr>
        <p:grpSpPr>
          <a:xfrm>
            <a:off x="1921041" y="1118395"/>
            <a:ext cx="7513903" cy="4066669"/>
            <a:chOff x="3057284" y="750955"/>
            <a:chExt cx="4242876" cy="3500865"/>
          </a:xfrm>
        </p:grpSpPr>
        <p:sp>
          <p:nvSpPr>
            <p:cNvPr id="6" name="Volný tvar 5"/>
            <p:cNvSpPr/>
            <p:nvPr/>
          </p:nvSpPr>
          <p:spPr>
            <a:xfrm>
              <a:off x="3057284" y="2216595"/>
              <a:ext cx="1532940" cy="1316297"/>
            </a:xfrm>
            <a:custGeom>
              <a:avLst/>
              <a:gdLst>
                <a:gd name="connsiteX0" fmla="*/ 0 w 1532940"/>
                <a:gd name="connsiteY0" fmla="*/ 658149 h 1316297"/>
                <a:gd name="connsiteX1" fmla="*/ 329074 w 1532940"/>
                <a:gd name="connsiteY1" fmla="*/ 0 h 1316297"/>
                <a:gd name="connsiteX2" fmla="*/ 1203866 w 1532940"/>
                <a:gd name="connsiteY2" fmla="*/ 0 h 1316297"/>
                <a:gd name="connsiteX3" fmla="*/ 1532940 w 1532940"/>
                <a:gd name="connsiteY3" fmla="*/ 658149 h 1316297"/>
                <a:gd name="connsiteX4" fmla="*/ 1203866 w 1532940"/>
                <a:gd name="connsiteY4" fmla="*/ 1316297 h 1316297"/>
                <a:gd name="connsiteX5" fmla="*/ 329074 w 1532940"/>
                <a:gd name="connsiteY5" fmla="*/ 1316297 h 1316297"/>
                <a:gd name="connsiteX6" fmla="*/ 0 w 1532940"/>
                <a:gd name="connsiteY6" fmla="*/ 658149 h 1316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32940" h="1316297">
                  <a:moveTo>
                    <a:pt x="0" y="658149"/>
                  </a:moveTo>
                  <a:lnTo>
                    <a:pt x="329074" y="0"/>
                  </a:lnTo>
                  <a:lnTo>
                    <a:pt x="1203866" y="0"/>
                  </a:lnTo>
                  <a:lnTo>
                    <a:pt x="1532940" y="658149"/>
                  </a:lnTo>
                  <a:lnTo>
                    <a:pt x="1203866" y="1316297"/>
                  </a:lnTo>
                  <a:lnTo>
                    <a:pt x="329074" y="1316297"/>
                  </a:lnTo>
                  <a:lnTo>
                    <a:pt x="0" y="658149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37436" tIns="216581" rIns="237436" bIns="216581" numCol="1" spcCol="1270" anchor="ctr" anchorCtr="0">
              <a:noAutofit/>
            </a:bodyPr>
            <a:lstStyle/>
            <a:p>
              <a:pPr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cs-CZ" sz="1600" b="1" dirty="0">
                  <a:solidFill>
                    <a:schemeClr val="tx1"/>
                  </a:solidFill>
                </a:rPr>
                <a:t>Vnímat vliv techniky na společnost a přírodu</a:t>
              </a:r>
            </a:p>
          </p:txBody>
        </p:sp>
        <p:sp>
          <p:nvSpPr>
            <p:cNvPr id="10" name="Volný tvar 9"/>
            <p:cNvSpPr/>
            <p:nvPr/>
          </p:nvSpPr>
          <p:spPr>
            <a:xfrm>
              <a:off x="4377271" y="1477325"/>
              <a:ext cx="1532940" cy="1316297"/>
            </a:xfrm>
            <a:custGeom>
              <a:avLst/>
              <a:gdLst>
                <a:gd name="connsiteX0" fmla="*/ 0 w 1532940"/>
                <a:gd name="connsiteY0" fmla="*/ 658149 h 1316297"/>
                <a:gd name="connsiteX1" fmla="*/ 329074 w 1532940"/>
                <a:gd name="connsiteY1" fmla="*/ 0 h 1316297"/>
                <a:gd name="connsiteX2" fmla="*/ 1203866 w 1532940"/>
                <a:gd name="connsiteY2" fmla="*/ 0 h 1316297"/>
                <a:gd name="connsiteX3" fmla="*/ 1532940 w 1532940"/>
                <a:gd name="connsiteY3" fmla="*/ 658149 h 1316297"/>
                <a:gd name="connsiteX4" fmla="*/ 1203866 w 1532940"/>
                <a:gd name="connsiteY4" fmla="*/ 1316297 h 1316297"/>
                <a:gd name="connsiteX5" fmla="*/ 329074 w 1532940"/>
                <a:gd name="connsiteY5" fmla="*/ 1316297 h 1316297"/>
                <a:gd name="connsiteX6" fmla="*/ 0 w 1532940"/>
                <a:gd name="connsiteY6" fmla="*/ 658149 h 1316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32940" h="1316297">
                  <a:moveTo>
                    <a:pt x="0" y="658149"/>
                  </a:moveTo>
                  <a:lnTo>
                    <a:pt x="329074" y="0"/>
                  </a:lnTo>
                  <a:lnTo>
                    <a:pt x="1203866" y="0"/>
                  </a:lnTo>
                  <a:lnTo>
                    <a:pt x="1532940" y="658149"/>
                  </a:lnTo>
                  <a:lnTo>
                    <a:pt x="1203866" y="1316297"/>
                  </a:lnTo>
                  <a:lnTo>
                    <a:pt x="329074" y="1316297"/>
                  </a:lnTo>
                  <a:lnTo>
                    <a:pt x="0" y="658149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37436" tIns="216581" rIns="237436" bIns="216581" numCol="1" spcCol="1270" anchor="ctr" anchorCtr="0">
              <a:noAutofit/>
            </a:bodyPr>
            <a:lstStyle/>
            <a:p>
              <a:pPr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cs-CZ" sz="1600" b="1" dirty="0">
                  <a:solidFill>
                    <a:schemeClr val="tx1"/>
                  </a:solidFill>
                </a:rPr>
                <a:t>Směrovat </a:t>
              </a:r>
            </a:p>
            <a:p>
              <a:pPr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cs-CZ" sz="1600" b="1" dirty="0">
                  <a:solidFill>
                    <a:schemeClr val="tx1"/>
                  </a:solidFill>
                </a:rPr>
                <a:t>děti k získávání základních pracovních dovedností a návyků</a:t>
              </a:r>
            </a:p>
          </p:txBody>
        </p:sp>
        <p:sp>
          <p:nvSpPr>
            <p:cNvPr id="14" name="Volný tvar 13"/>
            <p:cNvSpPr/>
            <p:nvPr/>
          </p:nvSpPr>
          <p:spPr>
            <a:xfrm>
              <a:off x="3058097" y="753932"/>
              <a:ext cx="1532940" cy="1316297"/>
            </a:xfrm>
            <a:custGeom>
              <a:avLst/>
              <a:gdLst>
                <a:gd name="connsiteX0" fmla="*/ 0 w 1532940"/>
                <a:gd name="connsiteY0" fmla="*/ 658149 h 1316297"/>
                <a:gd name="connsiteX1" fmla="*/ 329074 w 1532940"/>
                <a:gd name="connsiteY1" fmla="*/ 0 h 1316297"/>
                <a:gd name="connsiteX2" fmla="*/ 1203866 w 1532940"/>
                <a:gd name="connsiteY2" fmla="*/ 0 h 1316297"/>
                <a:gd name="connsiteX3" fmla="*/ 1532940 w 1532940"/>
                <a:gd name="connsiteY3" fmla="*/ 658149 h 1316297"/>
                <a:gd name="connsiteX4" fmla="*/ 1203866 w 1532940"/>
                <a:gd name="connsiteY4" fmla="*/ 1316297 h 1316297"/>
                <a:gd name="connsiteX5" fmla="*/ 329074 w 1532940"/>
                <a:gd name="connsiteY5" fmla="*/ 1316297 h 1316297"/>
                <a:gd name="connsiteX6" fmla="*/ 0 w 1532940"/>
                <a:gd name="connsiteY6" fmla="*/ 658149 h 1316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32940" h="1316297">
                  <a:moveTo>
                    <a:pt x="0" y="658149"/>
                  </a:moveTo>
                  <a:lnTo>
                    <a:pt x="329074" y="0"/>
                  </a:lnTo>
                  <a:lnTo>
                    <a:pt x="1203866" y="0"/>
                  </a:lnTo>
                  <a:lnTo>
                    <a:pt x="1532940" y="658149"/>
                  </a:lnTo>
                  <a:lnTo>
                    <a:pt x="1203866" y="1316297"/>
                  </a:lnTo>
                  <a:lnTo>
                    <a:pt x="329074" y="1316297"/>
                  </a:lnTo>
                  <a:lnTo>
                    <a:pt x="0" y="658149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37436" tIns="216581" rIns="237436" bIns="216581" numCol="1" spcCol="1270" anchor="ctr" anchorCtr="0">
              <a:noAutofit/>
            </a:bodyPr>
            <a:lstStyle/>
            <a:p>
              <a:pPr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cs-CZ" sz="1600" b="1" dirty="0" smtClean="0">
                  <a:solidFill>
                    <a:schemeClr val="tx1"/>
                  </a:solidFill>
                </a:rPr>
                <a:t>Chápat </a:t>
              </a:r>
              <a:r>
                <a:rPr lang="cs-CZ" sz="1600" b="1" dirty="0">
                  <a:solidFill>
                    <a:schemeClr val="tx1"/>
                  </a:solidFill>
                </a:rPr>
                <a:t>p</a:t>
              </a:r>
              <a:r>
                <a:rPr lang="cs-CZ" sz="1600" b="1" dirty="0" smtClean="0">
                  <a:solidFill>
                    <a:schemeClr val="tx1"/>
                  </a:solidFill>
                </a:rPr>
                <a:t>ostavení techniky a technických oborů v životě lidstva jako devízu</a:t>
              </a:r>
              <a:endParaRPr lang="cs-CZ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18" name="Volný tvar 17"/>
            <p:cNvSpPr/>
            <p:nvPr/>
          </p:nvSpPr>
          <p:spPr>
            <a:xfrm>
              <a:off x="5695633" y="750955"/>
              <a:ext cx="1532940" cy="1316297"/>
            </a:xfrm>
            <a:custGeom>
              <a:avLst/>
              <a:gdLst>
                <a:gd name="connsiteX0" fmla="*/ 0 w 1532940"/>
                <a:gd name="connsiteY0" fmla="*/ 658149 h 1316297"/>
                <a:gd name="connsiteX1" fmla="*/ 329074 w 1532940"/>
                <a:gd name="connsiteY1" fmla="*/ 0 h 1316297"/>
                <a:gd name="connsiteX2" fmla="*/ 1203866 w 1532940"/>
                <a:gd name="connsiteY2" fmla="*/ 0 h 1316297"/>
                <a:gd name="connsiteX3" fmla="*/ 1532940 w 1532940"/>
                <a:gd name="connsiteY3" fmla="*/ 658149 h 1316297"/>
                <a:gd name="connsiteX4" fmla="*/ 1203866 w 1532940"/>
                <a:gd name="connsiteY4" fmla="*/ 1316297 h 1316297"/>
                <a:gd name="connsiteX5" fmla="*/ 329074 w 1532940"/>
                <a:gd name="connsiteY5" fmla="*/ 1316297 h 1316297"/>
                <a:gd name="connsiteX6" fmla="*/ 0 w 1532940"/>
                <a:gd name="connsiteY6" fmla="*/ 658149 h 1316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32940" h="1316297">
                  <a:moveTo>
                    <a:pt x="0" y="658149"/>
                  </a:moveTo>
                  <a:lnTo>
                    <a:pt x="329074" y="0"/>
                  </a:lnTo>
                  <a:lnTo>
                    <a:pt x="1203866" y="0"/>
                  </a:lnTo>
                  <a:lnTo>
                    <a:pt x="1532940" y="658149"/>
                  </a:lnTo>
                  <a:lnTo>
                    <a:pt x="1203866" y="1316297"/>
                  </a:lnTo>
                  <a:lnTo>
                    <a:pt x="329074" y="1316297"/>
                  </a:lnTo>
                  <a:lnTo>
                    <a:pt x="0" y="658149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37436" tIns="216581" rIns="237436" bIns="216581" numCol="1" spcCol="1270" anchor="ctr" anchorCtr="0">
              <a:noAutofit/>
            </a:bodyPr>
            <a:lstStyle/>
            <a:p>
              <a:pPr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cs-CZ" sz="1600" b="1" dirty="0">
                  <a:solidFill>
                    <a:schemeClr val="tx1"/>
                  </a:solidFill>
                </a:rPr>
                <a:t>Učit děti základním poznatkům o technice</a:t>
              </a:r>
            </a:p>
          </p:txBody>
        </p:sp>
        <p:sp>
          <p:nvSpPr>
            <p:cNvPr id="22" name="Volný tvar 21"/>
            <p:cNvSpPr/>
            <p:nvPr/>
          </p:nvSpPr>
          <p:spPr>
            <a:xfrm>
              <a:off x="5695633" y="2135474"/>
              <a:ext cx="1604527" cy="1441328"/>
            </a:xfrm>
            <a:custGeom>
              <a:avLst/>
              <a:gdLst>
                <a:gd name="connsiteX0" fmla="*/ 0 w 1532940"/>
                <a:gd name="connsiteY0" fmla="*/ 658149 h 1316297"/>
                <a:gd name="connsiteX1" fmla="*/ 329074 w 1532940"/>
                <a:gd name="connsiteY1" fmla="*/ 0 h 1316297"/>
                <a:gd name="connsiteX2" fmla="*/ 1203866 w 1532940"/>
                <a:gd name="connsiteY2" fmla="*/ 0 h 1316297"/>
                <a:gd name="connsiteX3" fmla="*/ 1532940 w 1532940"/>
                <a:gd name="connsiteY3" fmla="*/ 658149 h 1316297"/>
                <a:gd name="connsiteX4" fmla="*/ 1203866 w 1532940"/>
                <a:gd name="connsiteY4" fmla="*/ 1316297 h 1316297"/>
                <a:gd name="connsiteX5" fmla="*/ 329074 w 1532940"/>
                <a:gd name="connsiteY5" fmla="*/ 1316297 h 1316297"/>
                <a:gd name="connsiteX6" fmla="*/ 0 w 1532940"/>
                <a:gd name="connsiteY6" fmla="*/ 658149 h 1316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32940" h="1316297">
                  <a:moveTo>
                    <a:pt x="0" y="658149"/>
                  </a:moveTo>
                  <a:lnTo>
                    <a:pt x="329074" y="0"/>
                  </a:lnTo>
                  <a:lnTo>
                    <a:pt x="1203866" y="0"/>
                  </a:lnTo>
                  <a:lnTo>
                    <a:pt x="1532940" y="658149"/>
                  </a:lnTo>
                  <a:lnTo>
                    <a:pt x="1203866" y="1316297"/>
                  </a:lnTo>
                  <a:lnTo>
                    <a:pt x="329074" y="1316297"/>
                  </a:lnTo>
                  <a:lnTo>
                    <a:pt x="0" y="658149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37436" tIns="216581" rIns="237436" bIns="216581" numCol="1" spcCol="1270" anchor="ctr" anchorCtr="0">
              <a:noAutofit/>
            </a:bodyPr>
            <a:lstStyle/>
            <a:p>
              <a:pPr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cs-CZ" sz="1600" b="1" dirty="0">
                  <a:solidFill>
                    <a:schemeClr val="tx1"/>
                  </a:solidFill>
                </a:rPr>
                <a:t>Vést děti ke kooperativnímu hodnocení a sebehodnocení</a:t>
              </a:r>
            </a:p>
          </p:txBody>
        </p:sp>
        <p:sp>
          <p:nvSpPr>
            <p:cNvPr id="30" name="Volný tvar 29"/>
            <p:cNvSpPr/>
            <p:nvPr/>
          </p:nvSpPr>
          <p:spPr>
            <a:xfrm>
              <a:off x="4375646" y="2935523"/>
              <a:ext cx="1532940" cy="1316297"/>
            </a:xfrm>
            <a:custGeom>
              <a:avLst/>
              <a:gdLst>
                <a:gd name="connsiteX0" fmla="*/ 0 w 1532940"/>
                <a:gd name="connsiteY0" fmla="*/ 658149 h 1316297"/>
                <a:gd name="connsiteX1" fmla="*/ 329074 w 1532940"/>
                <a:gd name="connsiteY1" fmla="*/ 0 h 1316297"/>
                <a:gd name="connsiteX2" fmla="*/ 1203866 w 1532940"/>
                <a:gd name="connsiteY2" fmla="*/ 0 h 1316297"/>
                <a:gd name="connsiteX3" fmla="*/ 1532940 w 1532940"/>
                <a:gd name="connsiteY3" fmla="*/ 658149 h 1316297"/>
                <a:gd name="connsiteX4" fmla="*/ 1203866 w 1532940"/>
                <a:gd name="connsiteY4" fmla="*/ 1316297 h 1316297"/>
                <a:gd name="connsiteX5" fmla="*/ 329074 w 1532940"/>
                <a:gd name="connsiteY5" fmla="*/ 1316297 h 1316297"/>
                <a:gd name="connsiteX6" fmla="*/ 0 w 1532940"/>
                <a:gd name="connsiteY6" fmla="*/ 658149 h 13162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32940" h="1316297">
                  <a:moveTo>
                    <a:pt x="0" y="658149"/>
                  </a:moveTo>
                  <a:lnTo>
                    <a:pt x="329074" y="0"/>
                  </a:lnTo>
                  <a:lnTo>
                    <a:pt x="1203866" y="0"/>
                  </a:lnTo>
                  <a:lnTo>
                    <a:pt x="1532940" y="658149"/>
                  </a:lnTo>
                  <a:lnTo>
                    <a:pt x="1203866" y="1316297"/>
                  </a:lnTo>
                  <a:lnTo>
                    <a:pt x="329074" y="1316297"/>
                  </a:lnTo>
                  <a:lnTo>
                    <a:pt x="0" y="658149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37436" tIns="216581" rIns="237436" bIns="216581" numCol="1" spcCol="1270" anchor="ctr" anchorCtr="0">
              <a:noAutofit/>
            </a:bodyPr>
            <a:lstStyle/>
            <a:p>
              <a:pPr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cs-CZ" sz="1600" b="1" dirty="0">
                  <a:solidFill>
                    <a:schemeClr val="tx1"/>
                  </a:solidFill>
                </a:rPr>
                <a:t>Podpořit rozvoj myšlenkového potenciálu</a:t>
              </a:r>
            </a:p>
            <a:p>
              <a:pPr algn="ctr" defTabSz="4445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cs-CZ" sz="1600" b="1" dirty="0">
                  <a:solidFill>
                    <a:schemeClr val="tx1"/>
                  </a:solidFill>
                </a:rPr>
                <a:t>dětí</a:t>
              </a:r>
            </a:p>
          </p:txBody>
        </p:sp>
      </p:grpSp>
      <p:sp>
        <p:nvSpPr>
          <p:cNvPr id="34" name="TextovéPole 33"/>
          <p:cNvSpPr txBox="1"/>
          <p:nvPr/>
        </p:nvSpPr>
        <p:spPr>
          <a:xfrm>
            <a:off x="2925798" y="160791"/>
            <a:ext cx="45637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 dirty="0" smtClean="0">
                <a:solidFill>
                  <a:srgbClr val="0070C0"/>
                </a:solidFill>
              </a:rPr>
              <a:t>          Cíle </a:t>
            </a:r>
            <a:r>
              <a:rPr lang="cs-CZ" sz="2800" b="1" dirty="0">
                <a:solidFill>
                  <a:srgbClr val="0070C0"/>
                </a:solidFill>
              </a:rPr>
              <a:t>polytechnické </a:t>
            </a:r>
            <a:r>
              <a:rPr lang="cs-CZ" sz="2800" b="1" dirty="0" smtClean="0">
                <a:solidFill>
                  <a:srgbClr val="0070C0"/>
                </a:solidFill>
              </a:rPr>
              <a:t>                                                                      </a:t>
            </a:r>
            <a:endParaRPr lang="cs-CZ" sz="2800" b="1" dirty="0">
              <a:solidFill>
                <a:srgbClr val="0070C0"/>
              </a:solidFill>
            </a:endParaRPr>
          </a:p>
          <a:p>
            <a:r>
              <a:rPr lang="cs-CZ" sz="2800" b="1" dirty="0" smtClean="0">
                <a:solidFill>
                  <a:srgbClr val="0070C0"/>
                </a:solidFill>
              </a:rPr>
              <a:t>                  výchovy</a:t>
            </a:r>
            <a:endParaRPr lang="cs-CZ" sz="2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604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3503054" y="5027172"/>
            <a:ext cx="5847008" cy="12106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Obdélník 2"/>
          <p:cNvSpPr/>
          <p:nvPr/>
        </p:nvSpPr>
        <p:spPr>
          <a:xfrm>
            <a:off x="9478851" y="0"/>
            <a:ext cx="2713149" cy="1300766"/>
          </a:xfrm>
          <a:prstGeom prst="rect">
            <a:avLst/>
          </a:prstGeom>
          <a:solidFill>
            <a:srgbClr val="FEF8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325462" y="682971"/>
            <a:ext cx="115462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32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Ptactvo přezimující:</a:t>
            </a:r>
          </a:p>
        </p:txBody>
      </p:sp>
      <p:sp>
        <p:nvSpPr>
          <p:cNvPr id="5" name="Obdélník 4"/>
          <p:cNvSpPr/>
          <p:nvPr/>
        </p:nvSpPr>
        <p:spPr>
          <a:xfrm>
            <a:off x="510545" y="1960243"/>
            <a:ext cx="244810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cs-CZ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Sýkora koňadra</a:t>
            </a:r>
          </a:p>
        </p:txBody>
      </p:sp>
      <p:sp>
        <p:nvSpPr>
          <p:cNvPr id="6" name="Obdélník 5"/>
          <p:cNvSpPr/>
          <p:nvPr/>
        </p:nvSpPr>
        <p:spPr>
          <a:xfrm>
            <a:off x="3747177" y="1942165"/>
            <a:ext cx="232397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cs-CZ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Vrabec obecný</a:t>
            </a:r>
            <a:endParaRPr lang="cs-CZ" sz="28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7069021" y="1957663"/>
            <a:ext cx="18485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cs-CZ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Hýl obecný</a:t>
            </a:r>
            <a:endParaRPr lang="cs-CZ" sz="28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9818632" y="1957663"/>
            <a:ext cx="1649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cs-CZ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Kos černý</a:t>
            </a:r>
            <a:endParaRPr lang="cs-CZ" sz="28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5" y="2707737"/>
            <a:ext cx="2430776" cy="2084022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1078" y="3375371"/>
            <a:ext cx="2656168" cy="1651801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7399" y="3627828"/>
            <a:ext cx="2702663" cy="1680715"/>
          </a:xfrm>
          <a:prstGeom prst="rect">
            <a:avLst/>
          </a:prstGeom>
        </p:spPr>
      </p:pic>
      <p:pic>
        <p:nvPicPr>
          <p:cNvPr id="12" name="Obrázek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6497" y="3271424"/>
            <a:ext cx="2034079" cy="2522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577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3518294" y="5083506"/>
            <a:ext cx="5847008" cy="12106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Obdélník 2"/>
          <p:cNvSpPr/>
          <p:nvPr/>
        </p:nvSpPr>
        <p:spPr>
          <a:xfrm>
            <a:off x="9478851" y="0"/>
            <a:ext cx="2713149" cy="1300766"/>
          </a:xfrm>
          <a:prstGeom prst="rect">
            <a:avLst/>
          </a:prstGeom>
          <a:solidFill>
            <a:srgbClr val="FEF8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325462" y="682971"/>
            <a:ext cx="115462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32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Kdo odlétá do teplých krajin ?</a:t>
            </a:r>
          </a:p>
        </p:txBody>
      </p:sp>
      <p:sp>
        <p:nvSpPr>
          <p:cNvPr id="5" name="Obdélník 4"/>
          <p:cNvSpPr/>
          <p:nvPr/>
        </p:nvSpPr>
        <p:spPr>
          <a:xfrm>
            <a:off x="5369440" y="2549178"/>
            <a:ext cx="14093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cs-CZ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Čáp bílý</a:t>
            </a:r>
            <a:endParaRPr lang="cs-CZ" sz="28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987" y="1532498"/>
            <a:ext cx="1730552" cy="5160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606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/>
        </p:nvSpPr>
        <p:spPr>
          <a:xfrm>
            <a:off x="3494683" y="5022546"/>
            <a:ext cx="5847008" cy="12106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Obdélník 2"/>
          <p:cNvSpPr/>
          <p:nvPr/>
        </p:nvSpPr>
        <p:spPr>
          <a:xfrm>
            <a:off x="9478851" y="0"/>
            <a:ext cx="2713149" cy="1300766"/>
          </a:xfrm>
          <a:prstGeom prst="rect">
            <a:avLst/>
          </a:prstGeom>
          <a:solidFill>
            <a:srgbClr val="FEF8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4" name="Obrázek 3">
            <a:hlinkClick r:id="" action="ppaction://hlinkshowjump?jump=nextslide"/>
          </p:cNvPr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1325" y="4713453"/>
            <a:ext cx="914400" cy="1828800"/>
          </a:xfrm>
          <a:prstGeom prst="rect">
            <a:avLst/>
          </a:prstGeom>
          <a:noFill/>
        </p:spPr>
      </p:pic>
    </p:spTree>
    <p:controls>
      <mc:AlternateContent xmlns:mc="http://schemas.openxmlformats.org/markup-compatibility/2006">
        <mc:Choice xmlns:v="urn:schemas-microsoft-com:vml" Requires="v">
          <p:control spid="1034" name="ShockwaveFlash1" r:id="rId2" imgW="7620120" imgH="6477120"/>
        </mc:Choice>
        <mc:Fallback>
          <p:control name="ShockwaveFlash1" r:id="rId2" imgW="7620120" imgH="6477120">
            <p:pic>
              <p:nvPicPr>
                <p:cNvPr id="5" name="ShockwaveFlash1"/>
                <p:cNvPicPr>
                  <a:picLocks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2266950" y="146050"/>
                  <a:ext cx="7620000" cy="6477000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566241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3100" b="1" dirty="0" smtClean="0"/>
              <a:t>Použité odkazy</a:t>
            </a:r>
            <a:endParaRPr lang="cs-CZ" sz="3100" b="1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341120" y="2361063"/>
            <a:ext cx="9509760" cy="2837102"/>
          </a:xfrm>
        </p:spPr>
        <p:txBody>
          <a:bodyPr/>
          <a:lstStyle/>
          <a:p>
            <a:r>
              <a:rPr lang="cs-CZ" dirty="0" smtClean="0"/>
              <a:t>Obrázky: vlastní zdroj</a:t>
            </a:r>
          </a:p>
          <a:p>
            <a:r>
              <a:rPr lang="cs-CZ" dirty="0" smtClean="0"/>
              <a:t>Výukové pexeso: vlastní aplikace </a:t>
            </a:r>
            <a:r>
              <a:rPr lang="cs-CZ" dirty="0" err="1" smtClean="0"/>
              <a:t>Macromedia</a:t>
            </a:r>
            <a:r>
              <a:rPr lang="cs-CZ" dirty="0" smtClean="0"/>
              <a:t> </a:t>
            </a:r>
            <a:r>
              <a:rPr lang="cs-CZ" dirty="0" err="1" smtClean="0"/>
              <a:t>Flash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5300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341120" y="1023582"/>
            <a:ext cx="9509760" cy="941696"/>
          </a:xfrm>
        </p:spPr>
        <p:txBody>
          <a:bodyPr>
            <a:normAutofit fontScale="90000"/>
          </a:bodyPr>
          <a:lstStyle/>
          <a:p>
            <a:r>
              <a:rPr lang="cs-CZ" b="1" dirty="0" smtClean="0"/>
              <a:t>Metodický pokyn</a:t>
            </a: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/>
              <a:t/>
            </a:r>
            <a:br>
              <a:rPr lang="cs-CZ" dirty="0" smtClean="0"/>
            </a:br>
            <a:r>
              <a:rPr lang="cs-CZ" dirty="0" smtClean="0">
                <a:solidFill>
                  <a:srgbClr val="FF0000"/>
                </a:solidFill>
              </a:rPr>
              <a:t>Integrovaný </a:t>
            </a:r>
            <a:r>
              <a:rPr lang="cs-CZ" dirty="0" smtClean="0">
                <a:solidFill>
                  <a:srgbClr val="FF0000"/>
                </a:solidFill>
              </a:rPr>
              <a:t>blok: </a:t>
            </a:r>
            <a:r>
              <a:rPr lang="cs-CZ" dirty="0" smtClean="0">
                <a:solidFill>
                  <a:srgbClr val="FF0000"/>
                </a:solidFill>
              </a:rPr>
              <a:t>Poznatky z přírody</a:t>
            </a:r>
            <a:endParaRPr lang="cs-CZ" sz="2700" dirty="0">
              <a:solidFill>
                <a:srgbClr val="FF0000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173707" y="1692322"/>
            <a:ext cx="9677173" cy="3505843"/>
          </a:xfrm>
        </p:spPr>
        <p:txBody>
          <a:bodyPr>
            <a:normAutofit/>
          </a:bodyPr>
          <a:lstStyle/>
          <a:p>
            <a:pPr marL="45720" indent="0">
              <a:buNone/>
            </a:pPr>
            <a:endParaRPr lang="cs-CZ" sz="1700" b="1" dirty="0"/>
          </a:p>
          <a:p>
            <a:r>
              <a:rPr lang="cs-CZ" sz="1700" b="1" dirty="0"/>
              <a:t>Popis</a:t>
            </a:r>
          </a:p>
          <a:p>
            <a:r>
              <a:rPr lang="cs-CZ" sz="1700" dirty="0" smtClean="0"/>
              <a:t>Děti se seznámí s druhy ptactva, s dělením na stálé a stěhovavé</a:t>
            </a:r>
            <a:endParaRPr lang="cs-CZ" sz="1700" dirty="0" smtClean="0"/>
          </a:p>
          <a:p>
            <a:r>
              <a:rPr lang="cs-CZ" sz="1700" b="1" dirty="0"/>
              <a:t>Očekávání a cíle</a:t>
            </a:r>
          </a:p>
          <a:p>
            <a:r>
              <a:rPr lang="cs-CZ" sz="1700" dirty="0" smtClean="0"/>
              <a:t>Osvojení si elementárních poznatků o ptactvu našeho prostředí a o jeho životě ve volné přírodě</a:t>
            </a:r>
          </a:p>
          <a:p>
            <a:r>
              <a:rPr lang="cs-CZ" sz="1700" b="1" dirty="0" smtClean="0"/>
              <a:t>Vzdělávací oblast</a:t>
            </a:r>
          </a:p>
          <a:p>
            <a:r>
              <a:rPr lang="cs-CZ" sz="1700" dirty="0" smtClean="0"/>
              <a:t>Dítě a jeho psychika, Dítě a svět</a:t>
            </a:r>
            <a:endParaRPr lang="cs-CZ" sz="1700" dirty="0"/>
          </a:p>
          <a:p>
            <a:endParaRPr lang="cs-CZ" sz="1700" dirty="0"/>
          </a:p>
          <a:p>
            <a:endParaRPr lang="cs-CZ" sz="1700" dirty="0"/>
          </a:p>
          <a:p>
            <a:endParaRPr lang="cs-CZ" sz="1700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Projekt CZ.1.07/1.3.00/48.0075 je spolufinancován Evropským sociálním fondem a státním rozpočtem České republiky.</a:t>
            </a:r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cs-CZ" smtClean="0"/>
              <a:t>6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01244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124576" y="333557"/>
            <a:ext cx="9509760" cy="1131263"/>
          </a:xfrm>
        </p:spPr>
        <p:txBody>
          <a:bodyPr>
            <a:normAutofit fontScale="90000"/>
          </a:bodyPr>
          <a:lstStyle/>
          <a:p>
            <a:r>
              <a:rPr lang="cs-CZ" b="1" dirty="0" smtClean="0"/>
              <a:t/>
            </a:r>
            <a:br>
              <a:rPr lang="cs-CZ" b="1" dirty="0" smtClean="0"/>
            </a:br>
            <a:r>
              <a:rPr lang="cs-CZ" b="1" dirty="0"/>
              <a:t/>
            </a:r>
            <a:br>
              <a:rPr lang="cs-CZ" b="1" dirty="0"/>
            </a:br>
            <a:r>
              <a:rPr lang="cs-CZ" b="1" dirty="0" smtClean="0"/>
              <a:t>Studijní materiály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80963" y="1950129"/>
            <a:ext cx="9649877" cy="3671117"/>
          </a:xfrm>
        </p:spPr>
        <p:txBody>
          <a:bodyPr>
            <a:normAutofit/>
          </a:bodyPr>
          <a:lstStyle/>
          <a:p>
            <a:r>
              <a:rPr lang="cs-CZ" b="1" dirty="0" smtClean="0">
                <a:solidFill>
                  <a:srgbClr val="FF0000"/>
                </a:solidFill>
              </a:rPr>
              <a:t>Povinné </a:t>
            </a:r>
            <a:r>
              <a:rPr lang="cs-CZ" b="1" dirty="0">
                <a:solidFill>
                  <a:srgbClr val="FF0000"/>
                </a:solidFill>
              </a:rPr>
              <a:t>materiály, pomůcky a technické vybavení</a:t>
            </a:r>
          </a:p>
          <a:p>
            <a:pPr lvl="0"/>
            <a:r>
              <a:rPr lang="cs-CZ" dirty="0" smtClean="0"/>
              <a:t>zdroj</a:t>
            </a:r>
            <a:r>
              <a:rPr lang="cs-CZ" dirty="0"/>
              <a:t>: </a:t>
            </a:r>
            <a:r>
              <a:rPr lang="cs-CZ" u="sng" dirty="0">
                <a:hlinkClick r:id="rId2"/>
              </a:rPr>
              <a:t>www.dumy.cz</a:t>
            </a:r>
            <a:endParaRPr lang="cs-CZ" dirty="0"/>
          </a:p>
          <a:p>
            <a:pPr lvl="0"/>
            <a:r>
              <a:rPr lang="cs-CZ" dirty="0"/>
              <a:t>Dotyková </a:t>
            </a:r>
            <a:r>
              <a:rPr lang="cs-CZ" dirty="0" smtClean="0"/>
              <a:t>obrazovka </a:t>
            </a:r>
            <a:r>
              <a:rPr lang="cs-CZ" dirty="0"/>
              <a:t>připojená k PC</a:t>
            </a:r>
          </a:p>
          <a:p>
            <a:pPr marL="45720" indent="0">
              <a:buNone/>
            </a:pPr>
            <a:endParaRPr lang="cs-CZ" dirty="0"/>
          </a:p>
          <a:p>
            <a:r>
              <a:rPr lang="cs-CZ" b="1" dirty="0">
                <a:solidFill>
                  <a:srgbClr val="0070C0"/>
                </a:solidFill>
              </a:rPr>
              <a:t>Nepovinné materiály</a:t>
            </a:r>
          </a:p>
          <a:p>
            <a:r>
              <a:rPr lang="cs-CZ" dirty="0"/>
              <a:t>Didaktický kufřík - KUMUČ </a:t>
            </a:r>
          </a:p>
          <a:p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Projekt CZ.1.07/1.3.00/48.0075 je spolufinancován Evropským sociálním fondem a státním rozpočtem České republiky.</a:t>
            </a:r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cs-CZ" smtClean="0"/>
              <a:t>7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7801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39458" y="126515"/>
            <a:ext cx="9509760" cy="1088136"/>
          </a:xfrm>
        </p:spPr>
        <p:txBody>
          <a:bodyPr>
            <a:normAutofit fontScale="90000"/>
          </a:bodyPr>
          <a:lstStyle/>
          <a:p>
            <a:r>
              <a:rPr lang="cs-CZ" b="1" dirty="0" smtClean="0"/>
              <a:t/>
            </a:r>
            <a:br>
              <a:rPr lang="cs-CZ" b="1" dirty="0" smtClean="0"/>
            </a:br>
            <a:r>
              <a:rPr lang="cs-CZ" b="1" dirty="0"/>
              <a:t/>
            </a:r>
            <a:br>
              <a:rPr lang="cs-CZ" b="1" dirty="0"/>
            </a:br>
            <a:r>
              <a:rPr lang="cs-CZ" b="1" dirty="0" smtClean="0"/>
              <a:t/>
            </a:r>
            <a:br>
              <a:rPr lang="cs-CZ" b="1" dirty="0" smtClean="0"/>
            </a:br>
            <a:r>
              <a:rPr lang="cs-CZ" b="1" dirty="0" smtClean="0"/>
              <a:t>Práce </a:t>
            </a:r>
            <a:r>
              <a:rPr lang="cs-CZ" b="1" dirty="0"/>
              <a:t>s interaktivním výukovým materiálem</a:t>
            </a:r>
            <a:br>
              <a:rPr lang="cs-CZ" b="1" dirty="0"/>
            </a:b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27546" y="1037230"/>
            <a:ext cx="9416954" cy="4394579"/>
          </a:xfrm>
        </p:spPr>
        <p:txBody>
          <a:bodyPr>
            <a:normAutofit/>
          </a:bodyPr>
          <a:lstStyle/>
          <a:p>
            <a:r>
              <a:rPr lang="cs-CZ" sz="1700" dirty="0" smtClean="0"/>
              <a:t>Na snímcích 2 – 3 se děti seznamují s některými druhy ptactva našich krajů.</a:t>
            </a:r>
            <a:endParaRPr lang="cs-CZ" sz="1700" dirty="0"/>
          </a:p>
          <a:p>
            <a:r>
              <a:rPr lang="cs-CZ" sz="1700" dirty="0"/>
              <a:t>Na </a:t>
            </a:r>
            <a:r>
              <a:rPr lang="cs-CZ" sz="1700" dirty="0" smtClean="0"/>
              <a:t>následujícím snímku je </a:t>
            </a:r>
            <a:r>
              <a:rPr lang="cs-CZ" sz="1700" dirty="0"/>
              <a:t>interaktivní pexeso, které napomáhá rozvíjet nejen poznávací schopnosti, ale posiluje prostorovou orientaci dítěte a jeho paměť</a:t>
            </a:r>
            <a:r>
              <a:rPr lang="cs-CZ" sz="1700" dirty="0" smtClean="0"/>
              <a:t>.</a:t>
            </a:r>
          </a:p>
          <a:p>
            <a:pPr>
              <a:lnSpc>
                <a:spcPct val="120000"/>
              </a:lnSpc>
            </a:pPr>
            <a:r>
              <a:rPr lang="cs-CZ" sz="1700" b="1" dirty="0" smtClean="0">
                <a:solidFill>
                  <a:srgbClr val="FF0000"/>
                </a:solidFill>
              </a:rPr>
              <a:t>Komentář k výukovému pexesu</a:t>
            </a:r>
            <a:r>
              <a:rPr lang="cs-CZ" sz="1700" dirty="0" smtClean="0"/>
              <a:t>: Úkolem je postupně nalézt v pexesu dvojice všech přezimujících ptáků (funguje jako klasické pexeso: </a:t>
            </a:r>
            <a:r>
              <a:rPr lang="cs-CZ" sz="1700" i="1" dirty="0" smtClean="0"/>
              <a:t>Děti musí interaktivně kliknutím otáčet jednotlivé karty a pokud nenajdou stejnou dvojici, musí karty otočit zpět.)</a:t>
            </a:r>
          </a:p>
          <a:p>
            <a:pPr>
              <a:lnSpc>
                <a:spcPct val="120000"/>
              </a:lnSpc>
            </a:pPr>
            <a:r>
              <a:rPr lang="cs-CZ" sz="1700" b="1" dirty="0" smtClean="0">
                <a:solidFill>
                  <a:srgbClr val="00B050"/>
                </a:solidFill>
              </a:rPr>
              <a:t>Nadstavba:</a:t>
            </a:r>
            <a:r>
              <a:rPr lang="cs-CZ" sz="1700" dirty="0" smtClean="0"/>
              <a:t> Navíc je karta s čápy, která má ve hře zástupnou funkci „Černého Petra“:  pro  dokončení  hry je třeba tuto kartu opět zakrýt !</a:t>
            </a:r>
            <a:endParaRPr lang="cs-CZ" sz="1700" dirty="0"/>
          </a:p>
          <a:p>
            <a:r>
              <a:rPr lang="cs-CZ" sz="1700" dirty="0"/>
              <a:t>další vzdělávací nabídka: práce s encyklopediemi, </a:t>
            </a:r>
            <a:r>
              <a:rPr lang="cs-CZ" sz="1700" dirty="0" smtClean="0"/>
              <a:t>dramatizace, písnička: Vrabec a sýkorka</a:t>
            </a:r>
            <a:endParaRPr lang="cs-CZ" sz="1700" dirty="0"/>
          </a:p>
          <a:p>
            <a:r>
              <a:rPr lang="cs-CZ" sz="1700" dirty="0"/>
              <a:t>Materiál je určen pro práci na dotykových zařízeních.</a:t>
            </a:r>
          </a:p>
          <a:p>
            <a:endParaRPr lang="cs-CZ" dirty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Projekt CZ.1.07/1.3.00/48.0075 je spolufinancován Evropským sociálním fondem a státním rozpočtem České republiky.</a:t>
            </a:r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cs-CZ" smtClean="0"/>
              <a:t>8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1080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969446" y="1150637"/>
            <a:ext cx="9509760" cy="559905"/>
          </a:xfrm>
        </p:spPr>
        <p:txBody>
          <a:bodyPr>
            <a:normAutofit/>
          </a:bodyPr>
          <a:lstStyle/>
          <a:p>
            <a:r>
              <a:rPr lang="cs-CZ" sz="3100" b="1" dirty="0">
                <a:solidFill>
                  <a:srgbClr val="00B050"/>
                </a:solidFill>
              </a:rPr>
              <a:t>Prvky polytechnické výchovy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021080" y="2279176"/>
            <a:ext cx="9509760" cy="2975212"/>
          </a:xfrm>
        </p:spPr>
        <p:txBody>
          <a:bodyPr>
            <a:normAutofit/>
          </a:bodyPr>
          <a:lstStyle/>
          <a:p>
            <a:r>
              <a:rPr lang="cs-CZ" sz="1700" dirty="0" smtClean="0"/>
              <a:t>Poznat a pojmenovat některé druhy ptáků našich krajů.</a:t>
            </a:r>
          </a:p>
          <a:p>
            <a:r>
              <a:rPr lang="cs-CZ" sz="1700" dirty="0" smtClean="0"/>
              <a:t>Záměrně se soustředit a udržet pozornost.</a:t>
            </a:r>
          </a:p>
          <a:p>
            <a:r>
              <a:rPr lang="cs-CZ" sz="1700" dirty="0" smtClean="0"/>
              <a:t>Chápat prostorové pojmy, orientovat se v prostoru i v rovině.</a:t>
            </a:r>
          </a:p>
          <a:p>
            <a:r>
              <a:rPr lang="cs-CZ" sz="1700" dirty="0" smtClean="0"/>
              <a:t>Orientovat se v prostoru dle slovních pokynů.</a:t>
            </a:r>
          </a:p>
          <a:p>
            <a:r>
              <a:rPr lang="cs-CZ" sz="1700" dirty="0" smtClean="0"/>
              <a:t>Rozlišovat a používat základní prostorové pojmy.</a:t>
            </a:r>
            <a:endParaRPr lang="cs-CZ" sz="1700" dirty="0" smtClean="0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cs-CZ" smtClean="0"/>
              <a:t>Projekt CZ.1.07/1.3.00/48.0075 je spolufinancován Evropským sociálním fondem a státním rozpočtem České republiky.</a:t>
            </a:r>
            <a:endParaRPr lang="cs-CZ" dirty="0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D9AD5-F248-4919-864A-CFD76CC027D6}" type="slidenum">
              <a:rPr lang="cs-CZ" smtClean="0"/>
              <a:t>9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776505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heer Green 16x9">
  <a:themeElements>
    <a:clrScheme name="Žlutá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48-PPTvzor.potx" id="{BEAA49EE-7AE4-44BA-8526-6F4ED2428C66}" vid="{21787010-6216-4E42-AF3D-8126B149DC11}"/>
    </a:ext>
  </a:extLst>
</a:theme>
</file>

<file path=ppt/theme/theme2.xml><?xml version="1.0" encoding="utf-8"?>
<a:theme xmlns:a="http://schemas.openxmlformats.org/drawingml/2006/main" name="Office Theme">
  <a:themeElements>
    <a:clrScheme name="Sheer Green">
      <a:dk1>
        <a:srgbClr val="404040"/>
      </a:dk1>
      <a:lt1>
        <a:sysClr val="window" lastClr="FFFFFF"/>
      </a:lt1>
      <a:dk2>
        <a:srgbClr val="624D38"/>
      </a:dk2>
      <a:lt2>
        <a:srgbClr val="F2F2E2"/>
      </a:lt2>
      <a:accent1>
        <a:srgbClr val="72C23C"/>
      </a:accent1>
      <a:accent2>
        <a:srgbClr val="F4CC20"/>
      </a:accent2>
      <a:accent3>
        <a:srgbClr val="53B6BB"/>
      </a:accent3>
      <a:accent4>
        <a:srgbClr val="BA7CC0"/>
      </a:accent4>
      <a:accent5>
        <a:srgbClr val="ED635A"/>
      </a:accent5>
      <a:accent6>
        <a:srgbClr val="EE9B40"/>
      </a:accent6>
      <a:hlink>
        <a:srgbClr val="53B6BB"/>
      </a:hlink>
      <a:folHlink>
        <a:srgbClr val="B68DC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Sheer Green">
      <a:dk1>
        <a:srgbClr val="404040"/>
      </a:dk1>
      <a:lt1>
        <a:sysClr val="window" lastClr="FFFFFF"/>
      </a:lt1>
      <a:dk2>
        <a:srgbClr val="624D38"/>
      </a:dk2>
      <a:lt2>
        <a:srgbClr val="F2F2E2"/>
      </a:lt2>
      <a:accent1>
        <a:srgbClr val="72C23C"/>
      </a:accent1>
      <a:accent2>
        <a:srgbClr val="F4CC20"/>
      </a:accent2>
      <a:accent3>
        <a:srgbClr val="53B6BB"/>
      </a:accent3>
      <a:accent4>
        <a:srgbClr val="BA7CC0"/>
      </a:accent4>
      <a:accent5>
        <a:srgbClr val="ED635A"/>
      </a:accent5>
      <a:accent6>
        <a:srgbClr val="EE9B40"/>
      </a:accent6>
      <a:hlink>
        <a:srgbClr val="53B6BB"/>
      </a:hlink>
      <a:folHlink>
        <a:srgbClr val="B68DC0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204C4809-32CE-4D76-8837-BF87A221E81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48-PPTvzor</Template>
  <TotalTime>0</TotalTime>
  <Words>390</Words>
  <Application>Microsoft Office PowerPoint</Application>
  <PresentationFormat>Širokoúhlá obrazovka</PresentationFormat>
  <Paragraphs>63</Paragraphs>
  <Slides>10</Slides>
  <Notes>1</Notes>
  <HiddenSlides>0</HiddenSlides>
  <MMClips>0</MMClips>
  <ScaleCrop>false</ScaleCrop>
  <HeadingPairs>
    <vt:vector size="6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4" baseType="lpstr">
      <vt:lpstr>Arial</vt:lpstr>
      <vt:lpstr>Century Gothic</vt:lpstr>
      <vt:lpstr>Times New Roman</vt:lpstr>
      <vt:lpstr>Sheer Green 16x9</vt:lpstr>
      <vt:lpstr>Prezentace aplikace PowerPoint</vt:lpstr>
      <vt:lpstr>Prezentace aplikace PowerPoint</vt:lpstr>
      <vt:lpstr>Prezentace aplikace PowerPoint</vt:lpstr>
      <vt:lpstr>Prezentace aplikace PowerPoint</vt:lpstr>
      <vt:lpstr>Použité odkazy</vt:lpstr>
      <vt:lpstr>Metodický pokyn  Integrovaný blok: Poznatky z přírody</vt:lpstr>
      <vt:lpstr>  Studijní materiály</vt:lpstr>
      <vt:lpstr>   Práce s interaktivním výukovým materiálem </vt:lpstr>
      <vt:lpstr>Prvky polytechnické výchovy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2014-08-05T12:38:58Z</dcterms:created>
  <dcterms:modified xsi:type="dcterms:W3CDTF">2015-03-22T10:30:23Z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TC029208979991</vt:lpwstr>
  </property>
</Properties>
</file>